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obster"/>
      <p:regular r:id="rId24"/>
    </p:embeddedFont>
    <p:embeddedFont>
      <p:font typeface="Open Sans SemiBold"/>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obster-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1ef016dc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1ef016d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41ef016dc_1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41ef016d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41ef015a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41ef015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1ef016dc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1ef016d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41ef016dc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41ef016d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41ef016d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41ef01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41ef016dc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41ef016d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41ef016dc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41ef016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1ef016dc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1ef016dc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1ef016dc_3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1ef016d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41ef016dc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1ef016d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1ef016dc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1ef016d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1ef016dc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1ef016d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1596425" y="642350"/>
            <a:ext cx="7009146" cy="5223798"/>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4800">
                <a:latin typeface="Lobster"/>
                <a:ea typeface="Lobster"/>
                <a:cs typeface="Lobster"/>
                <a:sym typeface="Lobster"/>
              </a:rPr>
              <a:t>     ETTBLOG</a:t>
            </a:r>
            <a:endParaRPr sz="48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nvSpPr>
        <p:spPr>
          <a:xfrm>
            <a:off x="547325" y="1375500"/>
            <a:ext cx="10515600" cy="410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000">
                <a:solidFill>
                  <a:schemeClr val="dk1"/>
                </a:solidFill>
              </a:rPr>
              <a:t>●The three primary research challenges in this study are</a:t>
            </a:r>
            <a:endParaRPr sz="2000">
              <a:solidFill>
                <a:schemeClr val="dk1"/>
              </a:solidFill>
            </a:endParaRPr>
          </a:p>
          <a:p>
            <a:pPr indent="0" lvl="0" marL="457200" rtl="0" algn="l">
              <a:lnSpc>
                <a:spcPct val="115000"/>
              </a:lnSpc>
              <a:spcBef>
                <a:spcPts val="1600"/>
              </a:spcBef>
              <a:spcAft>
                <a:spcPts val="0"/>
              </a:spcAft>
              <a:buNone/>
            </a:pPr>
            <a:r>
              <a:rPr lang="en-US" sz="2000">
                <a:solidFill>
                  <a:schemeClr val="dk1"/>
                </a:solidFill>
              </a:rPr>
              <a:t>	(I) how to detect an emerging topic as early and accurately as possible;</a:t>
            </a:r>
            <a:endParaRPr sz="2000">
              <a:solidFill>
                <a:schemeClr val="dk1"/>
              </a:solidFill>
            </a:endParaRPr>
          </a:p>
          <a:p>
            <a:pPr indent="0" lvl="0" marL="457200" rtl="0" algn="l">
              <a:lnSpc>
                <a:spcPct val="115000"/>
              </a:lnSpc>
              <a:spcBef>
                <a:spcPts val="1600"/>
              </a:spcBef>
              <a:spcAft>
                <a:spcPts val="0"/>
              </a:spcAft>
              <a:buNone/>
            </a:pPr>
            <a:r>
              <a:rPr lang="en-US" sz="2000">
                <a:solidFill>
                  <a:schemeClr val="dk1"/>
                </a:solidFill>
              </a:rPr>
              <a:t>	(II) how to capture the topic evolution;</a:t>
            </a:r>
            <a:endParaRPr sz="2000">
              <a:solidFill>
                <a:schemeClr val="dk1"/>
              </a:solidFill>
            </a:endParaRPr>
          </a:p>
          <a:p>
            <a:pPr indent="0" lvl="0" marL="457200" rtl="0" algn="l">
              <a:lnSpc>
                <a:spcPct val="115000"/>
              </a:lnSpc>
              <a:spcBef>
                <a:spcPts val="1600"/>
              </a:spcBef>
              <a:spcAft>
                <a:spcPts val="0"/>
              </a:spcAft>
              <a:buNone/>
            </a:pPr>
            <a:r>
              <a:rPr lang="en-US" sz="2000">
                <a:solidFill>
                  <a:schemeClr val="dk1"/>
                </a:solidFill>
              </a:rPr>
              <a:t>	(III) how to generate coherent and meaningful topic.</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(1)We propose a novel emerging topic tracking method, named ETT, to track what topics are emerging in microblog streams and how they evolve over time.</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(1)Novelty is used to measure the freshness of a word/topic, whereas fading is used to measure the staleness of a word/topic.</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(1)A method, based on local weighted linear regression (LWLR) is designed to predict the frequency for each of the words in current stream.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
        <p:nvSpPr>
          <p:cNvPr id="148" name="Google Shape;148;p22"/>
          <p:cNvSpPr txBox="1"/>
          <p:nvPr>
            <p:ph idx="4294967295" type="body"/>
          </p:nvPr>
        </p:nvSpPr>
        <p:spPr>
          <a:xfrm>
            <a:off x="547335" y="400530"/>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latin typeface="Arial"/>
                <a:ea typeface="Arial"/>
                <a:cs typeface="Arial"/>
                <a:sym typeface="Arial"/>
              </a:rPr>
              <a:t>3.3. A brief Overview</a:t>
            </a:r>
            <a:endParaRPr b="1" sz="2400">
              <a:latin typeface="Arial"/>
              <a:ea typeface="Arial"/>
              <a:cs typeface="Arial"/>
              <a:sym typeface="Arial"/>
            </a:endParaRPr>
          </a:p>
          <a:p>
            <a:pPr indent="0" lvl="0" marL="0" rtl="0" algn="l">
              <a:lnSpc>
                <a:spcPct val="115000"/>
              </a:lnSpc>
              <a:spcBef>
                <a:spcPts val="0"/>
              </a:spcBef>
              <a:spcAft>
                <a:spcPts val="0"/>
              </a:spcAft>
              <a:buNone/>
            </a:pPr>
            <a:r>
              <a:t/>
            </a:r>
            <a:endParaRPr b="1" sz="2400">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rPr b="1" lang="en-US" sz="2400"/>
              <a:t>	</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nvSpPr>
        <p:spPr>
          <a:xfrm>
            <a:off x="668525" y="478675"/>
            <a:ext cx="10515600" cy="410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000">
                <a:solidFill>
                  <a:schemeClr val="dk1"/>
                </a:solidFill>
              </a:rPr>
              <a:t>●(2) Three topic evolution operations are defined to track emerging topics and their evolution over time,as discussed in the earlier segment</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(3)A probabilistic topic model is employed to generate latent topics in the stream from spatial perspective. Finally, an optimization problem is formulated and solved to estimate the novelty and fading probabilities for all the latent topics.</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pic>
        <p:nvPicPr>
          <p:cNvPr id="154" name="Google Shape;154;p23"/>
          <p:cNvPicPr preferRelativeResize="0"/>
          <p:nvPr/>
        </p:nvPicPr>
        <p:blipFill>
          <a:blip r:embed="rId3">
            <a:alphaModFix/>
          </a:blip>
          <a:stretch>
            <a:fillRect/>
          </a:stretch>
        </p:blipFill>
        <p:spPr>
          <a:xfrm>
            <a:off x="2197075" y="2949877"/>
            <a:ext cx="7458500" cy="320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idx="4294967295" type="title"/>
          </p:nvPr>
        </p:nvSpPr>
        <p:spPr>
          <a:xfrm>
            <a:off x="594349" y="397850"/>
            <a:ext cx="112059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4. Emerging Topic Tracking in Microblog Streams</a:t>
            </a:r>
            <a:endParaRPr/>
          </a:p>
        </p:txBody>
      </p:sp>
      <p:sp>
        <p:nvSpPr>
          <p:cNvPr id="160" name="Google Shape;160;p24"/>
          <p:cNvSpPr txBox="1"/>
          <p:nvPr>
            <p:ph idx="4294967295" type="body"/>
          </p:nvPr>
        </p:nvSpPr>
        <p:spPr>
          <a:xfrm>
            <a:off x="594360" y="1932580"/>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4.1 Term novelty and fading</a:t>
            </a:r>
            <a:endParaRPr b="1"/>
          </a:p>
          <a:p>
            <a:pPr indent="0" lvl="0" marL="0" rtl="0" algn="l">
              <a:lnSpc>
                <a:spcPct val="90000"/>
              </a:lnSpc>
              <a:spcBef>
                <a:spcPts val="1000"/>
              </a:spcBef>
              <a:spcAft>
                <a:spcPts val="0"/>
              </a:spcAft>
              <a:buClr>
                <a:schemeClr val="dk1"/>
              </a:buClr>
              <a:buSzPts val="2800"/>
              <a:buNone/>
            </a:pPr>
            <a:r>
              <a:rPr b="1" lang="en-US"/>
              <a:t>	</a:t>
            </a:r>
            <a:endParaRPr b="1"/>
          </a:p>
        </p:txBody>
      </p:sp>
      <p:sp>
        <p:nvSpPr>
          <p:cNvPr id="161" name="Google Shape;161;p24"/>
          <p:cNvSpPr txBox="1"/>
          <p:nvPr/>
        </p:nvSpPr>
        <p:spPr>
          <a:xfrm>
            <a:off x="838200" y="2675900"/>
            <a:ext cx="10515600" cy="3881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 a microblog stream, an emerging topic usually consists of terms whose frequencies have sharp increments in current time slice compared to the previous one.</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primary metric for determining term novelty is to measure the difference between a term’s expected frequency vs it’s actual frequency.</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expected frequency is usually an average frequency in a historical time window.</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Challenge: In some cases, terms show significant improvements(high actual frequency) despite their relevant topic having appeared before. This signifies a growing trend i.e. the topic is still getting more attention. The predicted frequencies of such terms will be low and their novelty values may be overvalued. </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One way to solve the above problem is to use Local Weight Linear Regression(LWLR) to modify the frequency prediction function.</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4294967295" type="body"/>
          </p:nvPr>
        </p:nvSpPr>
        <p:spPr>
          <a:xfrm>
            <a:off x="838210" y="365730"/>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4.2 Topic Modelling</a:t>
            </a:r>
            <a:endParaRPr b="1"/>
          </a:p>
          <a:p>
            <a:pPr indent="0" lvl="0" marL="0" rtl="0" algn="l">
              <a:lnSpc>
                <a:spcPct val="90000"/>
              </a:lnSpc>
              <a:spcBef>
                <a:spcPts val="1000"/>
              </a:spcBef>
              <a:spcAft>
                <a:spcPts val="0"/>
              </a:spcAft>
              <a:buClr>
                <a:schemeClr val="dk1"/>
              </a:buClr>
              <a:buSzPts val="2800"/>
              <a:buNone/>
            </a:pPr>
            <a:r>
              <a:rPr b="1" lang="en-US"/>
              <a:t>	</a:t>
            </a:r>
            <a:endParaRPr b="1"/>
          </a:p>
        </p:txBody>
      </p:sp>
      <p:sp>
        <p:nvSpPr>
          <p:cNvPr id="167" name="Google Shape;167;p25"/>
          <p:cNvSpPr txBox="1"/>
          <p:nvPr/>
        </p:nvSpPr>
        <p:spPr>
          <a:xfrm>
            <a:off x="838200" y="1158025"/>
            <a:ext cx="10515600" cy="3881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One of the most significant topic models is LDA in which a document is modeled as a mixture of multiple topics.</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 the implementation, LDA is used to generate topics from a microblog stream inferring a topic-term distribution matrix </a:t>
            </a:r>
            <a:r>
              <a:rPr b="1" lang="en-US" sz="2000">
                <a:solidFill>
                  <a:schemeClr val="dk1"/>
                </a:solidFill>
                <a:latin typeface="Calibri"/>
                <a:ea typeface="Calibri"/>
                <a:cs typeface="Calibri"/>
                <a:sym typeface="Calibri"/>
              </a:rPr>
              <a:t>Φ</a:t>
            </a:r>
            <a:r>
              <a:rPr lang="en-US" sz="2000">
                <a:solidFill>
                  <a:schemeClr val="dk1"/>
                </a:solidFill>
                <a:latin typeface="Calibri"/>
                <a:ea typeface="Calibri"/>
                <a:cs typeface="Calibri"/>
                <a:sym typeface="Calibri"/>
              </a:rPr>
              <a:t> and a topic significance probability vector </a:t>
            </a:r>
            <a:r>
              <a:rPr b="1" lang="en-US" sz="2000">
                <a:solidFill>
                  <a:schemeClr val="dk1"/>
                </a:solidFill>
                <a:latin typeface="Calibri"/>
                <a:ea typeface="Calibri"/>
                <a:cs typeface="Calibri"/>
                <a:sym typeface="Calibri"/>
              </a:rPr>
              <a:t>θ</a:t>
            </a:r>
            <a:r>
              <a:rPr lang="en-US" sz="2000">
                <a:solidFill>
                  <a:schemeClr val="dk1"/>
                </a:solidFill>
                <a:latin typeface="Calibri"/>
                <a:ea typeface="Calibri"/>
                <a:cs typeface="Calibri"/>
                <a:sym typeface="Calibri"/>
              </a:rPr>
              <a:t> by inputting the number of latent topics </a:t>
            </a:r>
            <a:r>
              <a:rPr b="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 topic model is preferred against designing a clustering method to gather emerging terms into topics. A topic model presents a topic as a word probability distribution which displays the significance of a topic and the importance of a term to a topic.</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idx="4294967295" type="body"/>
          </p:nvPr>
        </p:nvSpPr>
        <p:spPr>
          <a:xfrm>
            <a:off x="838210" y="365730"/>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4.3 Topic Novelty and Fading</a:t>
            </a:r>
            <a:endParaRPr b="1"/>
          </a:p>
          <a:p>
            <a:pPr indent="0" lvl="0" marL="0" rtl="0" algn="l">
              <a:lnSpc>
                <a:spcPct val="90000"/>
              </a:lnSpc>
              <a:spcBef>
                <a:spcPts val="1000"/>
              </a:spcBef>
              <a:spcAft>
                <a:spcPts val="0"/>
              </a:spcAft>
              <a:buClr>
                <a:schemeClr val="dk1"/>
              </a:buClr>
              <a:buSzPts val="2800"/>
              <a:buNone/>
            </a:pPr>
            <a:r>
              <a:rPr b="1" lang="en-US"/>
              <a:t>	</a:t>
            </a:r>
            <a:endParaRPr b="1"/>
          </a:p>
        </p:txBody>
      </p:sp>
      <p:sp>
        <p:nvSpPr>
          <p:cNvPr id="173" name="Google Shape;173;p26"/>
          <p:cNvSpPr txBox="1"/>
          <p:nvPr/>
        </p:nvSpPr>
        <p:spPr>
          <a:xfrm>
            <a:off x="838200" y="1158025"/>
            <a:ext cx="10515600" cy="46215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parameters that have been inferred from the topic model (LDA) are significance probabilities </a:t>
            </a:r>
            <a:r>
              <a:rPr b="1" lang="en-US" sz="2000">
                <a:solidFill>
                  <a:schemeClr val="dk1"/>
                </a:solidFill>
                <a:latin typeface="Calibri"/>
                <a:ea typeface="Calibri"/>
                <a:cs typeface="Calibri"/>
                <a:sym typeface="Calibri"/>
              </a:rPr>
              <a:t>θ</a:t>
            </a:r>
            <a:r>
              <a:rPr b="1" lang="en-US">
                <a:solidFill>
                  <a:schemeClr val="dk1"/>
                </a:solidFill>
                <a:latin typeface="Calibri"/>
                <a:ea typeface="Calibri"/>
                <a:cs typeface="Calibri"/>
                <a:sym typeface="Calibri"/>
              </a:rPr>
              <a:t>k</a:t>
            </a:r>
            <a:r>
              <a:rPr b="1" lang="en-US" sz="1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and term probabilities distributions Φ</a:t>
            </a:r>
            <a:r>
              <a:rPr b="1" lang="en-US">
                <a:solidFill>
                  <a:schemeClr val="dk1"/>
                </a:solidFill>
                <a:latin typeface="Calibri"/>
                <a:ea typeface="Calibri"/>
                <a:cs typeface="Calibri"/>
                <a:sym typeface="Calibri"/>
              </a:rPr>
              <a:t>k </a:t>
            </a:r>
            <a:r>
              <a:rPr lang="en-US" sz="2000">
                <a:solidFill>
                  <a:schemeClr val="dk1"/>
                </a:solidFill>
                <a:latin typeface="Calibri"/>
                <a:ea typeface="Calibri"/>
                <a:cs typeface="Calibri"/>
                <a:sym typeface="Calibri"/>
              </a:rPr>
              <a:t>for </a:t>
            </a:r>
            <a:r>
              <a:rPr b="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latent topics Z={z</a:t>
            </a:r>
            <a:r>
              <a:rPr lang="en-US">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z</a:t>
            </a:r>
            <a:r>
              <a:rPr lang="en-US">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z</a:t>
            </a:r>
            <a:r>
              <a:rPr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main goal of this section is to find the novelty probability n</a:t>
            </a:r>
            <a:r>
              <a:rPr b="1"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=p(n,z</a:t>
            </a:r>
            <a:r>
              <a:rPr b="1"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and fading probability f</a:t>
            </a:r>
            <a:r>
              <a:rPr b="1"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=p(f,z</a:t>
            </a:r>
            <a:r>
              <a:rPr b="1"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for each topic z</a:t>
            </a:r>
            <a:r>
              <a:rPr b="1" lang="en-US">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We obtain a biconvex optimization problem with optimization function as:</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 Alternating Direction Method of Multipliers(ADMM) is used to optimize the above function over the parameters n</a:t>
            </a:r>
            <a:r>
              <a:rPr b="1" lang="en-US">
                <a:solidFill>
                  <a:schemeClr val="dk1"/>
                </a:solidFill>
                <a:latin typeface="Calibri"/>
                <a:ea typeface="Calibri"/>
                <a:cs typeface="Calibri"/>
                <a:sym typeface="Calibri"/>
              </a:rPr>
              <a:t>z</a:t>
            </a:r>
            <a:r>
              <a:rPr lang="en-US" sz="2000">
                <a:solidFill>
                  <a:schemeClr val="dk1"/>
                </a:solidFill>
                <a:latin typeface="Calibri"/>
                <a:ea typeface="Calibri"/>
                <a:cs typeface="Calibri"/>
                <a:sym typeface="Calibri"/>
              </a:rPr>
              <a:t> and f</a:t>
            </a:r>
            <a:r>
              <a:rPr b="1" lang="en-US">
                <a:solidFill>
                  <a:schemeClr val="dk1"/>
                </a:solidFill>
                <a:latin typeface="Calibri"/>
                <a:ea typeface="Calibri"/>
                <a:cs typeface="Calibri"/>
                <a:sym typeface="Calibri"/>
              </a:rPr>
              <a:t>z</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pic>
        <p:nvPicPr>
          <p:cNvPr id="174" name="Google Shape;174;p26"/>
          <p:cNvPicPr preferRelativeResize="0"/>
          <p:nvPr/>
        </p:nvPicPr>
        <p:blipFill>
          <a:blip r:embed="rId3">
            <a:alphaModFix/>
          </a:blip>
          <a:stretch>
            <a:fillRect/>
          </a:stretch>
        </p:blipFill>
        <p:spPr>
          <a:xfrm>
            <a:off x="2987100" y="3044850"/>
            <a:ext cx="4181475" cy="1428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nvSpPr>
        <p:spPr>
          <a:xfrm>
            <a:off x="632600" y="632600"/>
            <a:ext cx="11022600" cy="58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Open Sans SemiBold"/>
                <a:ea typeface="Open Sans SemiBold"/>
                <a:cs typeface="Open Sans SemiBold"/>
                <a:sym typeface="Open Sans SemiBold"/>
              </a:rPr>
              <a:t>4.4 Topic evolution operations</a:t>
            </a:r>
            <a:endParaRPr sz="1800">
              <a:solidFill>
                <a:schemeClr val="dk1"/>
              </a:solidFill>
              <a:latin typeface="Open Sans SemiBold"/>
              <a:ea typeface="Open Sans SemiBold"/>
              <a:cs typeface="Open Sans SemiBold"/>
              <a:sym typeface="Open Sans SemiBold"/>
            </a:endParaRPr>
          </a:p>
          <a:p>
            <a:pPr indent="-323850" lvl="0" marL="457200" rtl="0" algn="l">
              <a:lnSpc>
                <a:spcPct val="115000"/>
              </a:lnSpc>
              <a:spcBef>
                <a:spcPts val="160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Each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can be evaluated by a triplet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a:t>
            </a:r>
            <a:r>
              <a:rPr b="1" lang="en-US" sz="1200">
                <a:solidFill>
                  <a:srgbClr val="222222"/>
                </a:solidFill>
                <a:highlight>
                  <a:srgbClr val="FFFFFF"/>
                </a:highlight>
              </a:rPr>
              <a:t>θ</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 and a word probability distribution,Based on topic novelty and fading probabilities.</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 A higher value of </a:t>
            </a:r>
            <a:r>
              <a:rPr b="1" lang="en-US" sz="1200">
                <a:solidFill>
                  <a:srgbClr val="222222"/>
                </a:solidFill>
                <a:highlight>
                  <a:srgbClr val="FFFFFF"/>
                </a:highlight>
              </a:rPr>
              <a:t>θ</a:t>
            </a:r>
            <a:r>
              <a:rPr baseline="-25000" lang="en-US" sz="1500">
                <a:solidFill>
                  <a:schemeClr val="dk1"/>
                </a:solidFill>
                <a:latin typeface="Open Sans"/>
                <a:ea typeface="Open Sans"/>
                <a:cs typeface="Open Sans"/>
                <a:sym typeface="Open Sans"/>
              </a:rPr>
              <a:t>k </a:t>
            </a:r>
            <a:r>
              <a:rPr lang="en-US" sz="1500">
                <a:solidFill>
                  <a:schemeClr val="dk1"/>
                </a:solidFill>
                <a:latin typeface="Open Sans"/>
                <a:ea typeface="Open Sans"/>
                <a:cs typeface="Open Sans"/>
                <a:sym typeface="Open Sans"/>
              </a:rPr>
              <a:t>indicates greater significance of the topic and a higher value of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means more freshness of the topic.</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We define the topic evolution operations according to existing indicators about a topic as :  </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lang="en-US" sz="1500">
                <a:solidFill>
                  <a:schemeClr val="dk1"/>
                </a:solidFill>
                <a:latin typeface="Open Sans"/>
                <a:ea typeface="Open Sans"/>
                <a:cs typeface="Open Sans"/>
                <a:sym typeface="Open Sans"/>
              </a:rPr>
              <a:t> </a:t>
            </a:r>
            <a:r>
              <a:rPr b="1" lang="en-US" sz="1500">
                <a:solidFill>
                  <a:schemeClr val="dk1"/>
                </a:solidFill>
                <a:latin typeface="Open Sans"/>
                <a:ea typeface="Open Sans"/>
                <a:cs typeface="Open Sans"/>
                <a:sym typeface="Open Sans"/>
              </a:rPr>
              <a:t>Emerging</a:t>
            </a:r>
            <a:r>
              <a:rPr lang="en-US" sz="1500">
                <a:solidFill>
                  <a:schemeClr val="dk1"/>
                </a:solidFill>
                <a:latin typeface="Open Sans"/>
                <a:ea typeface="Open Sans"/>
                <a:cs typeface="Open Sans"/>
                <a:sym typeface="Open Sans"/>
              </a:rPr>
              <a:t>: A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is emerging in current time slice iff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&gt;</a:t>
            </a:r>
            <a:r>
              <a:rPr lang="en-US" sz="1900">
                <a:solidFill>
                  <a:srgbClr val="222222"/>
                </a:solidFill>
                <a:highlight>
                  <a:srgbClr val="FFFFE0"/>
                </a:highlight>
              </a:rPr>
              <a:t>ς</a:t>
            </a:r>
            <a:r>
              <a:rPr lang="en-US" sz="1100">
                <a:solidFill>
                  <a:srgbClr val="222222"/>
                </a:solidFill>
                <a:highlight>
                  <a:srgbClr val="FFFFE0"/>
                </a:highlight>
              </a:rPr>
              <a:t>  </a:t>
            </a:r>
            <a:r>
              <a:rPr lang="en-US" sz="1500">
                <a:solidFill>
                  <a:schemeClr val="dk1"/>
                </a:solidFill>
                <a:latin typeface="Open Sans"/>
                <a:ea typeface="Open Sans"/>
                <a:cs typeface="Open Sans"/>
                <a:sym typeface="Open Sans"/>
              </a:rPr>
              <a:t>, (</a:t>
            </a:r>
            <a:r>
              <a:rPr lang="en-US" sz="1900">
                <a:solidFill>
                  <a:srgbClr val="222222"/>
                </a:solidFill>
                <a:highlight>
                  <a:srgbClr val="FFFFE0"/>
                </a:highlight>
              </a:rPr>
              <a:t>ς</a:t>
            </a:r>
            <a:r>
              <a:rPr lang="en-US" sz="1100">
                <a:solidFill>
                  <a:srgbClr val="222222"/>
                </a:solidFill>
                <a:highlight>
                  <a:srgbClr val="FFFFE0"/>
                </a:highlight>
              </a:rPr>
              <a:t> &gt;</a:t>
            </a:r>
            <a:r>
              <a:rPr lang="en-US" sz="1500">
                <a:solidFill>
                  <a:schemeClr val="dk1"/>
                </a:solidFill>
                <a:latin typeface="Open Sans"/>
                <a:ea typeface="Open Sans"/>
                <a:cs typeface="Open Sans"/>
                <a:sym typeface="Open Sans"/>
              </a:rPr>
              <a:t>1)  and there is no topic in previous slice such that KLD(z</a:t>
            </a:r>
            <a:r>
              <a:rPr baseline="-25000" lang="en-US" sz="1500">
                <a:solidFill>
                  <a:schemeClr val="dk1"/>
                </a:solidFill>
                <a:latin typeface="Open Sans"/>
                <a:ea typeface="Open Sans"/>
                <a:cs typeface="Open Sans"/>
                <a:sym typeface="Open Sans"/>
              </a:rPr>
              <a:t>k</a:t>
            </a:r>
            <a:r>
              <a:rPr baseline="30000" lang="en-US" sz="1500">
                <a:solidFill>
                  <a:schemeClr val="dk1"/>
                </a:solidFill>
                <a:latin typeface="Open Sans"/>
                <a:ea typeface="Open Sans"/>
                <a:cs typeface="Open Sans"/>
                <a:sym typeface="Open Sans"/>
              </a:rPr>
              <a:t>i</a:t>
            </a:r>
            <a:r>
              <a:rPr lang="en-US" sz="1500">
                <a:solidFill>
                  <a:schemeClr val="dk1"/>
                </a:solidFill>
                <a:latin typeface="Open Sans"/>
                <a:ea typeface="Open Sans"/>
                <a:cs typeface="Open Sans"/>
                <a:sym typeface="Open Sans"/>
              </a:rPr>
              <a:t>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&lt; </a:t>
            </a:r>
            <a:r>
              <a:rPr lang="en-US" sz="1900">
                <a:solidFill>
                  <a:srgbClr val="222222"/>
                </a:solidFill>
                <a:highlight>
                  <a:srgbClr val="FFFFE0"/>
                </a:highlight>
              </a:rPr>
              <a:t>ξ</a:t>
            </a:r>
            <a:r>
              <a:rPr lang="en-US" sz="1500">
                <a:solidFill>
                  <a:schemeClr val="dk1"/>
                </a:solidFill>
                <a:latin typeface="Open Sans"/>
                <a:ea typeface="Open Sans"/>
                <a:cs typeface="Open Sans"/>
                <a:sym typeface="Open Sans"/>
              </a:rPr>
              <a:t>  .  </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Growing:  </a:t>
            </a:r>
            <a:r>
              <a:rPr lang="en-US" sz="1500">
                <a:solidFill>
                  <a:schemeClr val="dk1"/>
                </a:solidFill>
                <a:latin typeface="Open Sans"/>
                <a:ea typeface="Open Sans"/>
                <a:cs typeface="Open Sans"/>
                <a:sym typeface="Open Sans"/>
              </a:rPr>
              <a:t>For a latent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in current time slice, iff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&gt;1 and there exists a topic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in previous slice such that  KLD(z</a:t>
            </a:r>
            <a:r>
              <a:rPr baseline="-25000" lang="en-US" sz="1500">
                <a:solidFill>
                  <a:schemeClr val="dk1"/>
                </a:solidFill>
                <a:latin typeface="Open Sans"/>
                <a:ea typeface="Open Sans"/>
                <a:cs typeface="Open Sans"/>
                <a:sym typeface="Open Sans"/>
              </a:rPr>
              <a:t>k</a:t>
            </a:r>
            <a:r>
              <a:rPr baseline="30000" lang="en-US" sz="1500">
                <a:solidFill>
                  <a:schemeClr val="dk1"/>
                </a:solidFill>
                <a:latin typeface="Open Sans"/>
                <a:ea typeface="Open Sans"/>
                <a:cs typeface="Open Sans"/>
                <a:sym typeface="Open Sans"/>
              </a:rPr>
              <a:t>i</a:t>
            </a:r>
            <a:r>
              <a:rPr lang="en-US" sz="1500">
                <a:solidFill>
                  <a:schemeClr val="dk1"/>
                </a:solidFill>
                <a:latin typeface="Open Sans"/>
                <a:ea typeface="Open Sans"/>
                <a:cs typeface="Open Sans"/>
                <a:sym typeface="Open Sans"/>
              </a:rPr>
              <a:t>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&lt; </a:t>
            </a:r>
            <a:r>
              <a:rPr lang="en-US" sz="1900">
                <a:solidFill>
                  <a:srgbClr val="222222"/>
                </a:solidFill>
                <a:highlight>
                  <a:srgbClr val="FFFFE0"/>
                </a:highlight>
              </a:rPr>
              <a:t>ξ</a:t>
            </a:r>
            <a:r>
              <a:rPr lang="en-US" sz="1500">
                <a:solidFill>
                  <a:schemeClr val="dk1"/>
                </a:solidFill>
                <a:latin typeface="Open Sans"/>
                <a:ea typeface="Open Sans"/>
                <a:cs typeface="Open Sans"/>
                <a:sym typeface="Open Sans"/>
              </a:rPr>
              <a:t> , then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is called a growing trend of its most similar topic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Fading :  </a:t>
            </a:r>
            <a:r>
              <a:rPr lang="en-US" sz="1500">
                <a:solidFill>
                  <a:schemeClr val="dk1"/>
                </a:solidFill>
                <a:latin typeface="Open Sans"/>
                <a:ea typeface="Open Sans"/>
                <a:cs typeface="Open Sans"/>
                <a:sym typeface="Open Sans"/>
              </a:rPr>
              <a:t>For a latent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in current time slice, iff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&lt;1 and there exists a topic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in previous slice such that  KLD(z</a:t>
            </a:r>
            <a:r>
              <a:rPr baseline="-25000" lang="en-US" sz="1500">
                <a:solidFill>
                  <a:schemeClr val="dk1"/>
                </a:solidFill>
                <a:latin typeface="Open Sans"/>
                <a:ea typeface="Open Sans"/>
                <a:cs typeface="Open Sans"/>
                <a:sym typeface="Open Sans"/>
              </a:rPr>
              <a:t>k</a:t>
            </a:r>
            <a:r>
              <a:rPr baseline="30000" lang="en-US" sz="1500">
                <a:solidFill>
                  <a:schemeClr val="dk1"/>
                </a:solidFill>
                <a:latin typeface="Open Sans"/>
                <a:ea typeface="Open Sans"/>
                <a:cs typeface="Open Sans"/>
                <a:sym typeface="Open Sans"/>
              </a:rPr>
              <a:t>i</a:t>
            </a:r>
            <a:r>
              <a:rPr lang="en-US" sz="1500">
                <a:solidFill>
                  <a:schemeClr val="dk1"/>
                </a:solidFill>
                <a:latin typeface="Open Sans"/>
                <a:ea typeface="Open Sans"/>
                <a:cs typeface="Open Sans"/>
                <a:sym typeface="Open Sans"/>
              </a:rPr>
              <a:t>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&lt; </a:t>
            </a:r>
            <a:r>
              <a:rPr lang="en-US" sz="1900">
                <a:solidFill>
                  <a:srgbClr val="222222"/>
                </a:solidFill>
                <a:highlight>
                  <a:srgbClr val="FFFFE0"/>
                </a:highlight>
              </a:rPr>
              <a:t>ξ</a:t>
            </a:r>
            <a:r>
              <a:rPr lang="en-US" sz="1500">
                <a:solidFill>
                  <a:schemeClr val="dk1"/>
                </a:solidFill>
                <a:latin typeface="Open Sans"/>
                <a:ea typeface="Open Sans"/>
                <a:cs typeface="Open Sans"/>
                <a:sym typeface="Open Sans"/>
              </a:rPr>
              <a:t> , then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is called a fading trend of its most similar topic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a:t>
            </a:r>
            <a:endParaRPr sz="1500">
              <a:solidFill>
                <a:schemeClr val="dk1"/>
              </a:solidFill>
              <a:latin typeface="Open Sans"/>
              <a:ea typeface="Open Sans"/>
              <a:cs typeface="Open Sans"/>
              <a:sym typeface="Open Sans"/>
            </a:endParaRPr>
          </a:p>
          <a:p>
            <a:pPr indent="-323850" lvl="0" marL="457200" rtl="0" algn="l">
              <a:lnSpc>
                <a:spcPct val="115000"/>
              </a:lnSpc>
              <a:spcBef>
                <a:spcPts val="0"/>
              </a:spcBef>
              <a:spcAft>
                <a:spcPts val="0"/>
              </a:spcAft>
              <a:buClr>
                <a:schemeClr val="dk1"/>
              </a:buClr>
              <a:buSzPts val="1500"/>
              <a:buFont typeface="Open Sans"/>
              <a:buChar char="●"/>
            </a:pPr>
            <a:r>
              <a:rPr b="1" lang="en-US" sz="1500">
                <a:solidFill>
                  <a:schemeClr val="dk1"/>
                </a:solidFill>
                <a:latin typeface="Open Sans"/>
                <a:ea typeface="Open Sans"/>
                <a:cs typeface="Open Sans"/>
                <a:sym typeface="Open Sans"/>
              </a:rPr>
              <a:t>Noisy: </a:t>
            </a:r>
            <a:r>
              <a:rPr lang="en-US" sz="1500">
                <a:solidFill>
                  <a:schemeClr val="dk1"/>
                </a:solidFill>
                <a:latin typeface="Open Sans"/>
                <a:ea typeface="Open Sans"/>
                <a:cs typeface="Open Sans"/>
                <a:sym typeface="Open Sans"/>
              </a:rPr>
              <a:t>A topic  z</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is noisy  in current time slice iff  n</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/f</a:t>
            </a:r>
            <a:r>
              <a:rPr baseline="-25000" lang="en-US" sz="1500">
                <a:solidFill>
                  <a:schemeClr val="dk1"/>
                </a:solidFill>
                <a:latin typeface="Open Sans"/>
                <a:ea typeface="Open Sans"/>
                <a:cs typeface="Open Sans"/>
                <a:sym typeface="Open Sans"/>
              </a:rPr>
              <a:t>k</a:t>
            </a:r>
            <a:r>
              <a:rPr lang="en-US" sz="1500">
                <a:solidFill>
                  <a:schemeClr val="dk1"/>
                </a:solidFill>
                <a:latin typeface="Open Sans"/>
                <a:ea typeface="Open Sans"/>
                <a:cs typeface="Open Sans"/>
                <a:sym typeface="Open Sans"/>
              </a:rPr>
              <a:t> &lt;</a:t>
            </a:r>
            <a:r>
              <a:rPr lang="en-US" sz="1900">
                <a:solidFill>
                  <a:srgbClr val="222222"/>
                </a:solidFill>
                <a:highlight>
                  <a:srgbClr val="FFFFE0"/>
                </a:highlight>
              </a:rPr>
              <a:t>ς</a:t>
            </a:r>
            <a:r>
              <a:rPr lang="en-US" sz="1100">
                <a:solidFill>
                  <a:srgbClr val="222222"/>
                </a:solidFill>
                <a:highlight>
                  <a:srgbClr val="FFFFE0"/>
                </a:highlight>
              </a:rPr>
              <a:t>  </a:t>
            </a:r>
            <a:r>
              <a:rPr lang="en-US" sz="1500">
                <a:solidFill>
                  <a:schemeClr val="dk1"/>
                </a:solidFill>
                <a:latin typeface="Open Sans"/>
                <a:ea typeface="Open Sans"/>
                <a:cs typeface="Open Sans"/>
                <a:sym typeface="Open Sans"/>
              </a:rPr>
              <a:t>, (</a:t>
            </a:r>
            <a:r>
              <a:rPr lang="en-US" sz="1900">
                <a:solidFill>
                  <a:srgbClr val="222222"/>
                </a:solidFill>
                <a:highlight>
                  <a:srgbClr val="FFFFE0"/>
                </a:highlight>
              </a:rPr>
              <a:t>ς</a:t>
            </a:r>
            <a:r>
              <a:rPr lang="en-US" sz="1100">
                <a:solidFill>
                  <a:srgbClr val="222222"/>
                </a:solidFill>
                <a:highlight>
                  <a:srgbClr val="FFFFE0"/>
                </a:highlight>
              </a:rPr>
              <a:t> &gt;</a:t>
            </a:r>
            <a:r>
              <a:rPr lang="en-US" sz="1500">
                <a:solidFill>
                  <a:schemeClr val="dk1"/>
                </a:solidFill>
                <a:latin typeface="Open Sans"/>
                <a:ea typeface="Open Sans"/>
                <a:cs typeface="Open Sans"/>
                <a:sym typeface="Open Sans"/>
              </a:rPr>
              <a:t>1)  and there is no topic in previous slice such that KLD(z</a:t>
            </a:r>
            <a:r>
              <a:rPr baseline="-25000" lang="en-US" sz="1500">
                <a:solidFill>
                  <a:schemeClr val="dk1"/>
                </a:solidFill>
                <a:latin typeface="Open Sans"/>
                <a:ea typeface="Open Sans"/>
                <a:cs typeface="Open Sans"/>
                <a:sym typeface="Open Sans"/>
              </a:rPr>
              <a:t>k</a:t>
            </a:r>
            <a:r>
              <a:rPr baseline="30000" lang="en-US" sz="1500">
                <a:solidFill>
                  <a:schemeClr val="dk1"/>
                </a:solidFill>
                <a:latin typeface="Open Sans"/>
                <a:ea typeface="Open Sans"/>
                <a:cs typeface="Open Sans"/>
                <a:sym typeface="Open Sans"/>
              </a:rPr>
              <a:t>i</a:t>
            </a:r>
            <a:r>
              <a:rPr lang="en-US" sz="1500">
                <a:solidFill>
                  <a:schemeClr val="dk1"/>
                </a:solidFill>
                <a:latin typeface="Open Sans"/>
                <a:ea typeface="Open Sans"/>
                <a:cs typeface="Open Sans"/>
                <a:sym typeface="Open Sans"/>
              </a:rPr>
              <a:t> ,z</a:t>
            </a:r>
            <a:r>
              <a:rPr baseline="-25000" lang="en-US" sz="1500">
                <a:solidFill>
                  <a:schemeClr val="dk1"/>
                </a:solidFill>
                <a:latin typeface="Open Sans"/>
                <a:ea typeface="Open Sans"/>
                <a:cs typeface="Open Sans"/>
                <a:sym typeface="Open Sans"/>
              </a:rPr>
              <a:t>l</a:t>
            </a:r>
            <a:r>
              <a:rPr baseline="30000" lang="en-US" sz="1500">
                <a:solidFill>
                  <a:schemeClr val="dk1"/>
                </a:solidFill>
                <a:latin typeface="Open Sans"/>
                <a:ea typeface="Open Sans"/>
                <a:cs typeface="Open Sans"/>
                <a:sym typeface="Open Sans"/>
              </a:rPr>
              <a:t>i-1</a:t>
            </a:r>
            <a:r>
              <a:rPr lang="en-US" sz="1500">
                <a:solidFill>
                  <a:schemeClr val="dk1"/>
                </a:solidFill>
                <a:latin typeface="Open Sans"/>
                <a:ea typeface="Open Sans"/>
                <a:cs typeface="Open Sans"/>
                <a:sym typeface="Open Sans"/>
              </a:rPr>
              <a:t> ) &lt; </a:t>
            </a:r>
            <a:r>
              <a:rPr lang="en-US" sz="1900">
                <a:solidFill>
                  <a:srgbClr val="222222"/>
                </a:solidFill>
                <a:highlight>
                  <a:srgbClr val="FFFFE0"/>
                </a:highlight>
              </a:rPr>
              <a:t>ξ</a:t>
            </a:r>
            <a:r>
              <a:rPr lang="en-US" sz="1500">
                <a:solidFill>
                  <a:schemeClr val="dk1"/>
                </a:solidFill>
                <a:latin typeface="Open Sans"/>
                <a:ea typeface="Open Sans"/>
                <a:cs typeface="Open Sans"/>
                <a:sym typeface="Open Sans"/>
              </a:rPr>
              <a:t>  .   </a:t>
            </a:r>
            <a:endParaRPr sz="15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t/>
            </a:r>
            <a:endParaRPr sz="1500">
              <a:solidFill>
                <a:schemeClr val="dk1"/>
              </a:solidFill>
              <a:latin typeface="Open Sans"/>
              <a:ea typeface="Open Sans"/>
              <a:cs typeface="Open Sans"/>
              <a:sym typeface="Open Sans"/>
            </a:endParaRPr>
          </a:p>
          <a:p>
            <a:pPr indent="0" lvl="0" marL="0" rtl="0" algn="l">
              <a:lnSpc>
                <a:spcPct val="115000"/>
              </a:lnSpc>
              <a:spcBef>
                <a:spcPts val="1600"/>
              </a:spcBef>
              <a:spcAft>
                <a:spcPts val="0"/>
              </a:spcAft>
              <a:buNone/>
            </a:pPr>
            <a:r>
              <a:t/>
            </a:r>
            <a:endParaRPr sz="1800">
              <a:solidFill>
                <a:schemeClr val="dk1"/>
              </a:solidFill>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500">
              <a:solidFill>
                <a:schemeClr val="dk1"/>
              </a:solidFill>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500">
              <a:solidFill>
                <a:schemeClr val="dk1"/>
              </a:solidFill>
              <a:latin typeface="Open Sans"/>
              <a:ea typeface="Open Sans"/>
              <a:cs typeface="Open Sans"/>
              <a:sym typeface="Open Sans"/>
            </a:endParaRPr>
          </a:p>
          <a:p>
            <a:pPr indent="0" lvl="0" marL="457200" rtl="0" algn="l">
              <a:lnSpc>
                <a:spcPct val="115000"/>
              </a:lnSpc>
              <a:spcBef>
                <a:spcPts val="1600"/>
              </a:spcBef>
              <a:spcAft>
                <a:spcPts val="0"/>
              </a:spcAft>
              <a:buClr>
                <a:schemeClr val="dk1"/>
              </a:buClr>
              <a:buSzPts val="1100"/>
              <a:buFont typeface="Arial"/>
              <a:buNone/>
            </a:pPr>
            <a:r>
              <a:t/>
            </a:r>
            <a:endParaRPr sz="1500">
              <a:solidFill>
                <a:schemeClr val="dk1"/>
              </a:solidFill>
              <a:latin typeface="Open Sans"/>
              <a:ea typeface="Open Sans"/>
              <a:cs typeface="Open Sans"/>
              <a:sym typeface="Open Sans"/>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nvSpPr>
        <p:spPr>
          <a:xfrm>
            <a:off x="300050" y="271475"/>
            <a:ext cx="11373000" cy="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DATASET</a:t>
            </a:r>
            <a:endParaRPr b="1" sz="3600">
              <a:latin typeface="Calibri"/>
              <a:ea typeface="Calibri"/>
              <a:cs typeface="Calibri"/>
              <a:sym typeface="Calibri"/>
            </a:endParaRPr>
          </a:p>
        </p:txBody>
      </p:sp>
      <p:sp>
        <p:nvSpPr>
          <p:cNvPr id="185" name="Google Shape;185;p28"/>
          <p:cNvSpPr txBox="1"/>
          <p:nvPr/>
        </p:nvSpPr>
        <p:spPr>
          <a:xfrm>
            <a:off x="357925" y="1016525"/>
            <a:ext cx="11224800" cy="5325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Calibri"/>
              <a:buChar char="●"/>
            </a:pPr>
            <a:r>
              <a:rPr lang="en-US" sz="2400">
                <a:latin typeface="Calibri"/>
                <a:ea typeface="Calibri"/>
                <a:cs typeface="Calibri"/>
                <a:sym typeface="Calibri"/>
              </a:rPr>
              <a:t>The dataset was obtained by fetching tweets from Twitter ( a microblog site that has a limit on number of characters in a tweet) in the year of 2012 about various events that happened in that year.</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Char char="●"/>
            </a:pPr>
            <a:r>
              <a:rPr lang="en-US" sz="2400">
                <a:latin typeface="Calibri"/>
                <a:ea typeface="Calibri"/>
                <a:cs typeface="Calibri"/>
                <a:sym typeface="Calibri"/>
              </a:rPr>
              <a:t>The tweets collected are then cleared of duplicates,removed of unnecessary data and arranged according to their time stamp.</a:t>
            </a:r>
            <a:endParaRPr sz="2400">
              <a:latin typeface="Calibri"/>
              <a:ea typeface="Calibri"/>
              <a:cs typeface="Calibri"/>
              <a:sym typeface="Calibri"/>
            </a:endParaRPr>
          </a:p>
          <a:p>
            <a:pPr indent="-381000" lvl="0" marL="457200" rtl="0" algn="l">
              <a:lnSpc>
                <a:spcPct val="115000"/>
              </a:lnSpc>
              <a:spcBef>
                <a:spcPts val="0"/>
              </a:spcBef>
              <a:spcAft>
                <a:spcPts val="0"/>
              </a:spcAft>
              <a:buSzPts val="2400"/>
              <a:buFont typeface="Calibri"/>
              <a:buChar char="●"/>
            </a:pPr>
            <a:r>
              <a:rPr lang="en-US" sz="2400">
                <a:latin typeface="Calibri"/>
                <a:ea typeface="Calibri"/>
                <a:cs typeface="Calibri"/>
                <a:sym typeface="Calibri"/>
              </a:rPr>
              <a:t>The tweets are divided into time slices of 1 day duration.</a:t>
            </a:r>
            <a:endParaRPr sz="2400">
              <a:latin typeface="Calibri"/>
              <a:ea typeface="Calibri"/>
              <a:cs typeface="Calibri"/>
              <a:sym typeface="Calibri"/>
            </a:endParaRPr>
          </a:p>
          <a:p>
            <a:pPr indent="0" lvl="0" marL="0" rtl="0" algn="l">
              <a:lnSpc>
                <a:spcPct val="115000"/>
              </a:lnSpc>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nvSpPr>
        <p:spPr>
          <a:xfrm>
            <a:off x="314325" y="300050"/>
            <a:ext cx="114873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IMPLEMENTATION</a:t>
            </a:r>
            <a:endParaRPr b="1" sz="3600">
              <a:latin typeface="Calibri"/>
              <a:ea typeface="Calibri"/>
              <a:cs typeface="Calibri"/>
              <a:sym typeface="Calibri"/>
            </a:endParaRPr>
          </a:p>
        </p:txBody>
      </p:sp>
      <p:sp>
        <p:nvSpPr>
          <p:cNvPr id="191" name="Google Shape;191;p29"/>
          <p:cNvSpPr txBox="1"/>
          <p:nvPr/>
        </p:nvSpPr>
        <p:spPr>
          <a:xfrm>
            <a:off x="314325" y="1100150"/>
            <a:ext cx="11330100" cy="53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After dividing dataset into </a:t>
            </a:r>
            <a:r>
              <a:rPr lang="en-US" sz="2400">
                <a:latin typeface="Calibri"/>
                <a:ea typeface="Calibri"/>
                <a:cs typeface="Calibri"/>
                <a:sym typeface="Calibri"/>
              </a:rPr>
              <a:t>time slices</a:t>
            </a:r>
            <a:r>
              <a:rPr lang="en-US" sz="2400">
                <a:latin typeface="Calibri"/>
                <a:ea typeface="Calibri"/>
                <a:cs typeface="Calibri"/>
                <a:sym typeface="Calibri"/>
              </a:rPr>
              <a:t>, the First step is to implement LDA for latent topic extraction using mallet toolkit.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We compute the </a:t>
            </a:r>
            <a:r>
              <a:rPr lang="en-US" sz="2400">
                <a:latin typeface="Calibri"/>
                <a:ea typeface="Calibri"/>
                <a:cs typeface="Calibri"/>
                <a:sym typeface="Calibri"/>
              </a:rPr>
              <a:t>novelty</a:t>
            </a:r>
            <a:r>
              <a:rPr lang="en-US" sz="2400">
                <a:latin typeface="Calibri"/>
                <a:ea typeface="Calibri"/>
                <a:cs typeface="Calibri"/>
                <a:sym typeface="Calibri"/>
              </a:rPr>
              <a:t> and fading probabilities of each key word which constitute a timeslice.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After extracting the latent topics, ADMM is applied to get the </a:t>
            </a:r>
            <a:r>
              <a:rPr lang="en-US" sz="2400">
                <a:latin typeface="Calibri"/>
                <a:ea typeface="Calibri"/>
                <a:cs typeface="Calibri"/>
                <a:sym typeface="Calibri"/>
              </a:rPr>
              <a:t>novelty</a:t>
            </a:r>
            <a:r>
              <a:rPr lang="en-US" sz="2400">
                <a:latin typeface="Calibri"/>
                <a:ea typeface="Calibri"/>
                <a:cs typeface="Calibri"/>
                <a:sym typeface="Calibri"/>
              </a:rPr>
              <a:t> and fading probabilities of each topic.</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Then KL Divergence is used to compare the novelty and fading probabilities of each topic in present and previous timeslices.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Then The topics are categorized into Growing, Emerging, Fading and Noise.</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nvSpPr>
        <p:spPr>
          <a:xfrm>
            <a:off x="429525" y="300675"/>
            <a:ext cx="112392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Observations</a:t>
            </a:r>
            <a:endParaRPr b="1" sz="3600">
              <a:latin typeface="Calibri"/>
              <a:ea typeface="Calibri"/>
              <a:cs typeface="Calibri"/>
              <a:sym typeface="Calibri"/>
            </a:endParaRPr>
          </a:p>
        </p:txBody>
      </p:sp>
      <p:sp>
        <p:nvSpPr>
          <p:cNvPr id="197" name="Google Shape;197;p30"/>
          <p:cNvSpPr txBox="1"/>
          <p:nvPr/>
        </p:nvSpPr>
        <p:spPr>
          <a:xfrm>
            <a:off x="415200" y="1417425"/>
            <a:ext cx="11267700" cy="5054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increase threshold we set for novelty/fading ratio for classifying a topic tends to classify a topic as noise rather than emerging.</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Increasing the maximum deviance criteria for detecting similar topics would tend to classify topics as growing or fading.</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number of time slices and number of topics under consideration has an effect on how topics are classified</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E.g, an increase in number of topics tends to classify noises as emerging. On the contrary, decrease in number of </a:t>
            </a:r>
            <a:r>
              <a:rPr lang="en-US" sz="2400">
                <a:latin typeface="Calibri"/>
                <a:ea typeface="Calibri"/>
                <a:cs typeface="Calibri"/>
                <a:sym typeface="Calibri"/>
              </a:rPr>
              <a:t>time slices</a:t>
            </a:r>
            <a:r>
              <a:rPr lang="en-US" sz="2400">
                <a:latin typeface="Calibri"/>
                <a:ea typeface="Calibri"/>
                <a:cs typeface="Calibri"/>
                <a:sym typeface="Calibri"/>
              </a:rPr>
              <a:t> tends to classify emerging topics as noises.</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1" title="Chart"/>
          <p:cNvPicPr preferRelativeResize="0"/>
          <p:nvPr/>
        </p:nvPicPr>
        <p:blipFill>
          <a:blip r:embed="rId3">
            <a:alphaModFix/>
          </a:blip>
          <a:stretch>
            <a:fillRect/>
          </a:stretch>
        </p:blipFill>
        <p:spPr>
          <a:xfrm>
            <a:off x="280975" y="1785946"/>
            <a:ext cx="5821476" cy="3753878"/>
          </a:xfrm>
          <a:prstGeom prst="rect">
            <a:avLst/>
          </a:prstGeom>
          <a:noFill/>
          <a:ln>
            <a:noFill/>
          </a:ln>
        </p:spPr>
      </p:pic>
      <p:sp>
        <p:nvSpPr>
          <p:cNvPr id="203" name="Google Shape;203;p31"/>
          <p:cNvSpPr txBox="1"/>
          <p:nvPr/>
        </p:nvSpPr>
        <p:spPr>
          <a:xfrm>
            <a:off x="428625" y="357200"/>
            <a:ext cx="11172900" cy="8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600">
                <a:latin typeface="Calibri"/>
                <a:ea typeface="Calibri"/>
                <a:cs typeface="Calibri"/>
                <a:sym typeface="Calibri"/>
              </a:rPr>
              <a:t>Dependency graphs</a:t>
            </a:r>
            <a:endParaRPr b="1" sz="3600">
              <a:latin typeface="Calibri"/>
              <a:ea typeface="Calibri"/>
              <a:cs typeface="Calibri"/>
              <a:sym typeface="Calibri"/>
            </a:endParaRPr>
          </a:p>
        </p:txBody>
      </p:sp>
      <p:pic>
        <p:nvPicPr>
          <p:cNvPr id="204" name="Google Shape;204;p31" title="Chart"/>
          <p:cNvPicPr preferRelativeResize="0"/>
          <p:nvPr/>
        </p:nvPicPr>
        <p:blipFill>
          <a:blip r:embed="rId4">
            <a:alphaModFix/>
          </a:blip>
          <a:stretch>
            <a:fillRect/>
          </a:stretch>
        </p:blipFill>
        <p:spPr>
          <a:xfrm>
            <a:off x="6102450" y="1685854"/>
            <a:ext cx="5951425" cy="38463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idx="1" type="body"/>
          </p:nvPr>
        </p:nvSpPr>
        <p:spPr>
          <a:xfrm>
            <a:off x="838200" y="535200"/>
            <a:ext cx="10515600" cy="536985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A microblog is a social media site which allows users to exchange small elements of content such as images, videos, short</a:t>
            </a:r>
            <a:br>
              <a:rPr lang="en-US"/>
            </a:br>
            <a:r>
              <a:rPr lang="en-US"/>
              <a:t> sentences, etc.</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Twitter and Sina Weibo are two of the most popular microblog platforms available.</a:t>
            </a:r>
            <a:endParaRPr/>
          </a:p>
          <a:p>
            <a:pPr indent="-228600" lvl="0" marL="228600" rtl="0" algn="l">
              <a:lnSpc>
                <a:spcPct val="90000"/>
              </a:lnSpc>
              <a:spcBef>
                <a:spcPts val="1000"/>
              </a:spcBef>
              <a:spcAft>
                <a:spcPts val="0"/>
              </a:spcAft>
              <a:buClr>
                <a:schemeClr val="dk1"/>
              </a:buClr>
              <a:buSzPts val="2800"/>
              <a:buChar char="•"/>
            </a:pPr>
            <a:r>
              <a:rPr lang="en-US"/>
              <a:t>The emerging trend of microblogs usually point towards an upcoming issue. These issues may be an emergency like an earthquake or a terrorist attack.</a:t>
            </a:r>
            <a:endParaRPr/>
          </a:p>
          <a:p>
            <a:pPr indent="-228600" lvl="0" marL="228600" rtl="0" algn="l">
              <a:lnSpc>
                <a:spcPct val="90000"/>
              </a:lnSpc>
              <a:spcBef>
                <a:spcPts val="1000"/>
              </a:spcBef>
              <a:spcAft>
                <a:spcPts val="0"/>
              </a:spcAft>
              <a:buClr>
                <a:schemeClr val="dk1"/>
              </a:buClr>
              <a:buSzPts val="2800"/>
              <a:buChar char="•"/>
            </a:pPr>
            <a:r>
              <a:rPr lang="en-US"/>
              <a:t>Tracking such emerging topics is beneficial for related organizations to draw up countermeasures earlier and understanding what subjects are drawing public attention.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Image result for Sina weibo&quot;" id="90" name="Google Shape;90;p14"/>
          <p:cNvPicPr preferRelativeResize="0"/>
          <p:nvPr/>
        </p:nvPicPr>
        <p:blipFill rotWithShape="1">
          <a:blip r:embed="rId3">
            <a:alphaModFix/>
          </a:blip>
          <a:srcRect b="0" l="0" r="0" t="0"/>
          <a:stretch/>
        </p:blipFill>
        <p:spPr>
          <a:xfrm>
            <a:off x="3798822" y="952946"/>
            <a:ext cx="2297178" cy="1709528"/>
          </a:xfrm>
          <a:prstGeom prst="rect">
            <a:avLst/>
          </a:prstGeom>
          <a:noFill/>
          <a:ln>
            <a:noFill/>
          </a:ln>
        </p:spPr>
      </p:pic>
      <p:pic>
        <p:nvPicPr>
          <p:cNvPr descr="Image result for twitter&quot;" id="91" name="Google Shape;91;p14"/>
          <p:cNvPicPr preferRelativeResize="0"/>
          <p:nvPr/>
        </p:nvPicPr>
        <p:blipFill rotWithShape="1">
          <a:blip r:embed="rId4">
            <a:alphaModFix/>
          </a:blip>
          <a:srcRect b="0" l="0" r="0" t="0"/>
          <a:stretch/>
        </p:blipFill>
        <p:spPr>
          <a:xfrm>
            <a:off x="7022397" y="1384989"/>
            <a:ext cx="1268164" cy="84544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838190" y="805474"/>
            <a:ext cx="10515600" cy="4877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Challenges of Topic Tracking</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Detecting emerging topic as early as possible.</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Tracking emerging topic evolution.</a:t>
            </a:r>
            <a:endParaRPr/>
          </a:p>
          <a:p>
            <a:pPr indent="-228600" lvl="1" marL="685800" rtl="0" algn="l">
              <a:lnSpc>
                <a:spcPct val="90000"/>
              </a:lnSpc>
              <a:spcBef>
                <a:spcPts val="500"/>
              </a:spcBef>
              <a:spcAft>
                <a:spcPts val="0"/>
              </a:spcAft>
              <a:buClr>
                <a:schemeClr val="dk1"/>
              </a:buClr>
              <a:buSzPts val="2400"/>
              <a:buFont typeface="Noto Sans Symbols"/>
              <a:buChar char="⮚"/>
            </a:pPr>
            <a:r>
              <a:rPr lang="en-US"/>
              <a:t>Presenting topic with coherent words.</a:t>
            </a:r>
            <a:endParaRPr/>
          </a:p>
          <a:p>
            <a:pPr indent="-228600" lvl="0" marL="228600" rtl="0" algn="l">
              <a:lnSpc>
                <a:spcPct val="90000"/>
              </a:lnSpc>
              <a:spcBef>
                <a:spcPts val="1000"/>
              </a:spcBef>
              <a:spcAft>
                <a:spcPts val="0"/>
              </a:spcAft>
              <a:buClr>
                <a:schemeClr val="dk1"/>
              </a:buClr>
              <a:buSzPts val="2800"/>
              <a:buChar char="•"/>
            </a:pPr>
            <a:r>
              <a:rPr lang="en-US"/>
              <a:t>The </a:t>
            </a:r>
            <a:r>
              <a:rPr b="1" lang="en-US"/>
              <a:t>Probabilistic Topic Model </a:t>
            </a:r>
            <a:r>
              <a:rPr lang="en-US"/>
              <a:t>is good at generating coherent latent topics and the </a:t>
            </a:r>
            <a:r>
              <a:rPr b="1" lang="en-US"/>
              <a:t>Emerging Feature based Clustering Methods </a:t>
            </a:r>
            <a:r>
              <a:rPr lang="en-US"/>
              <a:t>excels at identifying emerging words or phrases.</a:t>
            </a:r>
            <a:endParaRPr/>
          </a:p>
          <a:p>
            <a:pPr indent="-228600" lvl="0" marL="228600" rtl="0" algn="l">
              <a:lnSpc>
                <a:spcPct val="90000"/>
              </a:lnSpc>
              <a:spcBef>
                <a:spcPts val="1000"/>
              </a:spcBef>
              <a:spcAft>
                <a:spcPts val="0"/>
              </a:spcAft>
              <a:buClr>
                <a:schemeClr val="dk1"/>
              </a:buClr>
              <a:buSzPts val="2800"/>
              <a:buChar char="•"/>
            </a:pPr>
            <a:r>
              <a:rPr lang="en-US"/>
              <a:t>The advantages of the these two methods can be combined to tackle the above challenges.</a:t>
            </a:r>
            <a:endParaRPr/>
          </a:p>
          <a:p>
            <a:pPr indent="-228600" lvl="0" marL="228600" rtl="0" algn="l">
              <a:lnSpc>
                <a:spcPct val="90000"/>
              </a:lnSpc>
              <a:spcBef>
                <a:spcPts val="1000"/>
              </a:spcBef>
              <a:spcAft>
                <a:spcPts val="0"/>
              </a:spcAft>
              <a:buClr>
                <a:schemeClr val="dk1"/>
              </a:buClr>
              <a:buSzPts val="2800"/>
              <a:buChar char="•"/>
            </a:pPr>
            <a:r>
              <a:rPr lang="en-US"/>
              <a:t>With this motivation, the </a:t>
            </a:r>
            <a:r>
              <a:rPr b="1" lang="en-US"/>
              <a:t>Emerging Topic Tracking (ETT)</a:t>
            </a:r>
            <a:r>
              <a:rPr lang="en-US"/>
              <a:t> method was proposed.</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594360" y="2422205"/>
            <a:ext cx="10515600" cy="53435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2.1 Probabilistic topic model</a:t>
            </a:r>
            <a:endParaRPr b="1"/>
          </a:p>
          <a:p>
            <a:pPr indent="0" lvl="0" marL="0" rtl="0" algn="l">
              <a:lnSpc>
                <a:spcPct val="90000"/>
              </a:lnSpc>
              <a:spcBef>
                <a:spcPts val="1000"/>
              </a:spcBef>
              <a:spcAft>
                <a:spcPts val="0"/>
              </a:spcAft>
              <a:buClr>
                <a:schemeClr val="dk1"/>
              </a:buClr>
              <a:buSzPts val="2800"/>
              <a:buNone/>
            </a:pPr>
            <a:r>
              <a:rPr b="1" lang="en-US"/>
              <a:t>	</a:t>
            </a:r>
            <a:endParaRPr b="1"/>
          </a:p>
        </p:txBody>
      </p:sp>
      <p:sp>
        <p:nvSpPr>
          <p:cNvPr id="102" name="Google Shape;102;p16"/>
          <p:cNvSpPr txBox="1"/>
          <p:nvPr>
            <p:ph type="title"/>
          </p:nvPr>
        </p:nvSpPr>
        <p:spPr>
          <a:xfrm>
            <a:off x="594360" y="39783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2. Topic Detection and Tracking</a:t>
            </a:r>
            <a:endParaRPr/>
          </a:p>
        </p:txBody>
      </p:sp>
      <p:sp>
        <p:nvSpPr>
          <p:cNvPr id="103" name="Google Shape;103;p16"/>
          <p:cNvSpPr txBox="1"/>
          <p:nvPr/>
        </p:nvSpPr>
        <p:spPr>
          <a:xfrm>
            <a:off x="838200" y="2977026"/>
            <a:ext cx="10515600" cy="24171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Probabilistic topic models have been proposed to understand semantic structure of topics and present a topic as a group of words with probability distribution. </a:t>
            </a:r>
            <a:endParaRPr/>
          </a:p>
          <a:p>
            <a:pPr indent="-228600" lvl="0" marL="228600" marR="0" rtl="0" algn="l">
              <a:lnSpc>
                <a:spcPct val="115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Topic models such as LDA have been</a:t>
            </a:r>
            <a:r>
              <a:rPr lang="en-US" sz="2000">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studied with variants such as addressing topic sparsity in short texts, automatically inferring topic numbers, generating more coherent topics by employing biterms  or knowledge.  These topics usually perform well on generating coherent topics</a:t>
            </a:r>
            <a:r>
              <a:rPr lang="en-US" sz="2000">
                <a:solidFill>
                  <a:schemeClr val="dk1"/>
                </a:solidFill>
                <a:latin typeface="Calibri"/>
                <a:ea typeface="Calibri"/>
                <a:cs typeface="Calibri"/>
                <a:sym typeface="Calibri"/>
              </a:rPr>
              <a:t> from text corpus such as twitter feeds, amazon reviews and news articles.</a:t>
            </a:r>
            <a:endParaRPr b="0" i="0" sz="2000" u="none" cap="none" strike="noStrike">
              <a:solidFill>
                <a:schemeClr val="dk1"/>
              </a:solidFill>
              <a:latin typeface="Calibri"/>
              <a:ea typeface="Calibri"/>
              <a:cs typeface="Calibri"/>
              <a:sym typeface="Calibri"/>
            </a:endParaRPr>
          </a:p>
        </p:txBody>
      </p:sp>
      <p:sp>
        <p:nvSpPr>
          <p:cNvPr id="104" name="Google Shape;104;p16"/>
          <p:cNvSpPr txBox="1"/>
          <p:nvPr/>
        </p:nvSpPr>
        <p:spPr>
          <a:xfrm>
            <a:off x="594350" y="1410023"/>
            <a:ext cx="10515600" cy="10122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Topic detection and tracking has great significance due to its applications in emergency detection, political election outcomes prediction, etc.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nvSpPr>
        <p:spPr>
          <a:xfrm>
            <a:off x="838200" y="348427"/>
            <a:ext cx="10515600" cy="53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2.2 Topic evolution tracking	</a:t>
            </a:r>
            <a:endParaRPr b="1" i="0" sz="2800" u="none" cap="none" strike="noStrike">
              <a:solidFill>
                <a:schemeClr val="dk1"/>
              </a:solidFill>
              <a:latin typeface="Calibri"/>
              <a:ea typeface="Calibri"/>
              <a:cs typeface="Calibri"/>
              <a:sym typeface="Calibri"/>
            </a:endParaRPr>
          </a:p>
        </p:txBody>
      </p:sp>
      <p:sp>
        <p:nvSpPr>
          <p:cNvPr id="110" name="Google Shape;110;p17"/>
          <p:cNvSpPr txBox="1"/>
          <p:nvPr/>
        </p:nvSpPr>
        <p:spPr>
          <a:xfrm>
            <a:off x="838200" y="1040645"/>
            <a:ext cx="10515600" cy="2107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Topic evolution tracking </a:t>
            </a:r>
            <a:r>
              <a:rPr lang="en-US" sz="2000">
                <a:solidFill>
                  <a:schemeClr val="dk1"/>
                </a:solidFill>
                <a:latin typeface="Calibri"/>
                <a:ea typeface="Calibri"/>
                <a:cs typeface="Calibri"/>
                <a:sym typeface="Calibri"/>
              </a:rPr>
              <a:t>can be </a:t>
            </a:r>
            <a:r>
              <a:rPr b="0" i="0" lang="en-US" sz="2000" u="none" cap="none" strike="noStrike">
                <a:solidFill>
                  <a:schemeClr val="dk1"/>
                </a:solidFill>
                <a:latin typeface="Calibri"/>
                <a:ea typeface="Calibri"/>
                <a:cs typeface="Calibri"/>
                <a:sym typeface="Calibri"/>
              </a:rPr>
              <a:t>classified based on tracking methods. One </a:t>
            </a:r>
            <a:r>
              <a:rPr lang="en-US" sz="2000">
                <a:solidFill>
                  <a:schemeClr val="dk1"/>
                </a:solidFill>
                <a:latin typeface="Calibri"/>
                <a:ea typeface="Calibri"/>
                <a:cs typeface="Calibri"/>
                <a:sym typeface="Calibri"/>
              </a:rPr>
              <a:t>type of methods employ probabilistic topic model with considering temporal information to </a:t>
            </a:r>
            <a:endParaRPr/>
          </a:p>
          <a:p>
            <a:pPr indent="-228600" lvl="0" marL="228600" marR="0" rtl="0" algn="l">
              <a:lnSpc>
                <a:spcPct val="10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Online LDA is a temporal model which is able to identify bursty topics by inferring the current topic-term distribution with past information. It </a:t>
            </a:r>
            <a:r>
              <a:rPr lang="en-US" sz="2000">
                <a:solidFill>
                  <a:schemeClr val="dk1"/>
                </a:solidFill>
                <a:latin typeface="Calibri"/>
                <a:ea typeface="Calibri"/>
                <a:cs typeface="Calibri"/>
                <a:sym typeface="Calibri"/>
              </a:rPr>
              <a:t>is a temporal topic model that works on detecting emerging topic at the same time.</a:t>
            </a:r>
            <a:endParaRPr/>
          </a:p>
          <a:p>
            <a:pPr indent="0" lvl="0" marL="457200" marR="0" rtl="0" algn="l">
              <a:lnSpc>
                <a:spcPct val="100000"/>
              </a:lnSpc>
              <a:spcBef>
                <a:spcPts val="1000"/>
              </a:spcBef>
              <a:spcAft>
                <a:spcPts val="0"/>
              </a:spcAft>
              <a:buNone/>
            </a:pPr>
            <a:r>
              <a:t/>
            </a:r>
            <a:endParaRPr/>
          </a:p>
        </p:txBody>
      </p:sp>
      <p:sp>
        <p:nvSpPr>
          <p:cNvPr id="111" name="Google Shape;111;p17"/>
          <p:cNvSpPr txBox="1"/>
          <p:nvPr/>
        </p:nvSpPr>
        <p:spPr>
          <a:xfrm>
            <a:off x="838200" y="3247089"/>
            <a:ext cx="10515600" cy="53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2.3 Emerging Topic Detection</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sp>
        <p:nvSpPr>
          <p:cNvPr id="112" name="Google Shape;112;p17"/>
          <p:cNvSpPr txBox="1"/>
          <p:nvPr/>
        </p:nvSpPr>
        <p:spPr>
          <a:xfrm>
            <a:off x="838200" y="3792008"/>
            <a:ext cx="10515600" cy="34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The </a:t>
            </a:r>
            <a:r>
              <a:rPr lang="en-US" sz="2000">
                <a:solidFill>
                  <a:schemeClr val="dk1"/>
                </a:solidFill>
                <a:latin typeface="Calibri"/>
                <a:ea typeface="Calibri"/>
                <a:cs typeface="Calibri"/>
                <a:sym typeface="Calibri"/>
              </a:rPr>
              <a:t>E</a:t>
            </a:r>
            <a:r>
              <a:rPr b="0" i="0" lang="en-US" sz="2000" u="none" cap="none" strike="noStrike">
                <a:solidFill>
                  <a:schemeClr val="dk1"/>
                </a:solidFill>
                <a:latin typeface="Calibri"/>
                <a:ea typeface="Calibri"/>
                <a:cs typeface="Calibri"/>
                <a:sym typeface="Calibri"/>
              </a:rPr>
              <a:t>merging Topic Detection can be classified into three categories:</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13" name="Google Shape;113;p17"/>
          <p:cNvSpPr txBox="1"/>
          <p:nvPr/>
        </p:nvSpPr>
        <p:spPr>
          <a:xfrm>
            <a:off x="838200" y="4225081"/>
            <a:ext cx="10515600" cy="53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300"/>
              <a:buFont typeface="Arial"/>
              <a:buNone/>
            </a:pPr>
            <a:r>
              <a:rPr b="1" i="0" lang="en-US" sz="2300" u="none" cap="none" strike="noStrike">
                <a:solidFill>
                  <a:srgbClr val="434343"/>
                </a:solidFill>
                <a:latin typeface="Calibri"/>
                <a:ea typeface="Calibri"/>
                <a:cs typeface="Calibri"/>
                <a:sym typeface="Calibri"/>
              </a:rPr>
              <a:t>2.3.1 Topic Model Based</a:t>
            </a:r>
            <a:r>
              <a:rPr i="0" lang="en-US" sz="2300" u="none" cap="none" strike="noStrike">
                <a:solidFill>
                  <a:srgbClr val="434343"/>
                </a:solidFill>
                <a:latin typeface="Calibri"/>
                <a:ea typeface="Calibri"/>
                <a:cs typeface="Calibri"/>
                <a:sym typeface="Calibri"/>
              </a:rPr>
              <a:t>	</a:t>
            </a:r>
            <a:endParaRPr i="0" sz="2300" u="none" cap="none" strike="noStrike">
              <a:solidFill>
                <a:srgbClr val="434343"/>
              </a:solidFill>
              <a:latin typeface="Calibri"/>
              <a:ea typeface="Calibri"/>
              <a:cs typeface="Calibri"/>
              <a:sym typeface="Calibri"/>
            </a:endParaRPr>
          </a:p>
        </p:txBody>
      </p:sp>
      <p:sp>
        <p:nvSpPr>
          <p:cNvPr id="114" name="Google Shape;114;p17"/>
          <p:cNvSpPr txBox="1"/>
          <p:nvPr/>
        </p:nvSpPr>
        <p:spPr>
          <a:xfrm>
            <a:off x="838200" y="4809973"/>
            <a:ext cx="10515600" cy="1872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this method, the emerging topic is represented as a distribution over a vocabulary.</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An emerging topic can be detected by solving an optimization problem over this distribution. </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An example optimization would be to minimize the square error between the observed and expected values of word acceleration. </a:t>
            </a:r>
            <a:endParaRPr/>
          </a:p>
          <a:p>
            <a:pPr indent="-228600" lvl="0" marL="228600" marR="0" rtl="0" algn="l">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the implementation, we have used a biconvex optimizer using ADMM method.</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nvSpPr>
        <p:spPr>
          <a:xfrm>
            <a:off x="838200" y="372571"/>
            <a:ext cx="10515600" cy="53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300"/>
              <a:buFont typeface="Arial"/>
              <a:buNone/>
            </a:pPr>
            <a:r>
              <a:rPr b="1" i="0" lang="en-US" sz="2300" u="none" cap="none" strike="noStrike">
                <a:solidFill>
                  <a:schemeClr val="dk1"/>
                </a:solidFill>
                <a:latin typeface="Calibri"/>
                <a:ea typeface="Calibri"/>
                <a:cs typeface="Calibri"/>
                <a:sym typeface="Calibri"/>
              </a:rPr>
              <a:t>2.3.2 Emerging Feature Clustering</a:t>
            </a:r>
            <a:r>
              <a:rPr b="0" i="0" lang="en-US" sz="2300" u="none" cap="none" strike="noStrike">
                <a:solidFill>
                  <a:schemeClr val="dk1"/>
                </a:solidFill>
                <a:latin typeface="Calibri"/>
                <a:ea typeface="Calibri"/>
                <a:cs typeface="Calibri"/>
                <a:sym typeface="Calibri"/>
              </a:rPr>
              <a:t>	</a:t>
            </a:r>
            <a:endParaRPr b="0" i="0" sz="2300" u="none" cap="none" strike="noStrike">
              <a:solidFill>
                <a:schemeClr val="dk1"/>
              </a:solidFill>
              <a:latin typeface="Calibri"/>
              <a:ea typeface="Calibri"/>
              <a:cs typeface="Calibri"/>
              <a:sym typeface="Calibri"/>
            </a:endParaRPr>
          </a:p>
        </p:txBody>
      </p:sp>
      <p:sp>
        <p:nvSpPr>
          <p:cNvPr id="120" name="Google Shape;120;p18"/>
          <p:cNvSpPr txBox="1"/>
          <p:nvPr/>
        </p:nvSpPr>
        <p:spPr>
          <a:xfrm>
            <a:off x="838200" y="906923"/>
            <a:ext cx="10515600" cy="1872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This type of </a:t>
            </a:r>
            <a:r>
              <a:rPr lang="en-US" sz="2000">
                <a:solidFill>
                  <a:schemeClr val="dk1"/>
                </a:solidFill>
                <a:latin typeface="Calibri"/>
                <a:ea typeface="Calibri"/>
                <a:cs typeface="Calibri"/>
                <a:sym typeface="Calibri"/>
              </a:rPr>
              <a:t>emerging</a:t>
            </a:r>
            <a:r>
              <a:rPr lang="en-US" sz="2000">
                <a:solidFill>
                  <a:schemeClr val="dk1"/>
                </a:solidFill>
                <a:latin typeface="Calibri"/>
                <a:ea typeface="Calibri"/>
                <a:cs typeface="Calibri"/>
                <a:sym typeface="Calibri"/>
              </a:rPr>
              <a:t> topic detection detects bursty features such as words, sements, etc. and cluster them into topics.</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Emerging/</a:t>
            </a:r>
            <a:r>
              <a:rPr lang="en-US" sz="2000">
                <a:solidFill>
                  <a:schemeClr val="dk1"/>
                </a:solidFill>
                <a:latin typeface="Calibri"/>
                <a:ea typeface="Calibri"/>
                <a:cs typeface="Calibri"/>
                <a:sym typeface="Calibri"/>
              </a:rPr>
              <a:t>bursty features</a:t>
            </a:r>
            <a:r>
              <a:rPr lang="en-US" sz="2000">
                <a:solidFill>
                  <a:schemeClr val="dk1"/>
                </a:solidFill>
                <a:latin typeface="Calibri"/>
                <a:ea typeface="Calibri"/>
                <a:cs typeface="Calibri"/>
                <a:sym typeface="Calibri"/>
              </a:rPr>
              <a:t> are selected via an analysis of frequency based term signal, frequency expectation of a segment(feature) over a time window, etc.</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Then, clustering algorithms such as KNN, SVM are employed to gather selected features into bursty topics followed by a post-processing of filtering noisy topics.</a:t>
            </a:r>
            <a:endParaRPr sz="2000">
              <a:solidFill>
                <a:schemeClr val="dk1"/>
              </a:solidFill>
              <a:latin typeface="Calibri"/>
              <a:ea typeface="Calibri"/>
              <a:cs typeface="Calibri"/>
              <a:sym typeface="Calibri"/>
            </a:endParaRPr>
          </a:p>
        </p:txBody>
      </p:sp>
      <p:sp>
        <p:nvSpPr>
          <p:cNvPr id="121" name="Google Shape;121;p18"/>
          <p:cNvSpPr txBox="1"/>
          <p:nvPr/>
        </p:nvSpPr>
        <p:spPr>
          <a:xfrm>
            <a:off x="838200" y="3491006"/>
            <a:ext cx="10515600" cy="534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300"/>
              <a:buFont typeface="Arial"/>
              <a:buNone/>
            </a:pPr>
            <a:r>
              <a:rPr b="1" i="0" lang="en-US" sz="2300" u="none" cap="none" strike="noStrike">
                <a:solidFill>
                  <a:schemeClr val="dk1"/>
                </a:solidFill>
                <a:latin typeface="Calibri"/>
                <a:ea typeface="Calibri"/>
                <a:cs typeface="Calibri"/>
                <a:sym typeface="Calibri"/>
              </a:rPr>
              <a:t>2.3.</a:t>
            </a:r>
            <a:r>
              <a:rPr b="1" lang="en-US" sz="2300">
                <a:solidFill>
                  <a:schemeClr val="dk1"/>
                </a:solidFill>
                <a:latin typeface="Calibri"/>
                <a:ea typeface="Calibri"/>
                <a:cs typeface="Calibri"/>
                <a:sym typeface="Calibri"/>
              </a:rPr>
              <a:t>3 Document Clustering</a:t>
            </a:r>
            <a:endParaRPr b="0" i="0" sz="2300" u="none" cap="none" strike="noStrike">
              <a:solidFill>
                <a:schemeClr val="dk1"/>
              </a:solidFill>
              <a:latin typeface="Calibri"/>
              <a:ea typeface="Calibri"/>
              <a:cs typeface="Calibri"/>
              <a:sym typeface="Calibri"/>
            </a:endParaRPr>
          </a:p>
        </p:txBody>
      </p:sp>
      <p:sp>
        <p:nvSpPr>
          <p:cNvPr id="122" name="Google Shape;122;p18"/>
          <p:cNvSpPr txBox="1"/>
          <p:nvPr/>
        </p:nvSpPr>
        <p:spPr>
          <a:xfrm>
            <a:off x="838200" y="4075898"/>
            <a:ext cx="10515600" cy="1872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 th</a:t>
            </a:r>
            <a:r>
              <a:rPr lang="en-US" sz="2000">
                <a:solidFill>
                  <a:schemeClr val="dk1"/>
                </a:solidFill>
                <a:latin typeface="Calibri"/>
                <a:ea typeface="Calibri"/>
                <a:cs typeface="Calibri"/>
                <a:sym typeface="Calibri"/>
              </a:rPr>
              <a:t>is type of method, documents are grouped together according to their similarity and a topic is presented as cluster of relevant documents.</a:t>
            </a:r>
            <a:endParaRPr sz="2000">
              <a:solidFill>
                <a:schemeClr val="dk1"/>
              </a:solidFill>
              <a:latin typeface="Calibri"/>
              <a:ea typeface="Calibri"/>
              <a:cs typeface="Calibri"/>
              <a:sym typeface="Calibri"/>
            </a:endParaRPr>
          </a:p>
          <a:p>
            <a:pPr indent="-228600" lvl="0" marL="2286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 example study is first story detection in which </a:t>
            </a:r>
            <a:r>
              <a:rPr b="1" lang="en-US" sz="2000">
                <a:solidFill>
                  <a:schemeClr val="dk1"/>
                </a:solidFill>
                <a:latin typeface="Calibri"/>
                <a:ea typeface="Calibri"/>
                <a:cs typeface="Calibri"/>
                <a:sym typeface="Calibri"/>
              </a:rPr>
              <a:t>Locality Sensitive Hashing</a:t>
            </a:r>
            <a:r>
              <a:rPr lang="en-US" sz="2000">
                <a:solidFill>
                  <a:schemeClr val="dk1"/>
                </a:solidFill>
                <a:latin typeface="Calibri"/>
                <a:ea typeface="Calibri"/>
                <a:cs typeface="Calibri"/>
                <a:sym typeface="Calibri"/>
              </a:rPr>
              <a:t> was employed to search for the most similar neighbors for each new incoming text and assigning this text to the cluster containing this nearest neighbor. </a:t>
            </a:r>
            <a:endParaRPr sz="2000">
              <a:solidFill>
                <a:schemeClr val="dk1"/>
              </a:solidFill>
              <a:latin typeface="Calibri"/>
              <a:ea typeface="Calibri"/>
              <a:cs typeface="Calibri"/>
              <a:sym typeface="Calibri"/>
            </a:endParaRPr>
          </a:p>
          <a:p>
            <a:pPr indent="-101600" lvl="0" marL="228600" marR="0" rtl="0" algn="l">
              <a:lnSpc>
                <a:spcPct val="115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nvSpPr>
        <p:spPr>
          <a:xfrm>
            <a:off x="450375" y="2048550"/>
            <a:ext cx="10515600" cy="38811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rPr>
              <a:t>A microblog stream is a temporal sequence of microblog feeds M= {</a:t>
            </a:r>
            <a:r>
              <a:rPr i="1" lang="en-US" sz="1800">
                <a:solidFill>
                  <a:schemeClr val="dk1"/>
                </a:solidFill>
              </a:rPr>
              <a:t>M</a:t>
            </a:r>
            <a:r>
              <a:rPr baseline="-25000" i="1" lang="en-US" sz="1800">
                <a:solidFill>
                  <a:schemeClr val="dk1"/>
                </a:solidFill>
              </a:rPr>
              <a:t>1</a:t>
            </a:r>
            <a:r>
              <a:rPr lang="en-US" sz="1800">
                <a:solidFill>
                  <a:schemeClr val="dk1"/>
                </a:solidFill>
              </a:rPr>
              <a:t> ,</a:t>
            </a:r>
            <a:r>
              <a:rPr i="1" lang="en-US" sz="1800">
                <a:solidFill>
                  <a:schemeClr val="dk1"/>
                </a:solidFill>
              </a:rPr>
              <a:t>M</a:t>
            </a:r>
            <a:r>
              <a:rPr baseline="-25000" i="1" lang="en-US" sz="1800">
                <a:solidFill>
                  <a:schemeClr val="dk1"/>
                </a:solidFill>
              </a:rPr>
              <a:t>2 </a:t>
            </a:r>
            <a:r>
              <a:rPr lang="en-US" sz="1800">
                <a:solidFill>
                  <a:schemeClr val="dk1"/>
                </a:solidFill>
              </a:rPr>
              <a:t>,...,</a:t>
            </a:r>
            <a:r>
              <a:rPr i="1" lang="en-US" sz="1800">
                <a:solidFill>
                  <a:schemeClr val="dk1"/>
                </a:solidFill>
              </a:rPr>
              <a:t>M</a:t>
            </a:r>
            <a:r>
              <a:rPr baseline="-25000" i="1" lang="en-US" sz="1800">
                <a:solidFill>
                  <a:schemeClr val="dk1"/>
                </a:solidFill>
              </a:rPr>
              <a:t>l</a:t>
            </a:r>
            <a:r>
              <a:rPr lang="en-US" sz="1800">
                <a:solidFill>
                  <a:schemeClr val="dk1"/>
                </a:solidFill>
              </a:rPr>
              <a:t> ,...} where each feed </a:t>
            </a:r>
            <a:r>
              <a:rPr i="1" lang="en-US" sz="1800">
                <a:solidFill>
                  <a:schemeClr val="dk1"/>
                </a:solidFill>
              </a:rPr>
              <a:t>M</a:t>
            </a:r>
            <a:r>
              <a:rPr baseline="-25000" i="1" lang="en-US" sz="1800">
                <a:solidFill>
                  <a:schemeClr val="dk1"/>
                </a:solidFill>
              </a:rPr>
              <a:t>l</a:t>
            </a:r>
            <a:r>
              <a:rPr lang="en-US" sz="1800">
                <a:solidFill>
                  <a:schemeClr val="dk1"/>
                </a:solidFill>
              </a:rPr>
              <a:t> in the stream contains some  attributes like Textual content,URLs,Fwd and review,Text length,Posting time</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rPr>
              <a:t>The stream is divided into slices, where each slice collects all the feeds published in the same time interval (e.g., one hour or one day).</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rPr>
              <a:t>In the case of twitter, nearly 36% of the rated tweets are worth reading, 25% are not, and 39% are middling;36% of feeds contain URLs.</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Calibri"/>
              <a:buChar char="•"/>
            </a:pPr>
            <a:r>
              <a:rPr lang="en-US" sz="1800">
                <a:solidFill>
                  <a:schemeClr val="dk1"/>
                </a:solidFill>
              </a:rPr>
              <a:t>A high quality microblog stream is the subset of the raw stream that is composed of meaningful microblog feeds and can represent the raw stream in a global manner. </a:t>
            </a:r>
            <a:endParaRPr sz="1800">
              <a:solidFill>
                <a:schemeClr val="dk1"/>
              </a:solidFill>
              <a:latin typeface="Calibri"/>
              <a:ea typeface="Calibri"/>
              <a:cs typeface="Calibri"/>
              <a:sym typeface="Calibri"/>
            </a:endParaRPr>
          </a:p>
        </p:txBody>
      </p:sp>
      <p:sp>
        <p:nvSpPr>
          <p:cNvPr id="128" name="Google Shape;128;p19"/>
          <p:cNvSpPr txBox="1"/>
          <p:nvPr>
            <p:ph idx="4294967295" type="title"/>
          </p:nvPr>
        </p:nvSpPr>
        <p:spPr>
          <a:xfrm>
            <a:off x="643499" y="162750"/>
            <a:ext cx="112059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4200">
                <a:latin typeface="Arial"/>
                <a:ea typeface="Arial"/>
                <a:cs typeface="Arial"/>
                <a:sym typeface="Arial"/>
              </a:rPr>
              <a:t>3. Preliminaries</a:t>
            </a:r>
            <a:endParaRPr/>
          </a:p>
        </p:txBody>
      </p:sp>
      <p:sp>
        <p:nvSpPr>
          <p:cNvPr id="129" name="Google Shape;129;p19"/>
          <p:cNvSpPr txBox="1"/>
          <p:nvPr>
            <p:ph idx="4294967295" type="body"/>
          </p:nvPr>
        </p:nvSpPr>
        <p:spPr>
          <a:xfrm>
            <a:off x="593710" y="1432305"/>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400">
                <a:latin typeface="Arial"/>
                <a:ea typeface="Arial"/>
                <a:cs typeface="Arial"/>
                <a:sym typeface="Arial"/>
              </a:rPr>
              <a:t>3.1.High quality microblog stream</a:t>
            </a:r>
            <a:endParaRPr b="1" sz="2400"/>
          </a:p>
          <a:p>
            <a:pPr indent="0" lvl="0" marL="0" rtl="0" algn="l">
              <a:lnSpc>
                <a:spcPct val="90000"/>
              </a:lnSpc>
              <a:spcBef>
                <a:spcPts val="1000"/>
              </a:spcBef>
              <a:spcAft>
                <a:spcPts val="0"/>
              </a:spcAft>
              <a:buClr>
                <a:schemeClr val="dk1"/>
              </a:buClr>
              <a:buSzPts val="2800"/>
              <a:buNone/>
            </a:pPr>
            <a:r>
              <a:rPr b="1" lang="en-US"/>
              <a:t>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nvSpPr>
        <p:spPr>
          <a:xfrm>
            <a:off x="547325" y="1128600"/>
            <a:ext cx="10515600" cy="197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●In this study, a topic is considered significant if it is discussed with over η percent (η is set to 5% in our dataset) of feeds.</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 A topic in a time slice is called an emerging topic if it never appeared in previous slice and triggers a significant number of feeds in current slice. Thus, an emerging topic should be a novel topic that has a high level of novelty and low level of fading. </a:t>
            </a:r>
            <a:endParaRPr sz="2000">
              <a:solidFill>
                <a:schemeClr val="dk1"/>
              </a:solidFill>
            </a:endParaRPr>
          </a:p>
        </p:txBody>
      </p:sp>
      <p:sp>
        <p:nvSpPr>
          <p:cNvPr id="135" name="Google Shape;135;p20"/>
          <p:cNvSpPr txBox="1"/>
          <p:nvPr>
            <p:ph idx="4294967295" type="body"/>
          </p:nvPr>
        </p:nvSpPr>
        <p:spPr>
          <a:xfrm>
            <a:off x="547335" y="400530"/>
            <a:ext cx="10515600" cy="534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Arial"/>
                <a:ea typeface="Arial"/>
                <a:cs typeface="Arial"/>
                <a:sym typeface="Arial"/>
              </a:rPr>
              <a:t>3.2. Topics evolution operations</a:t>
            </a:r>
            <a:endParaRPr b="1" sz="2400">
              <a:latin typeface="Arial"/>
              <a:ea typeface="Arial"/>
              <a:cs typeface="Arial"/>
              <a:sym typeface="Arial"/>
            </a:endParaRPr>
          </a:p>
          <a:p>
            <a:pPr indent="0" lvl="0" marL="0" rtl="0" algn="l">
              <a:lnSpc>
                <a:spcPct val="115000"/>
              </a:lnSpc>
              <a:spcBef>
                <a:spcPts val="0"/>
              </a:spcBef>
              <a:spcAft>
                <a:spcPts val="0"/>
              </a:spcAft>
              <a:buNone/>
            </a:pPr>
            <a:r>
              <a:t/>
            </a:r>
            <a:endParaRPr b="1" sz="2400">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rPr b="1" lang="en-US" sz="2400"/>
              <a:t>	</a:t>
            </a:r>
            <a:endParaRPr b="1" sz="2400"/>
          </a:p>
        </p:txBody>
      </p:sp>
      <p:pic>
        <p:nvPicPr>
          <p:cNvPr id="136" name="Google Shape;136;p20"/>
          <p:cNvPicPr preferRelativeResize="0"/>
          <p:nvPr/>
        </p:nvPicPr>
        <p:blipFill>
          <a:blip r:embed="rId3">
            <a:alphaModFix/>
          </a:blip>
          <a:stretch>
            <a:fillRect/>
          </a:stretch>
        </p:blipFill>
        <p:spPr>
          <a:xfrm>
            <a:off x="7250325" y="3392325"/>
            <a:ext cx="3812600" cy="2760848"/>
          </a:xfrm>
          <a:prstGeom prst="rect">
            <a:avLst/>
          </a:prstGeom>
          <a:noFill/>
          <a:ln>
            <a:noFill/>
          </a:ln>
        </p:spPr>
      </p:pic>
      <p:pic>
        <p:nvPicPr>
          <p:cNvPr id="137" name="Google Shape;137;p20"/>
          <p:cNvPicPr preferRelativeResize="0"/>
          <p:nvPr/>
        </p:nvPicPr>
        <p:blipFill>
          <a:blip r:embed="rId4">
            <a:alphaModFix/>
          </a:blip>
          <a:stretch>
            <a:fillRect/>
          </a:stretch>
        </p:blipFill>
        <p:spPr>
          <a:xfrm>
            <a:off x="843400" y="3278950"/>
            <a:ext cx="3812600" cy="28105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nvSpPr>
        <p:spPr>
          <a:xfrm>
            <a:off x="547325" y="1128600"/>
            <a:ext cx="10515600" cy="4095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000">
                <a:solidFill>
                  <a:schemeClr val="dk1"/>
                </a:solidFill>
              </a:rPr>
              <a:t>● A topic in a time slice is called an </a:t>
            </a:r>
            <a:r>
              <a:rPr b="1" lang="en-US" sz="2000">
                <a:solidFill>
                  <a:schemeClr val="dk1"/>
                </a:solidFill>
              </a:rPr>
              <a:t>emerging topic </a:t>
            </a:r>
            <a:r>
              <a:rPr lang="en-US" sz="2000">
                <a:solidFill>
                  <a:schemeClr val="dk1"/>
                </a:solidFill>
              </a:rPr>
              <a:t>if it never appeared in previous slice and triggers a significant number of feeds in current slice. Thus, an emerging topic should be a novel topic that has a high level of novelty and low level of fading.</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The given figure shows two types of topic life cycles, one-peak cycle and multi-peak cycle. In a topic life cycle, apart from emerging states, the other two evolutionary states are also worth noting, which we call </a:t>
            </a:r>
            <a:r>
              <a:rPr b="1" lang="en-US" sz="2000">
                <a:solidFill>
                  <a:schemeClr val="dk1"/>
                </a:solidFill>
              </a:rPr>
              <a:t>growing</a:t>
            </a:r>
            <a:r>
              <a:rPr lang="en-US" sz="2000">
                <a:solidFill>
                  <a:schemeClr val="dk1"/>
                </a:solidFill>
              </a:rPr>
              <a:t> and fading respectively.</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A topic shows a growing trend if it has appeared before and attracts more feeds in current slice. Usually, a growing trend has a higher value of novelty than fading although it has appeared in previous slice. </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A topic shows a fading trend if it has appeared before but attracts fewer feeds in current slice. Usually, a fading trend has a lower value of novelty than fading.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