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Economica"/>
      <p:regular r:id="rId12"/>
      <p:bold r:id="rId13"/>
      <p:italic r:id="rId14"/>
      <p:boldItalic r:id="rId15"/>
    </p:embeddedFont>
    <p:embeddedFont>
      <p:font typeface="Open Sans SemiBold"/>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font" Target="fonts/Economica-bold.fntdata"/><Relationship Id="rId12" Type="http://schemas.openxmlformats.org/officeDocument/2006/relationships/font" Target="fonts/Economica-regular.fntdata"/><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OpenSansSemiBold-bold.fntdata"/><Relationship Id="rId16" Type="http://schemas.openxmlformats.org/officeDocument/2006/relationships/font" Target="fonts/OpenSansSemiBold-regular.fntdata"/><Relationship Id="rId5" Type="http://schemas.openxmlformats.org/officeDocument/2006/relationships/notesMaster" Target="notesMasters/notesMaster1.xml"/><Relationship Id="rId19" Type="http://schemas.openxmlformats.org/officeDocument/2006/relationships/font" Target="fonts/OpenSansSemiBold-boldItalic.fntdata"/><Relationship Id="rId6" Type="http://schemas.openxmlformats.org/officeDocument/2006/relationships/slide" Target="slides/slide1.xml"/><Relationship Id="rId18" Type="http://schemas.openxmlformats.org/officeDocument/2006/relationships/font" Target="fonts/OpenSansSemi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41f33c4e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41f33c4e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41f33c4e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41f33c4e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41f33c4e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41f33c4e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41f33c4e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41f33c4e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41f33c4e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41f33c4e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3.Preliminaries</a:t>
            </a:r>
            <a:endParaRPr>
              <a:latin typeface="Open Sans"/>
              <a:ea typeface="Open Sans"/>
              <a:cs typeface="Open Sans"/>
              <a:sym typeface="Open Sans"/>
            </a:endParaRPr>
          </a:p>
        </p:txBody>
      </p:sp>
      <p:sp>
        <p:nvSpPr>
          <p:cNvPr id="69" name="Google Shape;69;p14"/>
          <p:cNvSpPr txBox="1"/>
          <p:nvPr>
            <p:ph idx="1" type="body"/>
          </p:nvPr>
        </p:nvSpPr>
        <p:spPr>
          <a:xfrm>
            <a:off x="311700" y="1225225"/>
            <a:ext cx="8520600" cy="3669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SemiBold"/>
                <a:ea typeface="Open Sans SemiBold"/>
                <a:cs typeface="Open Sans SemiBold"/>
                <a:sym typeface="Open Sans SemiBold"/>
              </a:rPr>
              <a:t>3.1.High quality microblog stream</a:t>
            </a:r>
            <a:endParaRPr>
              <a:latin typeface="Open Sans SemiBold"/>
              <a:ea typeface="Open Sans SemiBold"/>
              <a:cs typeface="Open Sans SemiBold"/>
              <a:sym typeface="Open Sans SemiBold"/>
            </a:endParaRPr>
          </a:p>
          <a:p>
            <a:pPr indent="-323850" lvl="0" marL="457200" rtl="0" algn="l">
              <a:spcBef>
                <a:spcPts val="1600"/>
              </a:spcBef>
              <a:spcAft>
                <a:spcPts val="0"/>
              </a:spcAft>
              <a:buSzPts val="1500"/>
              <a:buFont typeface="Open Sans SemiBold"/>
              <a:buChar char="●"/>
            </a:pPr>
            <a:r>
              <a:rPr lang="en" sz="1500">
                <a:latin typeface="Open Sans SemiBold"/>
                <a:ea typeface="Open Sans SemiBold"/>
                <a:cs typeface="Open Sans SemiBold"/>
                <a:sym typeface="Open Sans SemiBold"/>
              </a:rPr>
              <a:t> </a:t>
            </a:r>
            <a:r>
              <a:rPr lang="en" sz="1500"/>
              <a:t>A microblog stream is a temporal sequence of microblog feeds M= {</a:t>
            </a:r>
            <a:r>
              <a:rPr i="1" lang="en" sz="1500"/>
              <a:t>M</a:t>
            </a:r>
            <a:r>
              <a:rPr baseline="-25000" i="1" lang="en" sz="1500"/>
              <a:t>1</a:t>
            </a:r>
            <a:r>
              <a:rPr lang="en" sz="1500"/>
              <a:t> ,</a:t>
            </a:r>
            <a:r>
              <a:rPr i="1" lang="en" sz="1500"/>
              <a:t>M</a:t>
            </a:r>
            <a:r>
              <a:rPr baseline="-25000" i="1" lang="en" sz="1500"/>
              <a:t>2 </a:t>
            </a:r>
            <a:r>
              <a:rPr lang="en" sz="1500"/>
              <a:t>,...,</a:t>
            </a:r>
            <a:r>
              <a:rPr i="1" lang="en" sz="1500"/>
              <a:t>M</a:t>
            </a:r>
            <a:r>
              <a:rPr baseline="-25000" i="1" lang="en" sz="1500"/>
              <a:t>l</a:t>
            </a:r>
            <a:r>
              <a:rPr lang="en" sz="1500"/>
              <a:t> ,...} where each feed </a:t>
            </a:r>
            <a:r>
              <a:rPr i="1" lang="en" sz="1500"/>
              <a:t>M</a:t>
            </a:r>
            <a:r>
              <a:rPr baseline="-25000" i="1" lang="en" sz="1500"/>
              <a:t>l</a:t>
            </a:r>
            <a:r>
              <a:rPr lang="en" sz="1500"/>
              <a:t> in the stream contains some  attributes like Textual content,URLs,Fwd and review,Text length,Posting time</a:t>
            </a:r>
            <a:br>
              <a:rPr lang="en" sz="1500"/>
            </a:br>
            <a:endParaRPr sz="1500"/>
          </a:p>
          <a:p>
            <a:pPr indent="-323850" lvl="0" marL="457200" rtl="0" algn="l">
              <a:spcBef>
                <a:spcPts val="0"/>
              </a:spcBef>
              <a:spcAft>
                <a:spcPts val="0"/>
              </a:spcAft>
              <a:buSzPts val="1500"/>
              <a:buChar char="●"/>
            </a:pPr>
            <a:r>
              <a:rPr lang="en" sz="1500"/>
              <a:t>The stream is divided into slices, where each slice collects all the feeds published in the same time interval (e.g., one hour or one day). </a:t>
            </a:r>
            <a:endParaRPr sz="1500"/>
          </a:p>
          <a:p>
            <a:pPr indent="-323850" lvl="0" marL="457200" rtl="0" algn="l">
              <a:spcBef>
                <a:spcPts val="0"/>
              </a:spcBef>
              <a:spcAft>
                <a:spcPts val="0"/>
              </a:spcAft>
              <a:buSzPts val="1500"/>
              <a:buChar char="●"/>
            </a:pPr>
            <a:r>
              <a:rPr lang="en" sz="1500"/>
              <a:t>In the case of twitter, nearly 36% of the rated tweets are worth reading, 25% are not, and 39% are middling;36% of feeds contain URLs.</a:t>
            </a:r>
            <a:endParaRPr sz="1500"/>
          </a:p>
          <a:p>
            <a:pPr indent="-323850" lvl="0" marL="457200" rtl="0" algn="l">
              <a:spcBef>
                <a:spcPts val="0"/>
              </a:spcBef>
              <a:spcAft>
                <a:spcPts val="0"/>
              </a:spcAft>
              <a:buSzPts val="1500"/>
              <a:buChar char="●"/>
            </a:pPr>
            <a:r>
              <a:rPr lang="en" sz="1500"/>
              <a:t> A high quality microblog stream is the subset of the raw stream that is composed of meaningful microblog feeds and can represent the raw stream in a global manner. </a:t>
            </a:r>
            <a:endParaRPr sz="1500"/>
          </a:p>
          <a:p>
            <a:pPr indent="0" lvl="0" marL="0" rtl="0" algn="l">
              <a:spcBef>
                <a:spcPts val="1600"/>
              </a:spcBef>
              <a:spcAft>
                <a:spcPts val="0"/>
              </a:spcAft>
              <a:buNone/>
            </a:pPr>
            <a:r>
              <a:t/>
            </a:r>
            <a:endParaRPr>
              <a:latin typeface="Open Sans SemiBold"/>
              <a:ea typeface="Open Sans SemiBold"/>
              <a:cs typeface="Open Sans SemiBold"/>
              <a:sym typeface="Open Sans SemiBold"/>
            </a:endParaRPr>
          </a:p>
          <a:p>
            <a:pPr indent="0" lvl="0" marL="0" rtl="0" algn="l">
              <a:spcBef>
                <a:spcPts val="1600"/>
              </a:spcBef>
              <a:spcAft>
                <a:spcPts val="0"/>
              </a:spcAft>
              <a:buNone/>
            </a:pPr>
            <a:r>
              <a:t/>
            </a:r>
            <a:endParaRPr>
              <a:latin typeface="Open Sans SemiBold"/>
              <a:ea typeface="Open Sans SemiBold"/>
              <a:cs typeface="Open Sans SemiBold"/>
              <a:sym typeface="Open Sans SemiBold"/>
            </a:endParaRPr>
          </a:p>
          <a:p>
            <a:pPr indent="0" lvl="0" marL="0" rtl="0" algn="l">
              <a:spcBef>
                <a:spcPts val="1600"/>
              </a:spcBef>
              <a:spcAft>
                <a:spcPts val="1600"/>
              </a:spcAft>
              <a:buNone/>
            </a:pPr>
            <a:r>
              <a:t/>
            </a:r>
            <a:endParaRPr>
              <a:latin typeface="Open Sans SemiBold"/>
              <a:ea typeface="Open Sans SemiBold"/>
              <a:cs typeface="Open Sans SemiBold"/>
              <a:sym typeface="Open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311700" y="373925"/>
            <a:ext cx="8520600" cy="43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Open Sans SemiBold"/>
                <a:ea typeface="Open Sans SemiBold"/>
                <a:cs typeface="Open Sans SemiBold"/>
                <a:sym typeface="Open Sans SemiBold"/>
              </a:rPr>
              <a:t>3.2. Topics evolution operations</a:t>
            </a:r>
            <a:endParaRPr>
              <a:solidFill>
                <a:srgbClr val="000000"/>
              </a:solidFill>
              <a:latin typeface="Open Sans SemiBold"/>
              <a:ea typeface="Open Sans SemiBold"/>
              <a:cs typeface="Open Sans SemiBold"/>
              <a:sym typeface="Open Sans SemiBold"/>
            </a:endParaRPr>
          </a:p>
          <a:p>
            <a:pPr indent="-323850" lvl="0" marL="457200" rtl="0" algn="l">
              <a:spcBef>
                <a:spcPts val="1600"/>
              </a:spcBef>
              <a:spcAft>
                <a:spcPts val="0"/>
              </a:spcAft>
              <a:buClr>
                <a:srgbClr val="000000"/>
              </a:buClr>
              <a:buSzPts val="1500"/>
              <a:buChar char="●"/>
            </a:pPr>
            <a:r>
              <a:rPr lang="en" sz="1500">
                <a:solidFill>
                  <a:srgbClr val="000000"/>
                </a:solidFill>
              </a:rPr>
              <a:t>In this study, a topic is considered significant if it is discussed with over η percent (η is set to 5% in our dataset) of feeds.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 A topic in a time slice is called an emerging topic if it never appeared in previous slice and triggers a significant number of feeds in current slice. Thus, an emerging topic should be a novel topic that has a high level of novelty and low level of fading. </a:t>
            </a:r>
            <a:endParaRPr sz="1500">
              <a:solidFill>
                <a:srgbClr val="000000"/>
              </a:solidFill>
            </a:endParaRPr>
          </a:p>
          <a:p>
            <a:pPr indent="0" lvl="0" marL="457200" rtl="0" algn="l">
              <a:spcBef>
                <a:spcPts val="1600"/>
              </a:spcBef>
              <a:spcAft>
                <a:spcPts val="0"/>
              </a:spcAft>
              <a:buNone/>
            </a:pPr>
            <a:r>
              <a:t/>
            </a:r>
            <a:endParaRPr sz="1500">
              <a:solidFill>
                <a:srgbClr val="000000"/>
              </a:solidFill>
              <a:latin typeface="Open Sans SemiBold"/>
              <a:ea typeface="Open Sans SemiBold"/>
              <a:cs typeface="Open Sans SemiBold"/>
              <a:sym typeface="Open Sans SemiBold"/>
            </a:endParaRPr>
          </a:p>
          <a:p>
            <a:pPr indent="0" lvl="0" marL="0" rtl="0" algn="l">
              <a:spcBef>
                <a:spcPts val="1600"/>
              </a:spcBef>
              <a:spcAft>
                <a:spcPts val="1600"/>
              </a:spcAft>
              <a:buNone/>
            </a:pPr>
            <a:r>
              <a:t/>
            </a:r>
            <a:endParaRPr>
              <a:solidFill>
                <a:srgbClr val="000000"/>
              </a:solidFill>
            </a:endParaRPr>
          </a:p>
        </p:txBody>
      </p:sp>
      <p:pic>
        <p:nvPicPr>
          <p:cNvPr id="75" name="Google Shape;75;p15"/>
          <p:cNvPicPr preferRelativeResize="0"/>
          <p:nvPr/>
        </p:nvPicPr>
        <p:blipFill>
          <a:blip r:embed="rId3">
            <a:alphaModFix/>
          </a:blip>
          <a:stretch>
            <a:fillRect/>
          </a:stretch>
        </p:blipFill>
        <p:spPr>
          <a:xfrm>
            <a:off x="702675" y="2571750"/>
            <a:ext cx="2971791" cy="2187275"/>
          </a:xfrm>
          <a:prstGeom prst="rect">
            <a:avLst/>
          </a:prstGeom>
          <a:noFill/>
          <a:ln>
            <a:noFill/>
          </a:ln>
        </p:spPr>
      </p:pic>
      <p:pic>
        <p:nvPicPr>
          <p:cNvPr id="76" name="Google Shape;76;p15"/>
          <p:cNvPicPr preferRelativeResize="0"/>
          <p:nvPr/>
        </p:nvPicPr>
        <p:blipFill>
          <a:blip r:embed="rId4">
            <a:alphaModFix/>
          </a:blip>
          <a:stretch>
            <a:fillRect/>
          </a:stretch>
        </p:blipFill>
        <p:spPr>
          <a:xfrm>
            <a:off x="4572000" y="2442925"/>
            <a:ext cx="3310450" cy="239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88000" y="572100"/>
            <a:ext cx="8520600" cy="399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a:t>
            </a:r>
            <a:r>
              <a:rPr lang="en" sz="1500"/>
              <a:t>A topic in a time slice is called an </a:t>
            </a:r>
            <a:r>
              <a:rPr b="1" lang="en" sz="1500"/>
              <a:t>emerging topic </a:t>
            </a:r>
            <a:r>
              <a:rPr lang="en" sz="1500"/>
              <a:t>if it never appeared in previous slice and triggers a significant number of feeds in current slice. Thus, an emerging topic should be a novel topic that has a high level of novelty and low level of fading. </a:t>
            </a:r>
            <a:endParaRPr sz="1500"/>
          </a:p>
          <a:p>
            <a:pPr indent="-323850" lvl="0" marL="457200" rtl="0" algn="l">
              <a:spcBef>
                <a:spcPts val="0"/>
              </a:spcBef>
              <a:spcAft>
                <a:spcPts val="0"/>
              </a:spcAft>
              <a:buSzPts val="1500"/>
              <a:buChar char="●"/>
            </a:pPr>
            <a:r>
              <a:rPr lang="en" sz="1500"/>
              <a:t> The given figure shows two types of topic life cycles, one-peak cycle and multi-peak cycle. In a topic life cycle, apart from emerging states, the other two evolutionary states are also worth noting, which we call </a:t>
            </a:r>
            <a:r>
              <a:rPr b="1" lang="en" sz="1500"/>
              <a:t>growing</a:t>
            </a:r>
            <a:r>
              <a:rPr lang="en" sz="1500"/>
              <a:t> and fading respectively.</a:t>
            </a:r>
            <a:endParaRPr sz="1500"/>
          </a:p>
          <a:p>
            <a:pPr indent="-323850" lvl="0" marL="457200" rtl="0" algn="l">
              <a:spcBef>
                <a:spcPts val="0"/>
              </a:spcBef>
              <a:spcAft>
                <a:spcPts val="0"/>
              </a:spcAft>
              <a:buSzPts val="1500"/>
              <a:buChar char="●"/>
            </a:pPr>
            <a:r>
              <a:rPr lang="en" sz="1500"/>
              <a:t> A topic shows a growing trend if it has appeared before and attracts more feeds in current slice. Usually, a growing trend has a</a:t>
            </a:r>
            <a:r>
              <a:rPr lang="en" sz="1500">
                <a:latin typeface="Open Sans SemiBold"/>
                <a:ea typeface="Open Sans SemiBold"/>
                <a:cs typeface="Open Sans SemiBold"/>
                <a:sym typeface="Open Sans SemiBold"/>
              </a:rPr>
              <a:t> higher value of novelty</a:t>
            </a:r>
            <a:r>
              <a:rPr lang="en" sz="1500"/>
              <a:t> than fading although it has appeared in previous slice.  </a:t>
            </a:r>
            <a:endParaRPr sz="1500"/>
          </a:p>
          <a:p>
            <a:pPr indent="-323850" lvl="0" marL="457200" rtl="0" algn="l">
              <a:spcBef>
                <a:spcPts val="0"/>
              </a:spcBef>
              <a:spcAft>
                <a:spcPts val="0"/>
              </a:spcAft>
              <a:buSzPts val="1500"/>
              <a:buChar char="●"/>
            </a:pPr>
            <a:r>
              <a:rPr lang="en" sz="1500"/>
              <a:t> A topic shows a fading trend if it has appeared before but attracts fewer feeds in current slice. Usually, a fading trend has a</a:t>
            </a:r>
            <a:r>
              <a:rPr lang="en" sz="1500">
                <a:latin typeface="Open Sans SemiBold"/>
                <a:ea typeface="Open Sans SemiBold"/>
                <a:cs typeface="Open Sans SemiBold"/>
                <a:sym typeface="Open Sans SemiBold"/>
              </a:rPr>
              <a:t> lower value of novelty </a:t>
            </a:r>
            <a:r>
              <a:rPr lang="en" sz="1500"/>
              <a:t>than fading. </a:t>
            </a:r>
            <a:endParaRPr sz="1500"/>
          </a:p>
          <a:p>
            <a:pPr indent="0" lvl="0" marL="457200" rtl="0" algn="l">
              <a:spcBef>
                <a:spcPts val="1600"/>
              </a:spcBef>
              <a:spcAft>
                <a:spcPts val="16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196150"/>
            <a:ext cx="8520600" cy="4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SemiBold"/>
                <a:ea typeface="Open Sans SemiBold"/>
                <a:cs typeface="Open Sans SemiBold"/>
                <a:sym typeface="Open Sans SemiBold"/>
              </a:rPr>
              <a:t>3.3. A brief Overview.</a:t>
            </a:r>
            <a:endParaRPr>
              <a:latin typeface="Open Sans SemiBold"/>
              <a:ea typeface="Open Sans SemiBold"/>
              <a:cs typeface="Open Sans SemiBold"/>
              <a:sym typeface="Open Sans SemiBold"/>
            </a:endParaRPr>
          </a:p>
          <a:p>
            <a:pPr indent="-323850" lvl="0" marL="457200" rtl="0" algn="l">
              <a:spcBef>
                <a:spcPts val="1600"/>
              </a:spcBef>
              <a:spcAft>
                <a:spcPts val="0"/>
              </a:spcAft>
              <a:buSzPts val="1500"/>
              <a:buChar char="●"/>
            </a:pPr>
            <a:r>
              <a:rPr lang="en" sz="1500"/>
              <a:t>The three primary research challenges in this study are </a:t>
            </a:r>
            <a:endParaRPr sz="1500"/>
          </a:p>
          <a:p>
            <a:pPr indent="0" lvl="0" marL="457200" rtl="0" algn="l">
              <a:spcBef>
                <a:spcPts val="1600"/>
              </a:spcBef>
              <a:spcAft>
                <a:spcPts val="0"/>
              </a:spcAft>
              <a:buNone/>
            </a:pPr>
            <a:r>
              <a:rPr lang="en" sz="1500"/>
              <a:t>    (I) how to detect an emerging topic as early and accurately as possible; </a:t>
            </a:r>
            <a:endParaRPr sz="1500"/>
          </a:p>
          <a:p>
            <a:pPr indent="0" lvl="0" marL="457200" rtl="0" algn="l">
              <a:spcBef>
                <a:spcPts val="1600"/>
              </a:spcBef>
              <a:spcAft>
                <a:spcPts val="0"/>
              </a:spcAft>
              <a:buNone/>
            </a:pPr>
            <a:r>
              <a:rPr lang="en" sz="1500"/>
              <a:t>    (II) how to capture the topic evolution; </a:t>
            </a:r>
            <a:endParaRPr sz="1500"/>
          </a:p>
          <a:p>
            <a:pPr indent="0" lvl="0" marL="457200" rtl="0" algn="l">
              <a:spcBef>
                <a:spcPts val="1600"/>
              </a:spcBef>
              <a:spcAft>
                <a:spcPts val="0"/>
              </a:spcAft>
              <a:buNone/>
            </a:pPr>
            <a:r>
              <a:rPr lang="en" sz="1500"/>
              <a:t>    (III) how to generate coherent and meaningful topic.</a:t>
            </a:r>
            <a:endParaRPr sz="1500"/>
          </a:p>
          <a:p>
            <a:pPr indent="-323850" lvl="0" marL="457200" rtl="0" algn="l">
              <a:spcBef>
                <a:spcPts val="1600"/>
              </a:spcBef>
              <a:spcAft>
                <a:spcPts val="0"/>
              </a:spcAft>
              <a:buSzPts val="1500"/>
              <a:buChar char="●"/>
            </a:pPr>
            <a:r>
              <a:rPr lang="en" sz="1500"/>
              <a:t> (1)We propose a novel emerging topic tracking method, named ETT, to track what topics are emerging in microblog streams and how they evolve over time. </a:t>
            </a:r>
            <a:endParaRPr sz="1500"/>
          </a:p>
          <a:p>
            <a:pPr indent="-323850" lvl="0" marL="457200" rtl="0" algn="l">
              <a:spcBef>
                <a:spcPts val="0"/>
              </a:spcBef>
              <a:spcAft>
                <a:spcPts val="0"/>
              </a:spcAft>
              <a:buSzPts val="1500"/>
              <a:buChar char="●"/>
            </a:pPr>
            <a:r>
              <a:rPr lang="en" sz="1500"/>
              <a:t> (1)Novelty is used to measure the freshness of a word/topic, whereas fading is used to measure the staleness of a word/topic. </a:t>
            </a:r>
            <a:endParaRPr sz="1500"/>
          </a:p>
          <a:p>
            <a:pPr indent="-323850" lvl="0" marL="457200" rtl="0" algn="l">
              <a:spcBef>
                <a:spcPts val="0"/>
              </a:spcBef>
              <a:spcAft>
                <a:spcPts val="0"/>
              </a:spcAft>
              <a:buSzPts val="1500"/>
              <a:buChar char="●"/>
            </a:pPr>
            <a:r>
              <a:rPr lang="en" sz="1500"/>
              <a:t> (1)A method, based on local weighted linear regression (LWLR) is designed to predict the frequency for each of the words in current stream. </a:t>
            </a:r>
            <a:endParaRPr sz="1500"/>
          </a:p>
          <a:p>
            <a:pPr indent="0" lvl="0" marL="457200" rtl="0" algn="l">
              <a:spcBef>
                <a:spcPts val="1600"/>
              </a:spcBef>
              <a:spcAft>
                <a:spcPts val="16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11700" y="316025"/>
            <a:ext cx="8520600" cy="4263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(2) Three topic evolution operations are defined to track emerging topics and their evolution over time,as discussed in the earlier segment</a:t>
            </a:r>
            <a:endParaRPr sz="1500"/>
          </a:p>
          <a:p>
            <a:pPr indent="-323850" lvl="0" marL="457200" rtl="0" algn="l">
              <a:spcBef>
                <a:spcPts val="0"/>
              </a:spcBef>
              <a:spcAft>
                <a:spcPts val="0"/>
              </a:spcAft>
              <a:buSzPts val="1500"/>
              <a:buChar char="●"/>
            </a:pPr>
            <a:r>
              <a:rPr lang="en" sz="1500"/>
              <a:t> (3)A probabilistic topic model is employed to generate latent topics in the stream from spatial perspective. Finally, an optimization problem is formulated and solved to estimate the novelty and fading probabilities for all the latent topics.</a:t>
            </a:r>
            <a:endParaRPr sz="1500"/>
          </a:p>
          <a:p>
            <a:pPr indent="0" lvl="0" marL="457200" rtl="0" algn="l">
              <a:spcBef>
                <a:spcPts val="1600"/>
              </a:spcBef>
              <a:spcAft>
                <a:spcPts val="0"/>
              </a:spcAft>
              <a:buNone/>
            </a:pPr>
            <a:r>
              <a:rPr lang="en" sz="1500"/>
              <a:t>    </a:t>
            </a:r>
            <a:endParaRPr sz="1500"/>
          </a:p>
          <a:p>
            <a:pPr indent="0" lvl="0" marL="457200" rtl="0" algn="l">
              <a:spcBef>
                <a:spcPts val="1600"/>
              </a:spcBef>
              <a:spcAft>
                <a:spcPts val="0"/>
              </a:spcAft>
              <a:buNone/>
            </a:pPr>
            <a:r>
              <a:t/>
            </a:r>
            <a:endParaRPr sz="1500"/>
          </a:p>
          <a:p>
            <a:pPr indent="0" lvl="0" marL="457200" rtl="0" algn="l">
              <a:spcBef>
                <a:spcPts val="1600"/>
              </a:spcBef>
              <a:spcAft>
                <a:spcPts val="1600"/>
              </a:spcAft>
              <a:buNone/>
            </a:pPr>
            <a:r>
              <a:t/>
            </a:r>
            <a:endParaRPr sz="1500"/>
          </a:p>
        </p:txBody>
      </p:sp>
      <p:pic>
        <p:nvPicPr>
          <p:cNvPr id="92" name="Google Shape;92;p18"/>
          <p:cNvPicPr preferRelativeResize="0"/>
          <p:nvPr/>
        </p:nvPicPr>
        <p:blipFill>
          <a:blip r:embed="rId3">
            <a:alphaModFix/>
          </a:blip>
          <a:stretch>
            <a:fillRect/>
          </a:stretch>
        </p:blipFill>
        <p:spPr>
          <a:xfrm>
            <a:off x="933200" y="1992825"/>
            <a:ext cx="6320400" cy="271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