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Cambria Bold" charset="1" panose="02040803050406030204"/>
      <p:regular r:id="rId21"/>
    </p:embeddedFont>
    <p:embeddedFont>
      <p:font typeface="Arial Bold" charset="1" panose="020B0802020202020204"/>
      <p:regular r:id="rId22"/>
    </p:embeddedFont>
    <p:embeddedFont>
      <p:font typeface="Arimo" charset="1" panose="020B0604020202020204"/>
      <p:regular r:id="rId23"/>
    </p:embeddedFont>
    <p:embeddedFont>
      <p:font typeface="Cambria" charset="1" panose="02040503050406030204"/>
      <p:regular r:id="rId25"/>
    </p:embeddedFont>
    <p:embeddedFont>
      <p:font typeface="Heebo" charset="1" panose="00000500000000000000"/>
      <p:regular r:id="rId26"/>
    </p:embeddedFont>
    <p:embeddedFont>
      <p:font typeface="Crimson Pro Bold" charset="1" panose="00000000000000000000"/>
      <p:regular r:id="rId27"/>
    </p:embeddedFont>
    <p:embeddedFont>
      <p:font typeface="Heebo Bold" charset="1" panose="000008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notesSlides/notesSlide2.xml" Type="http://schemas.openxmlformats.org/officeDocument/2006/relationships/note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notesSlides/notesSlide3.xml" Type="http://schemas.openxmlformats.org/officeDocument/2006/relationships/notesSlide"/><Relationship Id="rId29" Target="notesSlides/notesSlide4.xml" Type="http://schemas.openxmlformats.org/officeDocument/2006/relationships/notesSlide"/><Relationship Id="rId3" Target="viewProps.xml" Type="http://schemas.openxmlformats.org/officeDocument/2006/relationships/viewProps"/><Relationship Id="rId30" Target="fonts/font30.fntdata" Type="http://schemas.openxmlformats.org/officeDocument/2006/relationships/font"/><Relationship Id="rId31" Target="notesSlides/notesSlide5.xml" Type="http://schemas.openxmlformats.org/officeDocument/2006/relationships/notesSlide"/><Relationship Id="rId32" Target="notesSlides/notesSlide6.xml" Type="http://schemas.openxmlformats.org/officeDocument/2006/relationships/notesSlide"/><Relationship Id="rId33" Target="notesSlides/notesSlide7.xml" Type="http://schemas.openxmlformats.org/officeDocument/2006/relationships/notesSlide"/><Relationship Id="rId34" Target="notesSlides/notesSlide8.xml" Type="http://schemas.openxmlformats.org/officeDocument/2006/relationships/notesSlide"/><Relationship Id="rId35" Target="notesSlides/notesSlide9.xml" Type="http://schemas.openxmlformats.org/officeDocument/2006/relationships/notesSlide"/><Relationship Id="rId36" Target="notesSlides/notesSlide10.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embeddings/oleObject1.bin" Type="http://schemas.openxmlformats.org/officeDocument/2006/relationships/oleObjec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png" Type="http://schemas.openxmlformats.org/officeDocument/2006/relationships/image"/><Relationship Id="rId4"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https://github.com/YashasRaj20231CSE3019/capstone-project-PSCS_35.git"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318">
            <a:off x="1176223" y="1352550"/>
            <a:ext cx="16087953" cy="0"/>
          </a:xfrm>
          <a:prstGeom prst="line">
            <a:avLst/>
          </a:prstGeom>
          <a:ln cap="rnd" w="47625">
            <a:solidFill>
              <a:srgbClr val="000000"/>
            </a:solidFill>
            <a:prstDash val="solid"/>
            <a:headEnd type="none" len="sm" w="sm"/>
            <a:tailEnd type="none" len="sm" w="sm"/>
          </a:ln>
        </p:spPr>
      </p:sp>
      <p:grpSp>
        <p:nvGrpSpPr>
          <p:cNvPr name="Group 3" id="3"/>
          <p:cNvGrpSpPr>
            <a:grpSpLocks noChangeAspect="true"/>
          </p:cNvGrpSpPr>
          <p:nvPr/>
        </p:nvGrpSpPr>
        <p:grpSpPr>
          <a:xfrm rot="0">
            <a:off x="0" y="8987049"/>
            <a:ext cx="18288002" cy="1299949"/>
            <a:chOff x="0" y="0"/>
            <a:chExt cx="24384002" cy="173326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3"/>
              <a:stretch>
                <a:fillRect l="0" t="0" r="0" b="-171062"/>
              </a:stretch>
            </a:blipFill>
          </p:spPr>
        </p:sp>
      </p:grpSp>
      <p:sp>
        <p:nvSpPr>
          <p:cNvPr name="TextBox 5" id="5"/>
          <p:cNvSpPr txBox="true"/>
          <p:nvPr/>
        </p:nvSpPr>
        <p:spPr>
          <a:xfrm rot="0">
            <a:off x="1277127" y="3094678"/>
            <a:ext cx="6403846" cy="428625"/>
          </a:xfrm>
          <a:prstGeom prst="rect">
            <a:avLst/>
          </a:prstGeom>
        </p:spPr>
        <p:txBody>
          <a:bodyPr anchor="t" rtlCol="false" tIns="0" lIns="0" bIns="0" rIns="0">
            <a:spAutoFit/>
          </a:bodyPr>
          <a:lstStyle/>
          <a:p>
            <a:pPr algn="l">
              <a:lnSpc>
                <a:spcPts val="3240"/>
              </a:lnSpc>
            </a:pPr>
            <a:r>
              <a:rPr lang="en-US" b="true" sz="2700">
                <a:solidFill>
                  <a:srgbClr val="17365D"/>
                </a:solidFill>
                <a:latin typeface="Cambria Bold"/>
                <a:ea typeface="Cambria Bold"/>
                <a:cs typeface="Cambria Bold"/>
                <a:sym typeface="Cambria Bold"/>
              </a:rPr>
              <a:t>Batch Number: CSE_150</a:t>
            </a:r>
          </a:p>
        </p:txBody>
      </p:sp>
      <p:sp>
        <p:nvSpPr>
          <p:cNvPr name="TextBox 6" id="6"/>
          <p:cNvSpPr txBox="true"/>
          <p:nvPr/>
        </p:nvSpPr>
        <p:spPr>
          <a:xfrm rot="0">
            <a:off x="9811718" y="3796660"/>
            <a:ext cx="8088600" cy="2714625"/>
          </a:xfrm>
          <a:prstGeom prst="rect">
            <a:avLst/>
          </a:prstGeom>
        </p:spPr>
        <p:txBody>
          <a:bodyPr anchor="t" rtlCol="false" tIns="0" lIns="0" bIns="0" rIns="0">
            <a:spAutoFit/>
          </a:bodyPr>
          <a:lstStyle/>
          <a:p>
            <a:pPr algn="ctr">
              <a:lnSpc>
                <a:spcPts val="3240"/>
              </a:lnSpc>
            </a:pPr>
            <a:r>
              <a:rPr lang="en-US" b="true" sz="2700">
                <a:solidFill>
                  <a:srgbClr val="17365D"/>
                </a:solidFill>
                <a:latin typeface="Cambria Bold"/>
                <a:ea typeface="Cambria Bold"/>
                <a:cs typeface="Cambria Bold"/>
                <a:sym typeface="Cambria Bold"/>
              </a:rPr>
              <a:t>Under the Supervision of,</a:t>
            </a:r>
          </a:p>
          <a:p>
            <a:pPr algn="ctr">
              <a:lnSpc>
                <a:spcPts val="3060"/>
              </a:lnSpc>
            </a:pPr>
          </a:p>
          <a:p>
            <a:pPr algn="l">
              <a:lnSpc>
                <a:spcPts val="3060"/>
              </a:lnSpc>
            </a:pPr>
          </a:p>
          <a:p>
            <a:pPr algn="l">
              <a:lnSpc>
                <a:spcPts val="3060"/>
              </a:lnSpc>
            </a:pPr>
            <a:r>
              <a:rPr lang="en-US" b="true" sz="2550">
                <a:solidFill>
                  <a:srgbClr val="17365D"/>
                </a:solidFill>
                <a:latin typeface="Cambria Bold"/>
                <a:ea typeface="Cambria Bold"/>
                <a:cs typeface="Cambria Bold"/>
                <a:sym typeface="Cambria Bold"/>
              </a:rPr>
              <a:t>Dr.Aarif Ahamed S</a:t>
            </a:r>
          </a:p>
          <a:p>
            <a:pPr algn="l">
              <a:lnSpc>
                <a:spcPts val="3060"/>
              </a:lnSpc>
            </a:pPr>
            <a:r>
              <a:rPr lang="en-US" b="true" sz="2550">
                <a:solidFill>
                  <a:srgbClr val="17365D"/>
                </a:solidFill>
                <a:latin typeface="Cambria Bold"/>
                <a:ea typeface="Cambria Bold"/>
                <a:cs typeface="Cambria Bold"/>
                <a:sym typeface="Cambria Bold"/>
              </a:rPr>
              <a:t>School of Computer Science and Engineering</a:t>
            </a:r>
          </a:p>
          <a:p>
            <a:pPr algn="l">
              <a:lnSpc>
                <a:spcPts val="3060"/>
              </a:lnSpc>
            </a:pPr>
            <a:r>
              <a:rPr lang="en-US" b="true" sz="2550">
                <a:solidFill>
                  <a:srgbClr val="17365D"/>
                </a:solidFill>
                <a:latin typeface="Cambria Bold"/>
                <a:ea typeface="Cambria Bold"/>
                <a:cs typeface="Cambria Bold"/>
                <a:sym typeface="Cambria Bold"/>
              </a:rPr>
              <a:t>Presidency University</a:t>
            </a:r>
          </a:p>
          <a:p>
            <a:pPr algn="l">
              <a:lnSpc>
                <a:spcPts val="3060"/>
              </a:lnSpc>
            </a:pPr>
          </a:p>
        </p:txBody>
      </p:sp>
      <p:graphicFrame>
        <p:nvGraphicFramePr>
          <p:cNvPr name="Table 7" id="7"/>
          <p:cNvGraphicFramePr>
            <a:graphicFrameLocks noGrp="true"/>
          </p:cNvGraphicFramePr>
          <p:nvPr/>
        </p:nvGraphicFramePr>
        <p:xfrm>
          <a:off x="830021" y="4082760"/>
          <a:ext cx="8115300" cy="2447925"/>
        </p:xfrm>
        <a:graphic>
          <a:graphicData uri="http://schemas.openxmlformats.org/drawingml/2006/table">
            <a:tbl>
              <a:tblPr/>
              <a:tblGrid>
                <a:gridCol w="3129137"/>
                <a:gridCol w="4986163"/>
              </a:tblGrid>
              <a:tr h="698041">
                <a:tc>
                  <a:txBody>
                    <a:bodyPr anchor="t" rtlCol="false"/>
                    <a:lstStyle/>
                    <a:p>
                      <a:pPr algn="ctr">
                        <a:lnSpc>
                          <a:spcPts val="3240"/>
                        </a:lnSpc>
                        <a:defRPr/>
                      </a:pPr>
                      <a:r>
                        <a:rPr lang="en-US" b="true" sz="2700">
                          <a:solidFill>
                            <a:srgbClr val="17365D"/>
                          </a:solidFill>
                          <a:latin typeface="Arial Bold"/>
                          <a:ea typeface="Arial Bold"/>
                          <a:cs typeface="Arial Bold"/>
                          <a:sym typeface="Arial Bold"/>
                        </a:rPr>
                        <a:t>Roll Number</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a:solidFill>
                            <a:srgbClr val="17365D"/>
                          </a:solidFill>
                          <a:latin typeface="Arial Bold"/>
                          <a:ea typeface="Arial Bold"/>
                          <a:cs typeface="Arial Bold"/>
                          <a:sym typeface="Arial Bold"/>
                        </a:rPr>
                        <a:t>Student Name</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83295">
                <a:tc>
                  <a:txBody>
                    <a:bodyPr anchor="t" rtlCol="false"/>
                    <a:lstStyle/>
                    <a:p>
                      <a:pPr algn="l">
                        <a:lnSpc>
                          <a:spcPts val="2519"/>
                        </a:lnSpc>
                        <a:defRPr/>
                      </a:pPr>
                      <a:r>
                        <a:rPr lang="en-US" sz="1799">
                          <a:solidFill>
                            <a:srgbClr val="000000"/>
                          </a:solidFill>
                          <a:latin typeface="Arimo"/>
                          <a:ea typeface="Arimo"/>
                          <a:cs typeface="Arimo"/>
                          <a:sym typeface="Arimo"/>
                        </a:rPr>
                        <a:t>YASHAS RAJ S </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Arimo"/>
                          <a:ea typeface="Arimo"/>
                          <a:cs typeface="Arimo"/>
                          <a:sym typeface="Arimo"/>
                        </a:rPr>
                        <a:t>20231CSE3019</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83295">
                <a:tc>
                  <a:txBody>
                    <a:bodyPr anchor="t" rtlCol="false"/>
                    <a:lstStyle/>
                    <a:p>
                      <a:pPr algn="l">
                        <a:lnSpc>
                          <a:spcPts val="2519"/>
                        </a:lnSpc>
                        <a:defRPr/>
                      </a:pPr>
                      <a:r>
                        <a:rPr lang="en-US" sz="1799">
                          <a:solidFill>
                            <a:srgbClr val="000000"/>
                          </a:solidFill>
                          <a:latin typeface="Arimo"/>
                          <a:ea typeface="Arimo"/>
                          <a:cs typeface="Arimo"/>
                          <a:sym typeface="Arimo"/>
                        </a:rPr>
                        <a:t>RAKSHITHA REDDY KS</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l">
                        <a:lnSpc>
                          <a:spcPts val="2659"/>
                        </a:lnSpc>
                        <a:defRPr/>
                      </a:pPr>
                      <a:r>
                        <a:rPr lang="en-US" sz="1899">
                          <a:solidFill>
                            <a:srgbClr val="000000"/>
                          </a:solidFill>
                          <a:latin typeface="Arimo"/>
                          <a:ea typeface="Arimo"/>
                          <a:cs typeface="Arimo"/>
                          <a:sym typeface="Arimo"/>
                        </a:rPr>
                        <a:t>20231CSE3089</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r>
              <a:tr h="583295">
                <a:tc>
                  <a:txBody>
                    <a:bodyPr anchor="t" rtlCol="false"/>
                    <a:lstStyle/>
                    <a:p>
                      <a:pPr algn="l">
                        <a:lnSpc>
                          <a:spcPts val="2519"/>
                        </a:lnSpc>
                        <a:defRPr/>
                      </a:pPr>
                      <a:r>
                        <a:rPr lang="en-US" sz="1799">
                          <a:solidFill>
                            <a:srgbClr val="000000"/>
                          </a:solidFill>
                          <a:latin typeface="Arimo"/>
                          <a:ea typeface="Arimo"/>
                          <a:cs typeface="Arimo"/>
                          <a:sym typeface="Arimo"/>
                        </a:rPr>
                        <a:t>SACHIN KUMAR SAROJ </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Arimo"/>
                          <a:ea typeface="Arimo"/>
                          <a:cs typeface="Arimo"/>
                          <a:sym typeface="Arimo"/>
                        </a:rPr>
                        <a:t>20231CSE3018</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4339762" y="231312"/>
            <a:ext cx="8065610" cy="1021706"/>
          </a:xfrm>
          <a:prstGeom prst="rect">
            <a:avLst/>
          </a:prstGeom>
        </p:spPr>
        <p:txBody>
          <a:bodyPr anchor="t" rtlCol="false" tIns="0" lIns="0" bIns="0" rIns="0">
            <a:spAutoFit/>
          </a:bodyPr>
          <a:lstStyle/>
          <a:p>
            <a:pPr algn="ctr">
              <a:lnSpc>
                <a:spcPts val="3240"/>
              </a:lnSpc>
            </a:pPr>
            <a:r>
              <a:rPr lang="en-US" b="true" sz="2700">
                <a:solidFill>
                  <a:srgbClr val="17365D"/>
                </a:solidFill>
                <a:latin typeface="Cambria Bold"/>
                <a:ea typeface="Cambria Bold"/>
                <a:cs typeface="Cambria Bold"/>
                <a:sym typeface="Cambria Bold"/>
              </a:rPr>
              <a:t>CSE7101- Capstone Project</a:t>
            </a:r>
          </a:p>
          <a:p>
            <a:pPr algn="ctr">
              <a:lnSpc>
                <a:spcPts val="3240"/>
              </a:lnSpc>
            </a:pPr>
            <a:r>
              <a:rPr lang="en-US" b="true" sz="2700">
                <a:solidFill>
                  <a:srgbClr val="17365D"/>
                </a:solidFill>
                <a:latin typeface="Cambria Bold"/>
                <a:ea typeface="Cambria Bold"/>
                <a:cs typeface="Cambria Bold"/>
                <a:sym typeface="Cambria Bold"/>
              </a:rPr>
              <a:t>Review-1</a:t>
            </a:r>
          </a:p>
        </p:txBody>
      </p:sp>
      <p:sp>
        <p:nvSpPr>
          <p:cNvPr name="TextBox 9" id="9"/>
          <p:cNvSpPr txBox="true"/>
          <p:nvPr/>
        </p:nvSpPr>
        <p:spPr>
          <a:xfrm rot="0">
            <a:off x="91425" y="6827500"/>
            <a:ext cx="18192022" cy="1657350"/>
          </a:xfrm>
          <a:prstGeom prst="rect">
            <a:avLst/>
          </a:prstGeom>
        </p:spPr>
        <p:txBody>
          <a:bodyPr anchor="t" rtlCol="false" tIns="0" lIns="0" bIns="0" rIns="0">
            <a:spAutoFit/>
          </a:bodyPr>
          <a:lstStyle/>
          <a:p>
            <a:pPr algn="l">
              <a:lnSpc>
                <a:spcPts val="3240"/>
              </a:lnSpc>
            </a:pPr>
            <a:r>
              <a:rPr lang="en-US" b="true" sz="2700">
                <a:solidFill>
                  <a:srgbClr val="4F81BD"/>
                </a:solidFill>
                <a:latin typeface="Cambria Bold"/>
                <a:ea typeface="Cambria Bold"/>
                <a:cs typeface="Cambria Bold"/>
                <a:sym typeface="Cambria Bold"/>
              </a:rPr>
              <a:t>Name of the Program: </a:t>
            </a:r>
            <a:r>
              <a:rPr lang="en-US" b="true" sz="2700">
                <a:solidFill>
                  <a:srgbClr val="FF0000"/>
                </a:solidFill>
                <a:latin typeface="Cambria Bold"/>
                <a:ea typeface="Cambria Bold"/>
                <a:cs typeface="Cambria Bold"/>
                <a:sym typeface="Cambria Bold"/>
              </a:rPr>
              <a:t>NewslensAI</a:t>
            </a:r>
          </a:p>
          <a:p>
            <a:pPr algn="l">
              <a:lnSpc>
                <a:spcPts val="3240"/>
              </a:lnSpc>
            </a:pPr>
            <a:r>
              <a:rPr lang="en-US" b="true" sz="2700">
                <a:solidFill>
                  <a:srgbClr val="4F81BD"/>
                </a:solidFill>
                <a:latin typeface="Cambria Bold"/>
                <a:ea typeface="Cambria Bold"/>
                <a:cs typeface="Cambria Bold"/>
                <a:sym typeface="Cambria Bold"/>
              </a:rPr>
              <a:t>Name of the HoD: </a:t>
            </a:r>
            <a:r>
              <a:rPr lang="en-US" b="true" sz="2700">
                <a:solidFill>
                  <a:srgbClr val="FF0000"/>
                </a:solidFill>
                <a:latin typeface="Cambria Bold"/>
                <a:ea typeface="Cambria Bold"/>
                <a:cs typeface="Cambria Bold"/>
                <a:sym typeface="Cambria Bold"/>
              </a:rPr>
              <a:t>Dr. Asif Mohammad</a:t>
            </a:r>
          </a:p>
          <a:p>
            <a:pPr algn="l">
              <a:lnSpc>
                <a:spcPts val="3240"/>
              </a:lnSpc>
            </a:pPr>
            <a:r>
              <a:rPr lang="en-US" b="true" sz="2700">
                <a:solidFill>
                  <a:srgbClr val="4F81BD"/>
                </a:solidFill>
                <a:latin typeface="Cambria Bold"/>
                <a:ea typeface="Cambria Bold"/>
                <a:cs typeface="Cambria Bold"/>
                <a:sym typeface="Cambria Bold"/>
              </a:rPr>
              <a:t>Name of the Program Project Coordinator: </a:t>
            </a:r>
            <a:r>
              <a:rPr lang="en-US" b="true" sz="2700">
                <a:solidFill>
                  <a:srgbClr val="FF0000"/>
                </a:solidFill>
                <a:latin typeface="Cambria Bold"/>
                <a:ea typeface="Cambria Bold"/>
                <a:cs typeface="Cambria Bold"/>
                <a:sym typeface="Cambria Bold"/>
              </a:rPr>
              <a:t>Dr.Aarif Ahamed S </a:t>
            </a:r>
          </a:p>
          <a:p>
            <a:pPr algn="l">
              <a:lnSpc>
                <a:spcPts val="3240"/>
              </a:lnSpc>
            </a:pPr>
            <a:r>
              <a:rPr lang="en-US" b="true" sz="2700">
                <a:solidFill>
                  <a:srgbClr val="4F81BD"/>
                </a:solidFill>
                <a:latin typeface="Cambria Bold"/>
                <a:ea typeface="Cambria Bold"/>
                <a:cs typeface="Cambria Bold"/>
                <a:sym typeface="Cambria Bold"/>
              </a:rPr>
              <a:t>Name of the School Project Coordinators: </a:t>
            </a:r>
            <a:r>
              <a:rPr lang="en-US" b="true" sz="2700">
                <a:solidFill>
                  <a:srgbClr val="000000"/>
                </a:solidFill>
                <a:latin typeface="Cambria Bold"/>
                <a:ea typeface="Cambria Bold"/>
                <a:cs typeface="Cambria Bold"/>
                <a:sym typeface="Cambria Bold"/>
              </a:rPr>
              <a:t>Dr. Sampath A K , Dr. Geetha A </a:t>
            </a:r>
          </a:p>
        </p:txBody>
      </p:sp>
      <p:sp>
        <p:nvSpPr>
          <p:cNvPr name="TextBox 10" id="10"/>
          <p:cNvSpPr txBox="true"/>
          <p:nvPr/>
        </p:nvSpPr>
        <p:spPr>
          <a:xfrm rot="0">
            <a:off x="1219200" y="1333500"/>
            <a:ext cx="15819150" cy="1464945"/>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Cambria Bold"/>
                <a:ea typeface="Cambria Bold"/>
                <a:cs typeface="Cambria Bold"/>
                <a:sym typeface="Cambria Bold"/>
              </a:rPr>
              <a:t>PSCS_35: 360-Degree Feedback Software for News Stories in Regional Media (using AI/ML)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 y="8987049"/>
            <a:ext cx="18288002" cy="1299949"/>
            <a:chOff x="0" y="0"/>
            <a:chExt cx="24384002" cy="1733266"/>
          </a:xfrm>
        </p:grpSpPr>
        <p:sp>
          <p:nvSpPr>
            <p:cNvPr name="Freeform 3" id="3"/>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2"/>
              <a:stretch>
                <a:fillRect l="0" t="0" r="0" b="-171062"/>
              </a:stretch>
            </a:blipFill>
          </p:spPr>
        </p:sp>
      </p:grpSp>
      <p:sp>
        <p:nvSpPr>
          <p:cNvPr name="AutoShape 4" id="4"/>
          <p:cNvSpPr/>
          <p:nvPr/>
        </p:nvSpPr>
        <p:spPr>
          <a:xfrm>
            <a:off x="1028827" y="1167019"/>
            <a:ext cx="16087725" cy="85725"/>
          </a:xfrm>
          <a:prstGeom prst="line">
            <a:avLst/>
          </a:prstGeom>
          <a:ln cap="rnd" w="47625">
            <a:solidFill>
              <a:srgbClr val="000000"/>
            </a:solidFill>
            <a:prstDash val="solid"/>
            <a:headEnd type="none" len="sm" w="sm"/>
            <a:tailEnd type="none" len="sm" w="sm"/>
          </a:ln>
        </p:spPr>
      </p:sp>
      <p:grpSp>
        <p:nvGrpSpPr>
          <p:cNvPr name="Group 5" id="5"/>
          <p:cNvGrpSpPr/>
          <p:nvPr/>
        </p:nvGrpSpPr>
        <p:grpSpPr>
          <a:xfrm rot="0">
            <a:off x="1219200" y="411957"/>
            <a:ext cx="16002000" cy="731250"/>
            <a:chOff x="0" y="0"/>
            <a:chExt cx="21336000" cy="975000"/>
          </a:xfrm>
        </p:grpSpPr>
        <p:sp>
          <p:nvSpPr>
            <p:cNvPr name="Freeform 6" id="6"/>
            <p:cNvSpPr/>
            <p:nvPr/>
          </p:nvSpPr>
          <p:spPr>
            <a:xfrm flipH="false" flipV="false" rot="0">
              <a:off x="0" y="0"/>
              <a:ext cx="21336000" cy="975000"/>
            </a:xfrm>
            <a:custGeom>
              <a:avLst/>
              <a:gdLst/>
              <a:ahLst/>
              <a:cxnLst/>
              <a:rect r="r" b="b" t="t" l="l"/>
              <a:pathLst>
                <a:path h="975000" w="21336000">
                  <a:moveTo>
                    <a:pt x="0" y="0"/>
                  </a:moveTo>
                  <a:lnTo>
                    <a:pt x="21336000" y="0"/>
                  </a:lnTo>
                  <a:lnTo>
                    <a:pt x="21336000" y="975000"/>
                  </a:lnTo>
                  <a:lnTo>
                    <a:pt x="0" y="975000"/>
                  </a:lnTo>
                  <a:close/>
                </a:path>
              </a:pathLst>
            </a:custGeom>
            <a:solidFill>
              <a:srgbClr val="000000">
                <a:alpha val="0"/>
              </a:srgbClr>
            </a:solidFill>
          </p:spPr>
        </p:sp>
        <p:sp>
          <p:nvSpPr>
            <p:cNvPr name="TextBox 7" id="7"/>
            <p:cNvSpPr txBox="true"/>
            <p:nvPr/>
          </p:nvSpPr>
          <p:spPr>
            <a:xfrm>
              <a:off x="0" y="-9525"/>
              <a:ext cx="21336000" cy="984525"/>
            </a:xfrm>
            <a:prstGeom prst="rect">
              <a:avLst/>
            </a:prstGeom>
          </p:spPr>
          <p:txBody>
            <a:bodyPr anchor="ctr" rtlCol="false" tIns="0" lIns="0" bIns="0" rIns="0"/>
            <a:lstStyle/>
            <a:p>
              <a:pPr algn="l">
                <a:lnSpc>
                  <a:spcPts val="5040"/>
                </a:lnSpc>
              </a:pPr>
              <a:r>
                <a:rPr lang="en-US" b="true" sz="4200">
                  <a:solidFill>
                    <a:srgbClr val="17365D"/>
                  </a:solidFill>
                  <a:latin typeface="Cambria Bold"/>
                  <a:ea typeface="Cambria Bold"/>
                  <a:cs typeface="Cambria Bold"/>
                  <a:sym typeface="Cambria Bold"/>
                </a:rPr>
                <a:t>Timeline of the Project (Gantt Chart)</a:t>
              </a:r>
            </a:p>
          </p:txBody>
        </p:sp>
      </p:grpSp>
      <p:graphicFrame>
        <p:nvGraphicFramePr>
          <p:cNvPr name="Object 8" id="8"/>
          <p:cNvGraphicFramePr/>
          <p:nvPr/>
        </p:nvGraphicFramePr>
        <p:xfrm>
          <a:off x="1589610" y="1336443"/>
          <a:ext cx="5029200" cy="3352800"/>
        </p:xfrm>
        <a:graphic>
          <a:graphicData uri="http://schemas.openxmlformats.org/presentationml/2006/ole">
            <p:oleObj imgW="6032500" imgH="4356100" r:id="rId4" progId="Excel.Sheet.12" name="Worksheet">
              <p:embed/>
              <p:pic>
                <p:nvPicPr>
                  <p:cNvPr name="" id="0"/>
                  <p:cNvPicPr/>
                  <p:nvPr/>
                </p:nvPicPr>
                <p:blipFill>
                  <a:blip r:embed="rId3"/>
                  <a:stretch>
                    <a:fillRect/>
                  </a:stretch>
                </p:blipFill>
                <p:spPr>
                  <a:xfrm>
                    <a:off x="1270000" y="1270000"/>
                    <a:ext cx="1270000" cy="1270000"/>
                  </a:xfrm>
                  <a:prstGeom prst="rect"/>
                </p:spPr>
              </p:pic>
            </p:oleObj>
          </a:graphicData>
        </a:graphic>
      </p:graphicFrame>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318">
            <a:off x="1176223" y="1352550"/>
            <a:ext cx="16087953" cy="0"/>
          </a:xfrm>
          <a:prstGeom prst="line">
            <a:avLst/>
          </a:prstGeom>
          <a:ln cap="rnd" w="47625">
            <a:solidFill>
              <a:srgbClr val="000000"/>
            </a:solidFill>
            <a:prstDash val="solid"/>
            <a:headEnd type="none" len="sm" w="sm"/>
            <a:tailEnd type="none" len="sm" w="sm"/>
          </a:ln>
        </p:spPr>
      </p:sp>
      <p:grpSp>
        <p:nvGrpSpPr>
          <p:cNvPr name="Group 3" id="3"/>
          <p:cNvGrpSpPr>
            <a:grpSpLocks noChangeAspect="true"/>
          </p:cNvGrpSpPr>
          <p:nvPr/>
        </p:nvGrpSpPr>
        <p:grpSpPr>
          <a:xfrm rot="0">
            <a:off x="0" y="8987049"/>
            <a:ext cx="18288002" cy="1299949"/>
            <a:chOff x="0" y="0"/>
            <a:chExt cx="24384002" cy="173326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3"/>
              <a:stretch>
                <a:fillRect l="0" t="0" r="0" b="-171062"/>
              </a:stretch>
            </a:blipFill>
          </p:spPr>
        </p:sp>
      </p:grpSp>
      <p:grpSp>
        <p:nvGrpSpPr>
          <p:cNvPr name="Group 5" id="5"/>
          <p:cNvGrpSpPr/>
          <p:nvPr/>
        </p:nvGrpSpPr>
        <p:grpSpPr>
          <a:xfrm rot="0">
            <a:off x="1219200" y="411957"/>
            <a:ext cx="16002000" cy="731250"/>
            <a:chOff x="0" y="0"/>
            <a:chExt cx="21336000" cy="975000"/>
          </a:xfrm>
        </p:grpSpPr>
        <p:sp>
          <p:nvSpPr>
            <p:cNvPr name="Freeform 6" id="6"/>
            <p:cNvSpPr/>
            <p:nvPr/>
          </p:nvSpPr>
          <p:spPr>
            <a:xfrm flipH="false" flipV="false" rot="0">
              <a:off x="0" y="0"/>
              <a:ext cx="21336000" cy="975000"/>
            </a:xfrm>
            <a:custGeom>
              <a:avLst/>
              <a:gdLst/>
              <a:ahLst/>
              <a:cxnLst/>
              <a:rect r="r" b="b" t="t" l="l"/>
              <a:pathLst>
                <a:path h="975000" w="21336000">
                  <a:moveTo>
                    <a:pt x="0" y="0"/>
                  </a:moveTo>
                  <a:lnTo>
                    <a:pt x="21336000" y="0"/>
                  </a:lnTo>
                  <a:lnTo>
                    <a:pt x="21336000" y="975000"/>
                  </a:lnTo>
                  <a:lnTo>
                    <a:pt x="0" y="975000"/>
                  </a:lnTo>
                  <a:close/>
                </a:path>
              </a:pathLst>
            </a:custGeom>
            <a:solidFill>
              <a:srgbClr val="000000">
                <a:alpha val="0"/>
              </a:srgbClr>
            </a:solidFill>
          </p:spPr>
        </p:sp>
        <p:sp>
          <p:nvSpPr>
            <p:cNvPr name="TextBox 7" id="7"/>
            <p:cNvSpPr txBox="true"/>
            <p:nvPr/>
          </p:nvSpPr>
          <p:spPr>
            <a:xfrm>
              <a:off x="0" y="-9525"/>
              <a:ext cx="21336000" cy="984525"/>
            </a:xfrm>
            <a:prstGeom prst="rect">
              <a:avLst/>
            </a:prstGeom>
          </p:spPr>
          <p:txBody>
            <a:bodyPr anchor="ctr" rtlCol="false" tIns="0" lIns="0" bIns="0" rIns="0"/>
            <a:lstStyle/>
            <a:p>
              <a:pPr algn="l">
                <a:lnSpc>
                  <a:spcPts val="5040"/>
                </a:lnSpc>
              </a:pPr>
              <a:r>
                <a:rPr lang="en-US" sz="4200" b="true">
                  <a:solidFill>
                    <a:srgbClr val="17365D"/>
                  </a:solidFill>
                  <a:latin typeface="Cambria Bold"/>
                  <a:ea typeface="Cambria Bold"/>
                  <a:cs typeface="Cambria Bold"/>
                  <a:sym typeface="Cambria Bold"/>
                </a:rPr>
                <a:t>References (IEEE Paper format)</a:t>
              </a:r>
            </a:p>
          </p:txBody>
        </p:sp>
      </p:grpSp>
      <p:sp>
        <p:nvSpPr>
          <p:cNvPr name="TextBox 8" id="8"/>
          <p:cNvSpPr txBox="true"/>
          <p:nvPr/>
        </p:nvSpPr>
        <p:spPr>
          <a:xfrm rot="0">
            <a:off x="992237" y="2931616"/>
            <a:ext cx="16303526" cy="414337"/>
          </a:xfrm>
          <a:prstGeom prst="rect">
            <a:avLst/>
          </a:prstGeom>
        </p:spPr>
        <p:txBody>
          <a:bodyPr anchor="t" rtlCol="false" tIns="0" lIns="0" bIns="0" rIns="0">
            <a:spAutoFit/>
          </a:bodyPr>
          <a:lstStyle/>
          <a:p>
            <a:pPr algn="l">
              <a:lnSpc>
                <a:spcPts val="3562"/>
              </a:lnSpc>
            </a:pPr>
            <a:r>
              <a:rPr lang="en-US" sz="2187" b="true">
                <a:solidFill>
                  <a:srgbClr val="4C4C4D"/>
                </a:solidFill>
                <a:latin typeface="Heebo Bold"/>
                <a:ea typeface="Heebo Bold"/>
                <a:cs typeface="Heebo Bold"/>
                <a:sym typeface="Heebo Bold"/>
              </a:rPr>
              <a:t>All sources referenced in this presentation adhere strictly to the IEEE citation style.</a:t>
            </a:r>
          </a:p>
        </p:txBody>
      </p:sp>
      <p:sp>
        <p:nvSpPr>
          <p:cNvPr name="TextBox 9" id="9"/>
          <p:cNvSpPr txBox="true"/>
          <p:nvPr/>
        </p:nvSpPr>
        <p:spPr>
          <a:xfrm rot="0">
            <a:off x="1176337" y="3394770"/>
            <a:ext cx="11188772" cy="5550484"/>
          </a:xfrm>
          <a:prstGeom prst="rect">
            <a:avLst/>
          </a:prstGeom>
        </p:spPr>
        <p:txBody>
          <a:bodyPr anchor="t" rtlCol="false" tIns="0" lIns="0" bIns="0" rIns="0">
            <a:spAutoFit/>
          </a:bodyPr>
          <a:lstStyle/>
          <a:p>
            <a:pPr algn="l">
              <a:lnSpc>
                <a:spcPts val="2930"/>
              </a:lnSpc>
            </a:pPr>
          </a:p>
          <a:p>
            <a:pPr algn="l" marL="388620" indent="-194310" lvl="1">
              <a:lnSpc>
                <a:spcPts val="2930"/>
              </a:lnSpc>
              <a:buAutoNum type="arabicPeriod" startAt="1"/>
            </a:pPr>
            <a:r>
              <a:rPr lang="en-US" sz="1800">
                <a:solidFill>
                  <a:srgbClr val="4C4C4D"/>
                </a:solidFill>
                <a:latin typeface="Heebo"/>
                <a:ea typeface="Heebo"/>
                <a:cs typeface="Heebo"/>
                <a:sym typeface="Heebo"/>
              </a:rPr>
              <a:t>F. Ha</a:t>
            </a:r>
            <a:r>
              <a:rPr lang="en-US" sz="1800">
                <a:solidFill>
                  <a:srgbClr val="4C4C4D"/>
                </a:solidFill>
                <a:latin typeface="Heebo"/>
                <a:ea typeface="Heebo"/>
                <a:cs typeface="Heebo"/>
                <a:sym typeface="Heebo"/>
              </a:rPr>
              <a:t>mborg, K. Donnay, and B. Gipp, “Towards target</a:t>
            </a:r>
            <a:r>
              <a:rPr lang="en-US" sz="1800">
                <a:solidFill>
                  <a:srgbClr val="4C4C4D"/>
                </a:solidFill>
                <a:latin typeface="Heebo"/>
                <a:ea typeface="Heebo"/>
                <a:cs typeface="Heebo"/>
                <a:sym typeface="Heebo"/>
              </a:rPr>
              <a:t>-dependent sentiment classification in news articles,” arXiv preprint arXiv:2105.09660, May 2021.</a:t>
            </a:r>
          </a:p>
          <a:p>
            <a:pPr algn="l" marL="388620" indent="-194310" lvl="1">
              <a:lnSpc>
                <a:spcPts val="2930"/>
              </a:lnSpc>
              <a:buAutoNum type="arabicPeriod" startAt="1"/>
            </a:pPr>
            <a:r>
              <a:rPr lang="en-US" sz="1800">
                <a:solidFill>
                  <a:srgbClr val="4C4C4D"/>
                </a:solidFill>
                <a:latin typeface="Heebo"/>
                <a:ea typeface="Heebo"/>
                <a:cs typeface="Heebo"/>
                <a:sym typeface="Heebo"/>
              </a:rPr>
              <a:t>S. Minaee, N. K</a:t>
            </a:r>
            <a:r>
              <a:rPr lang="en-US" sz="1800">
                <a:solidFill>
                  <a:srgbClr val="4C4C4D"/>
                </a:solidFill>
                <a:latin typeface="Heebo"/>
                <a:ea typeface="Heebo"/>
                <a:cs typeface="Heebo"/>
                <a:sym typeface="Heebo"/>
              </a:rPr>
              <a:t>alchbrenner, E. Cambria, N. Nikzad, M. Chenaghlu, and J. Gao, “Deep learning based text classification: A comprehensive review,” arXiv preprint arXiv:2004.03705, Apr. 2020.</a:t>
            </a:r>
          </a:p>
          <a:p>
            <a:pPr algn="l" marL="388620" indent="-194310" lvl="1">
              <a:lnSpc>
                <a:spcPts val="2930"/>
              </a:lnSpc>
              <a:buAutoNum type="arabicPeriod" startAt="1"/>
            </a:pPr>
            <a:r>
              <a:rPr lang="en-US" sz="1800">
                <a:solidFill>
                  <a:srgbClr val="4C4C4D"/>
                </a:solidFill>
                <a:latin typeface="Heebo"/>
                <a:ea typeface="Heebo"/>
                <a:cs typeface="Heebo"/>
                <a:sym typeface="Heebo"/>
              </a:rPr>
              <a:t>A. Sinha, S. Kedas, R. Kumar, and P. Malo, “SEntFiN 1.0: Entity-aware sentiment analysis for financial news,” arXiv preprint arXiv:2305.12257, May 2023.</a:t>
            </a:r>
          </a:p>
          <a:p>
            <a:pPr algn="l" marL="388620" indent="-194310" lvl="1">
              <a:lnSpc>
                <a:spcPts val="2930"/>
              </a:lnSpc>
              <a:buAutoNum type="arabicPeriod" startAt="1"/>
            </a:pPr>
            <a:r>
              <a:rPr lang="en-US" sz="1800">
                <a:solidFill>
                  <a:srgbClr val="4C4C4D"/>
                </a:solidFill>
                <a:latin typeface="Heebo"/>
                <a:ea typeface="Heebo"/>
                <a:cs typeface="Heebo"/>
                <a:sym typeface="Heebo"/>
              </a:rPr>
              <a:t>Z. A.</a:t>
            </a:r>
            <a:r>
              <a:rPr lang="en-US" sz="1800">
                <a:solidFill>
                  <a:srgbClr val="4C4C4D"/>
                </a:solidFill>
                <a:latin typeface="Heebo"/>
                <a:ea typeface="Heebo"/>
                <a:cs typeface="Heebo"/>
                <a:sym typeface="Heebo"/>
              </a:rPr>
              <a:t> F</a:t>
            </a:r>
            <a:r>
              <a:rPr lang="en-US" sz="1800">
                <a:solidFill>
                  <a:srgbClr val="4C4C4D"/>
                </a:solidFill>
                <a:latin typeface="Heebo"/>
                <a:ea typeface="Heebo"/>
                <a:cs typeface="Heebo"/>
                <a:sym typeface="Heebo"/>
              </a:rPr>
              <a:t>aridzi, D. Pramesti, and R. Y. Fa’rifah, “A comparison of oversampling and undersampling methods in sentiment analysis regarding Indonesia fuel price increase using support vector machine,” in Proc. 2023 Int. Conf. Advancement in Data Science, E-learning and Information System (ICADEIS), Bali, Indonesia, Aug. 2023, pp. 1–6. doi:10.1109/ICADEIS58666.2023.10270851.</a:t>
            </a:r>
          </a:p>
          <a:p>
            <a:pPr algn="l" marL="388620" indent="-194310" lvl="1">
              <a:lnSpc>
                <a:spcPts val="2930"/>
              </a:lnSpc>
              <a:buAutoNum type="arabicPeriod" startAt="1"/>
            </a:pPr>
            <a:r>
              <a:rPr lang="en-US" sz="1800">
                <a:solidFill>
                  <a:srgbClr val="4C4C4D"/>
                </a:solidFill>
                <a:latin typeface="Heebo"/>
                <a:ea typeface="Heebo"/>
                <a:cs typeface="Heebo"/>
                <a:sym typeface="Heebo"/>
              </a:rPr>
              <a:t>A. Alamoodi, et al., “Sentiment analysis of public services for smart society: Literature review and future research directions,” Expert Systems with Applications, 2022.</a:t>
            </a:r>
          </a:p>
          <a:p>
            <a:pPr algn="l" marL="388620" indent="-194310" lvl="1">
              <a:lnSpc>
                <a:spcPts val="2931"/>
              </a:lnSpc>
              <a:buFont typeface="Arial"/>
              <a:buChar char="•"/>
            </a:pPr>
          </a:p>
          <a:p>
            <a:pPr algn="l">
              <a:lnSpc>
                <a:spcPts val="293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318">
            <a:off x="1176223" y="1352550"/>
            <a:ext cx="16087953" cy="0"/>
          </a:xfrm>
          <a:prstGeom prst="line">
            <a:avLst/>
          </a:prstGeom>
          <a:ln cap="rnd" w="47625">
            <a:solidFill>
              <a:srgbClr val="000000"/>
            </a:solidFill>
            <a:prstDash val="solid"/>
            <a:headEnd type="none" len="sm" w="sm"/>
            <a:tailEnd type="none" len="sm" w="sm"/>
          </a:ln>
        </p:spPr>
      </p:sp>
      <p:grpSp>
        <p:nvGrpSpPr>
          <p:cNvPr name="Group 3" id="3"/>
          <p:cNvGrpSpPr>
            <a:grpSpLocks noChangeAspect="true"/>
          </p:cNvGrpSpPr>
          <p:nvPr/>
        </p:nvGrpSpPr>
        <p:grpSpPr>
          <a:xfrm rot="0">
            <a:off x="0" y="8987049"/>
            <a:ext cx="18288002" cy="1299949"/>
            <a:chOff x="0" y="0"/>
            <a:chExt cx="24384002" cy="173326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3"/>
              <a:stretch>
                <a:fillRect l="0" t="0" r="0" b="-171062"/>
              </a:stretch>
            </a:blipFill>
          </p:spPr>
        </p:sp>
      </p:grpSp>
      <p:grpSp>
        <p:nvGrpSpPr>
          <p:cNvPr name="Group 5" id="5"/>
          <p:cNvGrpSpPr>
            <a:grpSpLocks noChangeAspect="true"/>
          </p:cNvGrpSpPr>
          <p:nvPr/>
        </p:nvGrpSpPr>
        <p:grpSpPr>
          <a:xfrm rot="0">
            <a:off x="6124216" y="2161972"/>
            <a:ext cx="5839957" cy="5903206"/>
            <a:chOff x="0" y="0"/>
            <a:chExt cx="7786610" cy="7870942"/>
          </a:xfrm>
        </p:grpSpPr>
        <p:sp>
          <p:nvSpPr>
            <p:cNvPr name="Freeform 6" id="6"/>
            <p:cNvSpPr/>
            <p:nvPr/>
          </p:nvSpPr>
          <p:spPr>
            <a:xfrm flipH="false" flipV="false" rot="0">
              <a:off x="0" y="0"/>
              <a:ext cx="7786624" cy="7870952"/>
            </a:xfrm>
            <a:custGeom>
              <a:avLst/>
              <a:gdLst/>
              <a:ahLst/>
              <a:cxnLst/>
              <a:rect r="r" b="b" t="t" l="l"/>
              <a:pathLst>
                <a:path h="7870952" w="7786624">
                  <a:moveTo>
                    <a:pt x="0" y="0"/>
                  </a:moveTo>
                  <a:lnTo>
                    <a:pt x="7786624" y="0"/>
                  </a:lnTo>
                  <a:lnTo>
                    <a:pt x="7786624" y="7870952"/>
                  </a:lnTo>
                  <a:lnTo>
                    <a:pt x="0" y="7870952"/>
                  </a:lnTo>
                  <a:lnTo>
                    <a:pt x="0" y="0"/>
                  </a:lnTo>
                  <a:close/>
                </a:path>
              </a:pathLst>
            </a:custGeom>
            <a:blipFill>
              <a:blip r:embed="rId4"/>
              <a:stretch>
                <a:fillRect l="0" t="0" r="0" b="0"/>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318">
            <a:off x="1176223" y="1352550"/>
            <a:ext cx="16087953" cy="0"/>
          </a:xfrm>
          <a:prstGeom prst="line">
            <a:avLst/>
          </a:prstGeom>
          <a:ln cap="rnd" w="47625">
            <a:solidFill>
              <a:srgbClr val="000000"/>
            </a:solidFill>
            <a:prstDash val="solid"/>
            <a:headEnd type="none" len="sm" w="sm"/>
            <a:tailEnd type="none" len="sm" w="sm"/>
          </a:ln>
        </p:spPr>
      </p:sp>
      <p:grpSp>
        <p:nvGrpSpPr>
          <p:cNvPr name="Group 3" id="3"/>
          <p:cNvGrpSpPr>
            <a:grpSpLocks noChangeAspect="true"/>
          </p:cNvGrpSpPr>
          <p:nvPr/>
        </p:nvGrpSpPr>
        <p:grpSpPr>
          <a:xfrm rot="0">
            <a:off x="0" y="8987049"/>
            <a:ext cx="18288002" cy="1299949"/>
            <a:chOff x="0" y="0"/>
            <a:chExt cx="24384002" cy="173326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3"/>
              <a:stretch>
                <a:fillRect l="0" t="0" r="0" b="-171062"/>
              </a:stretch>
            </a:blipFill>
          </p:spPr>
        </p:sp>
      </p:grpSp>
      <p:grpSp>
        <p:nvGrpSpPr>
          <p:cNvPr name="Group 5" id="5"/>
          <p:cNvGrpSpPr/>
          <p:nvPr/>
        </p:nvGrpSpPr>
        <p:grpSpPr>
          <a:xfrm rot="0">
            <a:off x="1219200" y="411957"/>
            <a:ext cx="16002000" cy="731250"/>
            <a:chOff x="0" y="0"/>
            <a:chExt cx="21336000" cy="975000"/>
          </a:xfrm>
        </p:grpSpPr>
        <p:sp>
          <p:nvSpPr>
            <p:cNvPr name="Freeform 6" id="6"/>
            <p:cNvSpPr/>
            <p:nvPr/>
          </p:nvSpPr>
          <p:spPr>
            <a:xfrm flipH="false" flipV="false" rot="0">
              <a:off x="0" y="0"/>
              <a:ext cx="21336000" cy="975000"/>
            </a:xfrm>
            <a:custGeom>
              <a:avLst/>
              <a:gdLst/>
              <a:ahLst/>
              <a:cxnLst/>
              <a:rect r="r" b="b" t="t" l="l"/>
              <a:pathLst>
                <a:path h="975000" w="21336000">
                  <a:moveTo>
                    <a:pt x="0" y="0"/>
                  </a:moveTo>
                  <a:lnTo>
                    <a:pt x="21336000" y="0"/>
                  </a:lnTo>
                  <a:lnTo>
                    <a:pt x="21336000" y="975000"/>
                  </a:lnTo>
                  <a:lnTo>
                    <a:pt x="0" y="975000"/>
                  </a:lnTo>
                  <a:close/>
                </a:path>
              </a:pathLst>
            </a:custGeom>
            <a:solidFill>
              <a:srgbClr val="000000">
                <a:alpha val="0"/>
              </a:srgbClr>
            </a:solidFill>
          </p:spPr>
        </p:sp>
        <p:sp>
          <p:nvSpPr>
            <p:cNvPr name="TextBox 7" id="7"/>
            <p:cNvSpPr txBox="true"/>
            <p:nvPr/>
          </p:nvSpPr>
          <p:spPr>
            <a:xfrm>
              <a:off x="0" y="-9525"/>
              <a:ext cx="21336000" cy="984525"/>
            </a:xfrm>
            <a:prstGeom prst="rect">
              <a:avLst/>
            </a:prstGeom>
          </p:spPr>
          <p:txBody>
            <a:bodyPr anchor="ctr" rtlCol="false" tIns="0" lIns="0" bIns="0" rIns="0"/>
            <a:lstStyle/>
            <a:p>
              <a:pPr algn="l">
                <a:lnSpc>
                  <a:spcPts val="5040"/>
                </a:lnSpc>
              </a:pPr>
              <a:r>
                <a:rPr lang="en-US" b="true" sz="4200">
                  <a:solidFill>
                    <a:srgbClr val="17365D"/>
                  </a:solidFill>
                  <a:latin typeface="Cambria Bold"/>
                  <a:ea typeface="Cambria Bold"/>
                  <a:cs typeface="Cambria Bold"/>
                  <a:sym typeface="Cambria Bold"/>
                </a:rPr>
                <a:t>Problem Statement Number: </a:t>
              </a:r>
            </a:p>
          </p:txBody>
        </p:sp>
      </p:grpSp>
      <p:sp>
        <p:nvSpPr>
          <p:cNvPr name="TextBox 8" id="8"/>
          <p:cNvSpPr txBox="true"/>
          <p:nvPr/>
        </p:nvSpPr>
        <p:spPr>
          <a:xfrm rot="0">
            <a:off x="1310625" y="1331577"/>
            <a:ext cx="15819150" cy="2070735"/>
          </a:xfrm>
          <a:prstGeom prst="rect">
            <a:avLst/>
          </a:prstGeom>
        </p:spPr>
        <p:txBody>
          <a:bodyPr anchor="t" rtlCol="false" tIns="0" lIns="0" bIns="0" rIns="0">
            <a:spAutoFit/>
          </a:bodyPr>
          <a:lstStyle/>
          <a:p>
            <a:pPr algn="just">
              <a:lnSpc>
                <a:spcPts val="8640"/>
              </a:lnSpc>
            </a:pPr>
          </a:p>
          <a:p>
            <a:pPr algn="just">
              <a:lnSpc>
                <a:spcPts val="8640"/>
              </a:lnSpc>
            </a:pPr>
            <a:r>
              <a:rPr lang="en-US" sz="3600">
                <a:solidFill>
                  <a:srgbClr val="000000"/>
                </a:solidFill>
                <a:latin typeface="Cambria"/>
                <a:ea typeface="Cambria"/>
                <a:cs typeface="Cambria"/>
                <a:sym typeface="Cambria"/>
              </a:rPr>
              <a:t>Problem Description:</a:t>
            </a:r>
          </a:p>
        </p:txBody>
      </p:sp>
      <p:sp>
        <p:nvSpPr>
          <p:cNvPr name="TextBox 9" id="9"/>
          <p:cNvSpPr txBox="true"/>
          <p:nvPr/>
        </p:nvSpPr>
        <p:spPr>
          <a:xfrm rot="0">
            <a:off x="1310625" y="3478512"/>
            <a:ext cx="16303526" cy="539354"/>
          </a:xfrm>
          <a:prstGeom prst="rect">
            <a:avLst/>
          </a:prstGeom>
        </p:spPr>
        <p:txBody>
          <a:bodyPr anchor="t" rtlCol="false" tIns="0" lIns="0" bIns="0" rIns="0">
            <a:spAutoFit/>
          </a:bodyPr>
          <a:lstStyle/>
          <a:p>
            <a:pPr algn="l">
              <a:lnSpc>
                <a:spcPts val="3562"/>
              </a:lnSpc>
            </a:pPr>
            <a:r>
              <a:rPr lang="en-US" sz="2187">
                <a:solidFill>
                  <a:srgbClr val="4C4C4D"/>
                </a:solidFill>
                <a:latin typeface="Heebo"/>
                <a:ea typeface="Heebo"/>
                <a:cs typeface="Heebo"/>
                <a:sym typeface="Heebo"/>
              </a:rPr>
              <a:t>Our project is designed with clear, measurable objectives to ensure we deliver a tangible and impactful solution.</a:t>
            </a:r>
          </a:p>
        </p:txBody>
      </p:sp>
      <p:sp>
        <p:nvSpPr>
          <p:cNvPr name="TextBox 10" id="10"/>
          <p:cNvSpPr txBox="true"/>
          <p:nvPr/>
        </p:nvSpPr>
        <p:spPr>
          <a:xfrm rot="0">
            <a:off x="1219200" y="1333500"/>
            <a:ext cx="15819150" cy="1464945"/>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Cambria Bold"/>
                <a:ea typeface="Cambria Bold"/>
                <a:cs typeface="Cambria Bold"/>
                <a:sym typeface="Cambria Bold"/>
              </a:rPr>
              <a:t>PSCS_35: 360-Degree Feedback Software for News Stories in Regional Media (using AI/ML)</a:t>
            </a:r>
          </a:p>
        </p:txBody>
      </p:sp>
      <p:grpSp>
        <p:nvGrpSpPr>
          <p:cNvPr name="Group 11" id="11"/>
          <p:cNvGrpSpPr/>
          <p:nvPr/>
        </p:nvGrpSpPr>
        <p:grpSpPr>
          <a:xfrm rot="0">
            <a:off x="1028700" y="4891898"/>
            <a:ext cx="8009930" cy="152400"/>
            <a:chOff x="0" y="0"/>
            <a:chExt cx="10679907" cy="203200"/>
          </a:xfrm>
        </p:grpSpPr>
        <p:sp>
          <p:nvSpPr>
            <p:cNvPr name="Freeform 12" id="12"/>
            <p:cNvSpPr/>
            <p:nvPr/>
          </p:nvSpPr>
          <p:spPr>
            <a:xfrm flipH="false" flipV="false" rot="0">
              <a:off x="0" y="0"/>
              <a:ext cx="10679937" cy="203327"/>
            </a:xfrm>
            <a:custGeom>
              <a:avLst/>
              <a:gdLst/>
              <a:ahLst/>
              <a:cxnLst/>
              <a:rect r="r" b="b" t="t" l="l"/>
              <a:pathLst>
                <a:path h="203327" w="10679937">
                  <a:moveTo>
                    <a:pt x="0" y="56769"/>
                  </a:moveTo>
                  <a:cubicBezTo>
                    <a:pt x="0" y="25400"/>
                    <a:pt x="25400" y="0"/>
                    <a:pt x="56769" y="0"/>
                  </a:cubicBezTo>
                  <a:lnTo>
                    <a:pt x="10623169" y="0"/>
                  </a:lnTo>
                  <a:cubicBezTo>
                    <a:pt x="10654537" y="0"/>
                    <a:pt x="10679937" y="25400"/>
                    <a:pt x="10679937" y="56769"/>
                  </a:cubicBezTo>
                  <a:lnTo>
                    <a:pt x="10679937" y="146558"/>
                  </a:lnTo>
                  <a:cubicBezTo>
                    <a:pt x="10679937" y="177927"/>
                    <a:pt x="10654537" y="203327"/>
                    <a:pt x="10623169" y="203327"/>
                  </a:cubicBezTo>
                  <a:lnTo>
                    <a:pt x="56769" y="203327"/>
                  </a:lnTo>
                  <a:cubicBezTo>
                    <a:pt x="25400" y="203200"/>
                    <a:pt x="0" y="177800"/>
                    <a:pt x="0" y="146431"/>
                  </a:cubicBezTo>
                  <a:close/>
                </a:path>
              </a:pathLst>
            </a:custGeom>
            <a:solidFill>
              <a:srgbClr val="2150FE"/>
            </a:solidFill>
          </p:spPr>
        </p:sp>
      </p:grpSp>
      <p:grpSp>
        <p:nvGrpSpPr>
          <p:cNvPr name="Group 13" id="13"/>
          <p:cNvGrpSpPr/>
          <p:nvPr/>
        </p:nvGrpSpPr>
        <p:grpSpPr>
          <a:xfrm rot="0">
            <a:off x="4608389" y="4580996"/>
            <a:ext cx="850553" cy="850552"/>
            <a:chOff x="0" y="0"/>
            <a:chExt cx="1134070" cy="1134070"/>
          </a:xfrm>
        </p:grpSpPr>
        <p:sp>
          <p:nvSpPr>
            <p:cNvPr name="Freeform 14" id="14"/>
            <p:cNvSpPr/>
            <p:nvPr/>
          </p:nvSpPr>
          <p:spPr>
            <a:xfrm flipH="false" flipV="false" rot="0">
              <a:off x="0" y="0"/>
              <a:ext cx="1134110" cy="1134110"/>
            </a:xfrm>
            <a:custGeom>
              <a:avLst/>
              <a:gdLst/>
              <a:ahLst/>
              <a:cxnLst/>
              <a:rect r="r" b="b" t="t" l="l"/>
              <a:pathLst>
                <a:path h="1134110" w="1134110">
                  <a:moveTo>
                    <a:pt x="0" y="567055"/>
                  </a:moveTo>
                  <a:cubicBezTo>
                    <a:pt x="0" y="253873"/>
                    <a:pt x="253873" y="0"/>
                    <a:pt x="567055" y="0"/>
                  </a:cubicBezTo>
                  <a:cubicBezTo>
                    <a:pt x="880237" y="0"/>
                    <a:pt x="1134110" y="253873"/>
                    <a:pt x="1134110" y="567055"/>
                  </a:cubicBezTo>
                  <a:cubicBezTo>
                    <a:pt x="1134110" y="880237"/>
                    <a:pt x="880237" y="1134110"/>
                    <a:pt x="567055" y="1134110"/>
                  </a:cubicBezTo>
                  <a:cubicBezTo>
                    <a:pt x="253873" y="1134110"/>
                    <a:pt x="0" y="880237"/>
                    <a:pt x="0" y="567055"/>
                  </a:cubicBezTo>
                  <a:close/>
                </a:path>
              </a:pathLst>
            </a:custGeom>
            <a:solidFill>
              <a:srgbClr val="2150FE"/>
            </a:solidFill>
          </p:spPr>
        </p:sp>
      </p:grpSp>
      <p:sp>
        <p:nvSpPr>
          <p:cNvPr name="TextBox 15" id="15"/>
          <p:cNvSpPr txBox="true"/>
          <p:nvPr/>
        </p:nvSpPr>
        <p:spPr>
          <a:xfrm rot="0">
            <a:off x="4863554" y="4679371"/>
            <a:ext cx="340221" cy="539503"/>
          </a:xfrm>
          <a:prstGeom prst="rect">
            <a:avLst/>
          </a:prstGeom>
        </p:spPr>
        <p:txBody>
          <a:bodyPr anchor="t" rtlCol="false" tIns="0" lIns="0" bIns="0" rIns="0">
            <a:spAutoFit/>
          </a:bodyPr>
          <a:lstStyle/>
          <a:p>
            <a:pPr algn="l">
              <a:lnSpc>
                <a:spcPts val="4250"/>
              </a:lnSpc>
            </a:pPr>
            <a:r>
              <a:rPr lang="en-US" sz="2625" b="true">
                <a:solidFill>
                  <a:srgbClr val="FFFFFF"/>
                </a:solidFill>
                <a:latin typeface="Crimson Pro Bold"/>
                <a:ea typeface="Crimson Pro Bold"/>
                <a:cs typeface="Crimson Pro Bold"/>
                <a:sym typeface="Crimson Pro Bold"/>
              </a:rPr>
              <a:t>1</a:t>
            </a:r>
          </a:p>
        </p:txBody>
      </p:sp>
      <p:sp>
        <p:nvSpPr>
          <p:cNvPr name="TextBox 16" id="16"/>
          <p:cNvSpPr txBox="true"/>
          <p:nvPr/>
        </p:nvSpPr>
        <p:spPr>
          <a:xfrm rot="0">
            <a:off x="1219200" y="5114925"/>
            <a:ext cx="3544044" cy="471487"/>
          </a:xfrm>
          <a:prstGeom prst="rect">
            <a:avLst/>
          </a:prstGeom>
        </p:spPr>
        <p:txBody>
          <a:bodyPr anchor="t" rtlCol="false" tIns="0" lIns="0" bIns="0" rIns="0">
            <a:spAutoFit/>
          </a:bodyPr>
          <a:lstStyle/>
          <a:p>
            <a:pPr algn="l">
              <a:lnSpc>
                <a:spcPts val="3437"/>
              </a:lnSpc>
            </a:pPr>
            <a:r>
              <a:rPr lang="en-US" sz="2750" b="true">
                <a:solidFill>
                  <a:srgbClr val="4C4C4D"/>
                </a:solidFill>
                <a:latin typeface="Crimson Pro Bold"/>
                <a:ea typeface="Crimson Pro Bold"/>
                <a:cs typeface="Crimson Pro Bold"/>
                <a:sym typeface="Crimson Pro Bold"/>
              </a:rPr>
              <a:t>Primary Objective</a:t>
            </a:r>
          </a:p>
        </p:txBody>
      </p:sp>
      <p:sp>
        <p:nvSpPr>
          <p:cNvPr name="TextBox 17" id="17"/>
          <p:cNvSpPr txBox="true"/>
          <p:nvPr/>
        </p:nvSpPr>
        <p:spPr>
          <a:xfrm rot="0">
            <a:off x="1310625" y="6524509"/>
            <a:ext cx="7366695" cy="1757363"/>
          </a:xfrm>
          <a:prstGeom prst="rect">
            <a:avLst/>
          </a:prstGeom>
        </p:spPr>
        <p:txBody>
          <a:bodyPr anchor="t" rtlCol="false" tIns="0" lIns="0" bIns="0" rIns="0">
            <a:spAutoFit/>
          </a:bodyPr>
          <a:lstStyle/>
          <a:p>
            <a:pPr algn="l">
              <a:lnSpc>
                <a:spcPts val="3562"/>
              </a:lnSpc>
            </a:pPr>
            <a:r>
              <a:rPr lang="en-US" sz="2187">
                <a:solidFill>
                  <a:srgbClr val="4C4C4D"/>
                </a:solidFill>
                <a:latin typeface="Heebo"/>
                <a:ea typeface="Heebo"/>
                <a:cs typeface="Heebo"/>
                <a:sym typeface="Heebo"/>
              </a:rPr>
              <a:t>To d</a:t>
            </a:r>
            <a:r>
              <a:rPr lang="en-US" sz="2187">
                <a:solidFill>
                  <a:srgbClr val="4C4C4D"/>
                </a:solidFill>
                <a:latin typeface="Heebo"/>
                <a:ea typeface="Heebo"/>
                <a:cs typeface="Heebo"/>
                <a:sym typeface="Heebo"/>
              </a:rPr>
              <a:t>evelop an AI/ML-driven system that automatically analyzes sentiment and classifies news stories by relevant government departments or public services in regional media, enabling timely, objective, and scalable insights.</a:t>
            </a:r>
          </a:p>
        </p:txBody>
      </p:sp>
      <p:grpSp>
        <p:nvGrpSpPr>
          <p:cNvPr name="Group 18" id="18"/>
          <p:cNvGrpSpPr/>
          <p:nvPr/>
        </p:nvGrpSpPr>
        <p:grpSpPr>
          <a:xfrm rot="0">
            <a:off x="9253984" y="4891898"/>
            <a:ext cx="8010079" cy="152400"/>
            <a:chOff x="0" y="0"/>
            <a:chExt cx="10680105" cy="203200"/>
          </a:xfrm>
        </p:grpSpPr>
        <p:sp>
          <p:nvSpPr>
            <p:cNvPr name="Freeform 19" id="19"/>
            <p:cNvSpPr/>
            <p:nvPr/>
          </p:nvSpPr>
          <p:spPr>
            <a:xfrm flipH="false" flipV="false" rot="0">
              <a:off x="0" y="0"/>
              <a:ext cx="10680192" cy="203327"/>
            </a:xfrm>
            <a:custGeom>
              <a:avLst/>
              <a:gdLst/>
              <a:ahLst/>
              <a:cxnLst/>
              <a:rect r="r" b="b" t="t" l="l"/>
              <a:pathLst>
                <a:path h="203327" w="10680192">
                  <a:moveTo>
                    <a:pt x="0" y="56769"/>
                  </a:moveTo>
                  <a:cubicBezTo>
                    <a:pt x="0" y="25400"/>
                    <a:pt x="25400" y="0"/>
                    <a:pt x="56769" y="0"/>
                  </a:cubicBezTo>
                  <a:lnTo>
                    <a:pt x="10623423" y="0"/>
                  </a:lnTo>
                  <a:cubicBezTo>
                    <a:pt x="10654792" y="0"/>
                    <a:pt x="10680192" y="25400"/>
                    <a:pt x="10680192" y="56769"/>
                  </a:cubicBezTo>
                  <a:lnTo>
                    <a:pt x="10680192" y="146558"/>
                  </a:lnTo>
                  <a:cubicBezTo>
                    <a:pt x="10680192" y="177927"/>
                    <a:pt x="10654792" y="203327"/>
                    <a:pt x="10623423" y="203327"/>
                  </a:cubicBezTo>
                  <a:lnTo>
                    <a:pt x="56769" y="203327"/>
                  </a:lnTo>
                  <a:cubicBezTo>
                    <a:pt x="25400" y="203200"/>
                    <a:pt x="0" y="177800"/>
                    <a:pt x="0" y="146431"/>
                  </a:cubicBezTo>
                  <a:close/>
                </a:path>
              </a:pathLst>
            </a:custGeom>
            <a:solidFill>
              <a:srgbClr val="2150FE"/>
            </a:solidFill>
          </p:spPr>
        </p:sp>
      </p:grpSp>
      <p:grpSp>
        <p:nvGrpSpPr>
          <p:cNvPr name="Group 20" id="20"/>
          <p:cNvGrpSpPr/>
          <p:nvPr/>
        </p:nvGrpSpPr>
        <p:grpSpPr>
          <a:xfrm rot="0">
            <a:off x="12833671" y="4504796"/>
            <a:ext cx="850553" cy="850552"/>
            <a:chOff x="0" y="0"/>
            <a:chExt cx="1134070" cy="1134070"/>
          </a:xfrm>
        </p:grpSpPr>
        <p:sp>
          <p:nvSpPr>
            <p:cNvPr name="Freeform 21" id="21"/>
            <p:cNvSpPr/>
            <p:nvPr/>
          </p:nvSpPr>
          <p:spPr>
            <a:xfrm flipH="false" flipV="false" rot="0">
              <a:off x="0" y="0"/>
              <a:ext cx="1134110" cy="1134110"/>
            </a:xfrm>
            <a:custGeom>
              <a:avLst/>
              <a:gdLst/>
              <a:ahLst/>
              <a:cxnLst/>
              <a:rect r="r" b="b" t="t" l="l"/>
              <a:pathLst>
                <a:path h="1134110" w="1134110">
                  <a:moveTo>
                    <a:pt x="0" y="567055"/>
                  </a:moveTo>
                  <a:cubicBezTo>
                    <a:pt x="0" y="253873"/>
                    <a:pt x="253873" y="0"/>
                    <a:pt x="567055" y="0"/>
                  </a:cubicBezTo>
                  <a:cubicBezTo>
                    <a:pt x="880237" y="0"/>
                    <a:pt x="1134110" y="253873"/>
                    <a:pt x="1134110" y="567055"/>
                  </a:cubicBezTo>
                  <a:cubicBezTo>
                    <a:pt x="1134110" y="880237"/>
                    <a:pt x="880237" y="1134110"/>
                    <a:pt x="567055" y="1134110"/>
                  </a:cubicBezTo>
                  <a:cubicBezTo>
                    <a:pt x="253873" y="1134110"/>
                    <a:pt x="0" y="880237"/>
                    <a:pt x="0" y="567055"/>
                  </a:cubicBezTo>
                  <a:close/>
                </a:path>
              </a:pathLst>
            </a:custGeom>
            <a:solidFill>
              <a:srgbClr val="2150FE"/>
            </a:solidFill>
          </p:spPr>
        </p:sp>
      </p:grpSp>
      <p:sp>
        <p:nvSpPr>
          <p:cNvPr name="TextBox 22" id="22"/>
          <p:cNvSpPr txBox="true"/>
          <p:nvPr/>
        </p:nvSpPr>
        <p:spPr>
          <a:xfrm rot="0">
            <a:off x="13088762" y="4603171"/>
            <a:ext cx="340221" cy="539503"/>
          </a:xfrm>
          <a:prstGeom prst="rect">
            <a:avLst/>
          </a:prstGeom>
        </p:spPr>
        <p:txBody>
          <a:bodyPr anchor="t" rtlCol="false" tIns="0" lIns="0" bIns="0" rIns="0">
            <a:spAutoFit/>
          </a:bodyPr>
          <a:lstStyle/>
          <a:p>
            <a:pPr algn="l">
              <a:lnSpc>
                <a:spcPts val="4250"/>
              </a:lnSpc>
            </a:pPr>
            <a:r>
              <a:rPr lang="en-US" sz="2625" b="true">
                <a:solidFill>
                  <a:srgbClr val="FFFFFF"/>
                </a:solidFill>
                <a:latin typeface="Crimson Pro Bold"/>
                <a:ea typeface="Crimson Pro Bold"/>
                <a:cs typeface="Crimson Pro Bold"/>
                <a:sym typeface="Crimson Pro Bold"/>
              </a:rPr>
              <a:t>2</a:t>
            </a:r>
          </a:p>
        </p:txBody>
      </p:sp>
      <p:sp>
        <p:nvSpPr>
          <p:cNvPr name="TextBox 23" id="23"/>
          <p:cNvSpPr txBox="true"/>
          <p:nvPr/>
        </p:nvSpPr>
        <p:spPr>
          <a:xfrm rot="0">
            <a:off x="9575601" y="5610143"/>
            <a:ext cx="3544044" cy="471487"/>
          </a:xfrm>
          <a:prstGeom prst="rect">
            <a:avLst/>
          </a:prstGeom>
        </p:spPr>
        <p:txBody>
          <a:bodyPr anchor="t" rtlCol="false" tIns="0" lIns="0" bIns="0" rIns="0">
            <a:spAutoFit/>
          </a:bodyPr>
          <a:lstStyle/>
          <a:p>
            <a:pPr algn="l">
              <a:lnSpc>
                <a:spcPts val="3437"/>
              </a:lnSpc>
            </a:pPr>
            <a:r>
              <a:rPr lang="en-US" sz="2750" b="true">
                <a:solidFill>
                  <a:srgbClr val="4C4C4D"/>
                </a:solidFill>
                <a:latin typeface="Crimson Pro Bold"/>
                <a:ea typeface="Crimson Pro Bold"/>
                <a:cs typeface="Crimson Pro Bold"/>
                <a:sym typeface="Crimson Pro Bold"/>
              </a:rPr>
              <a:t>Secondary Objectives</a:t>
            </a:r>
          </a:p>
        </p:txBody>
      </p:sp>
      <p:sp>
        <p:nvSpPr>
          <p:cNvPr name="TextBox 24" id="24"/>
          <p:cNvSpPr txBox="true"/>
          <p:nvPr/>
        </p:nvSpPr>
        <p:spPr>
          <a:xfrm rot="0">
            <a:off x="9575601" y="6166015"/>
            <a:ext cx="7366844" cy="862013"/>
          </a:xfrm>
          <a:prstGeom prst="rect">
            <a:avLst/>
          </a:prstGeom>
        </p:spPr>
        <p:txBody>
          <a:bodyPr anchor="t" rtlCol="false" tIns="0" lIns="0" bIns="0" rIns="0">
            <a:spAutoFit/>
          </a:bodyPr>
          <a:lstStyle/>
          <a:p>
            <a:pPr algn="l" marL="329902" indent="-164951" lvl="1">
              <a:lnSpc>
                <a:spcPts val="3562"/>
              </a:lnSpc>
              <a:buFont typeface="Arial"/>
              <a:buChar char="•"/>
            </a:pPr>
            <a:r>
              <a:rPr lang="en-US" sz="2187">
                <a:solidFill>
                  <a:srgbClr val="4C4C4D"/>
                </a:solidFill>
                <a:latin typeface="Heebo"/>
                <a:ea typeface="Heebo"/>
                <a:cs typeface="Heebo"/>
                <a:sym typeface="Heebo"/>
              </a:rPr>
              <a:t>Redu</a:t>
            </a:r>
            <a:r>
              <a:rPr lang="en-US" sz="2187">
                <a:solidFill>
                  <a:srgbClr val="4C4C4D"/>
                </a:solidFill>
                <a:latin typeface="Heebo"/>
                <a:ea typeface="Heebo"/>
                <a:cs typeface="Heebo"/>
                <a:sym typeface="Heebo"/>
              </a:rPr>
              <a:t>ce manual effort, human bias, and delays in sentiment and departmental relevance analysis.</a:t>
            </a:r>
          </a:p>
        </p:txBody>
      </p:sp>
      <p:sp>
        <p:nvSpPr>
          <p:cNvPr name="TextBox 25" id="25"/>
          <p:cNvSpPr txBox="true"/>
          <p:nvPr/>
        </p:nvSpPr>
        <p:spPr>
          <a:xfrm rot="0">
            <a:off x="9575601" y="7228053"/>
            <a:ext cx="7366844" cy="1309687"/>
          </a:xfrm>
          <a:prstGeom prst="rect">
            <a:avLst/>
          </a:prstGeom>
        </p:spPr>
        <p:txBody>
          <a:bodyPr anchor="t" rtlCol="false" tIns="0" lIns="0" bIns="0" rIns="0">
            <a:spAutoFit/>
          </a:bodyPr>
          <a:lstStyle/>
          <a:p>
            <a:pPr algn="l" marL="329902" indent="-164951" lvl="1">
              <a:lnSpc>
                <a:spcPts val="3562"/>
              </a:lnSpc>
              <a:buFont typeface="Arial"/>
              <a:buChar char="•"/>
            </a:pPr>
            <a:r>
              <a:rPr lang="en-US" sz="2187">
                <a:solidFill>
                  <a:srgbClr val="4C4C4D"/>
                </a:solidFill>
                <a:latin typeface="Heebo"/>
                <a:ea typeface="Heebo"/>
                <a:cs typeface="Heebo"/>
                <a:sym typeface="Heebo"/>
              </a:rPr>
              <a:t>Provide </a:t>
            </a:r>
            <a:r>
              <a:rPr lang="en-US" sz="2187">
                <a:solidFill>
                  <a:srgbClr val="4C4C4D"/>
                </a:solidFill>
                <a:latin typeface="Heebo"/>
                <a:ea typeface="Heebo"/>
                <a:cs typeface="Heebo"/>
                <a:sym typeface="Heebo"/>
              </a:rPr>
              <a:t>real-time, holistic, and accurate insights to improve media content adaptation and governmental communication.</a:t>
            </a:r>
          </a:p>
        </p:txBody>
      </p:sp>
      <p:sp>
        <p:nvSpPr>
          <p:cNvPr name="TextBox 26" id="26"/>
          <p:cNvSpPr txBox="true"/>
          <p:nvPr/>
        </p:nvSpPr>
        <p:spPr>
          <a:xfrm rot="0">
            <a:off x="9575451" y="8560594"/>
            <a:ext cx="7366844" cy="1309687"/>
          </a:xfrm>
          <a:prstGeom prst="rect">
            <a:avLst/>
          </a:prstGeom>
        </p:spPr>
        <p:txBody>
          <a:bodyPr anchor="t" rtlCol="false" tIns="0" lIns="0" bIns="0" rIns="0">
            <a:spAutoFit/>
          </a:bodyPr>
          <a:lstStyle/>
          <a:p>
            <a:pPr algn="l" marL="329902" indent="-164951" lvl="1">
              <a:lnSpc>
                <a:spcPts val="3562"/>
              </a:lnSpc>
              <a:buFont typeface="Arial"/>
              <a:buChar char="•"/>
            </a:pPr>
            <a:r>
              <a:rPr lang="en-US" sz="2187">
                <a:solidFill>
                  <a:srgbClr val="4C4C4D"/>
                </a:solidFill>
                <a:latin typeface="Heebo"/>
                <a:ea typeface="Heebo"/>
                <a:cs typeface="Heebo"/>
                <a:sym typeface="Heebo"/>
              </a:rPr>
              <a:t>Enhanc</a:t>
            </a:r>
            <a:r>
              <a:rPr lang="en-US" sz="2187">
                <a:solidFill>
                  <a:srgbClr val="4C4C4D"/>
                </a:solidFill>
                <a:latin typeface="Heebo"/>
                <a:ea typeface="Heebo"/>
                <a:cs typeface="Heebo"/>
                <a:sym typeface="Heebo"/>
              </a:rPr>
              <a:t>e public trust and alignment between media reporting and community needs through data-driven decision-making.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318">
            <a:off x="1176223" y="1352550"/>
            <a:ext cx="16087953" cy="0"/>
          </a:xfrm>
          <a:prstGeom prst="line">
            <a:avLst/>
          </a:prstGeom>
          <a:ln cap="rnd" w="47625">
            <a:solidFill>
              <a:srgbClr val="000000"/>
            </a:solidFill>
            <a:prstDash val="solid"/>
            <a:headEnd type="none" len="sm" w="sm"/>
            <a:tailEnd type="none" len="sm" w="sm"/>
          </a:ln>
        </p:spPr>
      </p:sp>
      <p:grpSp>
        <p:nvGrpSpPr>
          <p:cNvPr name="Group 3" id="3"/>
          <p:cNvGrpSpPr>
            <a:grpSpLocks noChangeAspect="true"/>
          </p:cNvGrpSpPr>
          <p:nvPr/>
        </p:nvGrpSpPr>
        <p:grpSpPr>
          <a:xfrm rot="0">
            <a:off x="0" y="8987049"/>
            <a:ext cx="18288002" cy="1299949"/>
            <a:chOff x="0" y="0"/>
            <a:chExt cx="24384002" cy="173326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3"/>
              <a:stretch>
                <a:fillRect l="0" t="0" r="0" b="-171062"/>
              </a:stretch>
            </a:blipFill>
          </p:spPr>
        </p:sp>
      </p:grpSp>
      <p:grpSp>
        <p:nvGrpSpPr>
          <p:cNvPr name="Group 5" id="5"/>
          <p:cNvGrpSpPr/>
          <p:nvPr/>
        </p:nvGrpSpPr>
        <p:grpSpPr>
          <a:xfrm rot="0">
            <a:off x="1219200" y="411957"/>
            <a:ext cx="16002000" cy="731250"/>
            <a:chOff x="0" y="0"/>
            <a:chExt cx="21336000" cy="975000"/>
          </a:xfrm>
        </p:grpSpPr>
        <p:sp>
          <p:nvSpPr>
            <p:cNvPr name="Freeform 6" id="6"/>
            <p:cNvSpPr/>
            <p:nvPr/>
          </p:nvSpPr>
          <p:spPr>
            <a:xfrm flipH="false" flipV="false" rot="0">
              <a:off x="0" y="0"/>
              <a:ext cx="21336000" cy="975000"/>
            </a:xfrm>
            <a:custGeom>
              <a:avLst/>
              <a:gdLst/>
              <a:ahLst/>
              <a:cxnLst/>
              <a:rect r="r" b="b" t="t" l="l"/>
              <a:pathLst>
                <a:path h="975000" w="21336000">
                  <a:moveTo>
                    <a:pt x="0" y="0"/>
                  </a:moveTo>
                  <a:lnTo>
                    <a:pt x="21336000" y="0"/>
                  </a:lnTo>
                  <a:lnTo>
                    <a:pt x="21336000" y="975000"/>
                  </a:lnTo>
                  <a:lnTo>
                    <a:pt x="0" y="975000"/>
                  </a:lnTo>
                  <a:close/>
                </a:path>
              </a:pathLst>
            </a:custGeom>
            <a:solidFill>
              <a:srgbClr val="000000">
                <a:alpha val="0"/>
              </a:srgbClr>
            </a:solidFill>
          </p:spPr>
        </p:sp>
        <p:sp>
          <p:nvSpPr>
            <p:cNvPr name="TextBox 7" id="7"/>
            <p:cNvSpPr txBox="true"/>
            <p:nvPr/>
          </p:nvSpPr>
          <p:spPr>
            <a:xfrm>
              <a:off x="0" y="-9525"/>
              <a:ext cx="21336000" cy="984525"/>
            </a:xfrm>
            <a:prstGeom prst="rect">
              <a:avLst/>
            </a:prstGeom>
          </p:spPr>
          <p:txBody>
            <a:bodyPr anchor="ctr" rtlCol="false" tIns="0" lIns="0" bIns="0" rIns="0"/>
            <a:lstStyle/>
            <a:p>
              <a:pPr algn="l">
                <a:lnSpc>
                  <a:spcPts val="5040"/>
                </a:lnSpc>
              </a:pPr>
              <a:r>
                <a:rPr lang="en-US" b="true" sz="4200">
                  <a:solidFill>
                    <a:srgbClr val="17365D"/>
                  </a:solidFill>
                  <a:latin typeface="Cambria Bold"/>
                  <a:ea typeface="Cambria Bold"/>
                  <a:cs typeface="Cambria Bold"/>
                  <a:sym typeface="Cambria Bold"/>
                </a:rPr>
                <a:t>Content</a:t>
              </a:r>
            </a:p>
          </p:txBody>
        </p:sp>
      </p:grpSp>
      <p:sp>
        <p:nvSpPr>
          <p:cNvPr name="TextBox 8" id="8"/>
          <p:cNvSpPr txBox="true"/>
          <p:nvPr/>
        </p:nvSpPr>
        <p:spPr>
          <a:xfrm rot="0">
            <a:off x="1075098" y="2054609"/>
            <a:ext cx="15819150" cy="6056071"/>
          </a:xfrm>
          <a:prstGeom prst="rect">
            <a:avLst/>
          </a:prstGeom>
        </p:spPr>
        <p:txBody>
          <a:bodyPr anchor="t" rtlCol="false" tIns="0" lIns="0" bIns="0" rIns="0">
            <a:spAutoFit/>
          </a:bodyPr>
          <a:lstStyle/>
          <a:p>
            <a:pPr algn="just" marL="684657" indent="-342328" lvl="1">
              <a:lnSpc>
                <a:spcPts val="4838"/>
              </a:lnSpc>
              <a:buFont typeface="Arial"/>
              <a:buChar char="•"/>
            </a:pPr>
            <a:r>
              <a:rPr lang="en-US" sz="2519">
                <a:solidFill>
                  <a:srgbClr val="000000"/>
                </a:solidFill>
                <a:latin typeface="Cambria"/>
                <a:ea typeface="Cambria"/>
                <a:cs typeface="Cambria"/>
                <a:sym typeface="Cambria"/>
              </a:rPr>
              <a:t>Problem Statement</a:t>
            </a:r>
          </a:p>
          <a:p>
            <a:pPr algn="just" marL="684657" indent="-342328" lvl="1">
              <a:lnSpc>
                <a:spcPts val="4838"/>
              </a:lnSpc>
              <a:buFont typeface="Arial"/>
              <a:buChar char="•"/>
            </a:pPr>
            <a:r>
              <a:rPr lang="en-US" sz="2519">
                <a:solidFill>
                  <a:srgbClr val="000000"/>
                </a:solidFill>
                <a:latin typeface="Cambria"/>
                <a:ea typeface="Cambria"/>
                <a:cs typeface="Cambria"/>
                <a:sym typeface="Cambria"/>
              </a:rPr>
              <a:t>Objectives</a:t>
            </a:r>
          </a:p>
          <a:p>
            <a:pPr algn="just" marL="684657" indent="-342328" lvl="1">
              <a:lnSpc>
                <a:spcPts val="4838"/>
              </a:lnSpc>
              <a:buFont typeface="Arial"/>
              <a:buChar char="•"/>
            </a:pPr>
            <a:r>
              <a:rPr lang="en-US" sz="2519">
                <a:solidFill>
                  <a:srgbClr val="000000"/>
                </a:solidFill>
                <a:latin typeface="Cambria"/>
                <a:ea typeface="Cambria"/>
                <a:cs typeface="Cambria"/>
                <a:sym typeface="Cambria"/>
              </a:rPr>
              <a:t>Background and Related work for title Selection</a:t>
            </a:r>
          </a:p>
          <a:p>
            <a:pPr algn="just" marL="684566" indent="-342283" lvl="1">
              <a:lnSpc>
                <a:spcPts val="4838"/>
              </a:lnSpc>
              <a:buFont typeface="Arial"/>
              <a:buChar char="•"/>
            </a:pPr>
            <a:r>
              <a:rPr lang="en-US" sz="2519">
                <a:solidFill>
                  <a:srgbClr val="000000"/>
                </a:solidFill>
                <a:latin typeface="Cambria"/>
                <a:ea typeface="Cambria"/>
                <a:cs typeface="Cambria"/>
                <a:sym typeface="Cambria"/>
              </a:rPr>
              <a:t>Analysis of Problem Statement</a:t>
            </a:r>
          </a:p>
          <a:p>
            <a:pPr algn="just" marL="684657" indent="-342328" lvl="1">
              <a:lnSpc>
                <a:spcPts val="4838"/>
              </a:lnSpc>
              <a:buFont typeface="Arial"/>
              <a:buChar char="•"/>
            </a:pPr>
            <a:r>
              <a:rPr lang="en-US" sz="2519">
                <a:solidFill>
                  <a:srgbClr val="000000"/>
                </a:solidFill>
                <a:latin typeface="Cambria"/>
                <a:ea typeface="Cambria"/>
                <a:cs typeface="Cambria"/>
                <a:sym typeface="Cambria"/>
              </a:rPr>
              <a:t>Git-hub Link</a:t>
            </a:r>
          </a:p>
          <a:p>
            <a:pPr algn="just" marL="684657" indent="-342328" lvl="1">
              <a:lnSpc>
                <a:spcPts val="4838"/>
              </a:lnSpc>
              <a:buFont typeface="Arial"/>
              <a:buChar char="•"/>
            </a:pPr>
            <a:r>
              <a:rPr lang="en-US" sz="2519">
                <a:solidFill>
                  <a:srgbClr val="000000"/>
                </a:solidFill>
                <a:latin typeface="Cambria"/>
                <a:ea typeface="Cambria"/>
                <a:cs typeface="Cambria"/>
                <a:sym typeface="Cambria"/>
              </a:rPr>
              <a:t>Timeline of the Project</a:t>
            </a:r>
          </a:p>
          <a:p>
            <a:pPr algn="just" marL="684657" indent="-342328" lvl="1">
              <a:lnSpc>
                <a:spcPts val="4838"/>
              </a:lnSpc>
              <a:buFont typeface="Arial"/>
              <a:buChar char="•"/>
            </a:pPr>
            <a:r>
              <a:rPr lang="en-US" sz="2519">
                <a:solidFill>
                  <a:srgbClr val="000000"/>
                </a:solidFill>
                <a:latin typeface="Cambria"/>
                <a:ea typeface="Cambria"/>
                <a:cs typeface="Cambria"/>
                <a:sym typeface="Cambria"/>
              </a:rPr>
              <a:t>References</a:t>
            </a:r>
          </a:p>
          <a:p>
            <a:pPr algn="just" marL="684657" indent="-342328" lvl="1">
              <a:lnSpc>
                <a:spcPts val="4838"/>
              </a:lnSpc>
            </a:pPr>
          </a:p>
          <a:p>
            <a:pPr algn="just" marL="684657" indent="-342328" lvl="1">
              <a:lnSpc>
                <a:spcPts val="4838"/>
              </a:lnSpc>
            </a:pPr>
          </a:p>
          <a:p>
            <a:pPr algn="just" marL="684657" indent="-342328" lvl="1">
              <a:lnSpc>
                <a:spcPts val="4838"/>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8987049"/>
            <a:ext cx="18288002" cy="1299949"/>
            <a:chOff x="0" y="0"/>
            <a:chExt cx="24384002" cy="1733266"/>
          </a:xfrm>
        </p:grpSpPr>
        <p:sp>
          <p:nvSpPr>
            <p:cNvPr name="Freeform 3" id="3"/>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2"/>
              <a:stretch>
                <a:fillRect l="0" t="0" r="0" b="-171062"/>
              </a:stretch>
            </a:blipFill>
          </p:spPr>
        </p:sp>
      </p:grpSp>
      <p:sp>
        <p:nvSpPr>
          <p:cNvPr name="AutoShape 4" id="4"/>
          <p:cNvSpPr/>
          <p:nvPr/>
        </p:nvSpPr>
        <p:spPr>
          <a:xfrm rot="18318">
            <a:off x="1176223" y="1352550"/>
            <a:ext cx="16087953" cy="0"/>
          </a:xfrm>
          <a:prstGeom prst="line">
            <a:avLst/>
          </a:prstGeom>
          <a:ln cap="rnd" w="47625">
            <a:solidFill>
              <a:srgbClr val="000000"/>
            </a:solidFill>
            <a:prstDash val="solid"/>
            <a:headEnd type="none" len="sm" w="sm"/>
            <a:tailEnd type="none" len="sm" w="sm"/>
          </a:ln>
        </p:spPr>
      </p:sp>
      <p:grpSp>
        <p:nvGrpSpPr>
          <p:cNvPr name="Group 5" id="5"/>
          <p:cNvGrpSpPr/>
          <p:nvPr/>
        </p:nvGrpSpPr>
        <p:grpSpPr>
          <a:xfrm rot="0">
            <a:off x="1176337" y="-763710"/>
            <a:ext cx="16002000" cy="3079544"/>
            <a:chOff x="0" y="0"/>
            <a:chExt cx="21336000" cy="4106059"/>
          </a:xfrm>
        </p:grpSpPr>
        <p:sp>
          <p:nvSpPr>
            <p:cNvPr name="Freeform 6" id="6"/>
            <p:cNvSpPr/>
            <p:nvPr/>
          </p:nvSpPr>
          <p:spPr>
            <a:xfrm flipH="false" flipV="false" rot="0">
              <a:off x="0" y="0"/>
              <a:ext cx="21336000" cy="4106059"/>
            </a:xfrm>
            <a:custGeom>
              <a:avLst/>
              <a:gdLst/>
              <a:ahLst/>
              <a:cxnLst/>
              <a:rect r="r" b="b" t="t" l="l"/>
              <a:pathLst>
                <a:path h="4106059" w="21336000">
                  <a:moveTo>
                    <a:pt x="0" y="0"/>
                  </a:moveTo>
                  <a:lnTo>
                    <a:pt x="21336000" y="0"/>
                  </a:lnTo>
                  <a:lnTo>
                    <a:pt x="21336000" y="4106059"/>
                  </a:lnTo>
                  <a:lnTo>
                    <a:pt x="0" y="4106059"/>
                  </a:lnTo>
                  <a:close/>
                </a:path>
              </a:pathLst>
            </a:custGeom>
            <a:solidFill>
              <a:srgbClr val="000000">
                <a:alpha val="0"/>
              </a:srgbClr>
            </a:solidFill>
          </p:spPr>
        </p:sp>
        <p:sp>
          <p:nvSpPr>
            <p:cNvPr name="TextBox 7" id="7"/>
            <p:cNvSpPr txBox="true"/>
            <p:nvPr/>
          </p:nvSpPr>
          <p:spPr>
            <a:xfrm>
              <a:off x="0" y="-485775"/>
              <a:ext cx="21336000" cy="4591834"/>
            </a:xfrm>
            <a:prstGeom prst="rect">
              <a:avLst/>
            </a:prstGeom>
          </p:spPr>
          <p:txBody>
            <a:bodyPr anchor="ctr" rtlCol="false" tIns="0" lIns="0" bIns="0" rIns="0"/>
            <a:lstStyle/>
            <a:p>
              <a:pPr algn="l">
                <a:lnSpc>
                  <a:spcPts val="10080"/>
                </a:lnSpc>
              </a:pPr>
              <a:r>
                <a:rPr lang="en-US" sz="4200" b="true">
                  <a:solidFill>
                    <a:srgbClr val="17365D"/>
                  </a:solidFill>
                  <a:latin typeface="Cambria Bold"/>
                  <a:ea typeface="Cambria Bold"/>
                  <a:cs typeface="Cambria Bold"/>
                  <a:sym typeface="Cambria Bold"/>
                </a:rPr>
                <a:t>Background and Related work for title Selection</a:t>
              </a:r>
            </a:p>
          </p:txBody>
        </p:sp>
      </p:grpSp>
      <p:sp>
        <p:nvSpPr>
          <p:cNvPr name="TextBox 8" id="8"/>
          <p:cNvSpPr txBox="true"/>
          <p:nvPr/>
        </p:nvSpPr>
        <p:spPr>
          <a:xfrm rot="0">
            <a:off x="1028700" y="1766730"/>
            <a:ext cx="7366695" cy="3356375"/>
          </a:xfrm>
          <a:prstGeom prst="rect">
            <a:avLst/>
          </a:prstGeom>
        </p:spPr>
        <p:txBody>
          <a:bodyPr anchor="t" rtlCol="false" tIns="0" lIns="0" bIns="0" rIns="0">
            <a:spAutoFit/>
          </a:bodyPr>
          <a:lstStyle/>
          <a:p>
            <a:pPr algn="l">
              <a:lnSpc>
                <a:spcPts val="3886"/>
              </a:lnSpc>
            </a:pPr>
            <a:r>
              <a:rPr lang="en-US" sz="2387">
                <a:solidFill>
                  <a:srgbClr val="4C4C4D"/>
                </a:solidFill>
                <a:latin typeface="Heebo"/>
                <a:ea typeface="Heebo"/>
                <a:cs typeface="Heebo"/>
                <a:sym typeface="Heebo"/>
              </a:rPr>
              <a:t>Background</a:t>
            </a:r>
          </a:p>
          <a:p>
            <a:pPr algn="l" marL="515461" indent="-257730" lvl="1">
              <a:lnSpc>
                <a:spcPts val="3886"/>
              </a:lnSpc>
              <a:buFont typeface="Arial"/>
              <a:buChar char="•"/>
            </a:pPr>
            <a:r>
              <a:rPr lang="en-US" sz="2387">
                <a:solidFill>
                  <a:srgbClr val="4C4C4D"/>
                </a:solidFill>
                <a:latin typeface="Heebo"/>
                <a:ea typeface="Heebo"/>
                <a:cs typeface="Heebo"/>
                <a:sym typeface="Heebo"/>
              </a:rPr>
              <a:t>R</a:t>
            </a:r>
            <a:r>
              <a:rPr lang="en-US" sz="2387">
                <a:solidFill>
                  <a:srgbClr val="4C4C4D"/>
                </a:solidFill>
                <a:latin typeface="Heebo"/>
                <a:ea typeface="Heebo"/>
                <a:cs typeface="Heebo"/>
                <a:sym typeface="Heebo"/>
              </a:rPr>
              <a:t>egional media shapes local opinion but faces challenges in timely sentiment and relevance analysis.</a:t>
            </a:r>
          </a:p>
          <a:p>
            <a:pPr algn="l" marL="515461" indent="-257730" lvl="1">
              <a:lnSpc>
                <a:spcPts val="3888"/>
              </a:lnSpc>
              <a:buFont typeface="Arial"/>
              <a:buChar char="•"/>
            </a:pPr>
            <a:r>
              <a:rPr lang="en-US" sz="2387">
                <a:solidFill>
                  <a:srgbClr val="4C4C4D"/>
                </a:solidFill>
                <a:latin typeface="Heebo"/>
                <a:ea typeface="Heebo"/>
                <a:cs typeface="Heebo"/>
                <a:sym typeface="Heebo"/>
              </a:rPr>
              <a:t>Manual methods are slow, biased, and not scalable.</a:t>
            </a:r>
          </a:p>
          <a:p>
            <a:pPr algn="l">
              <a:lnSpc>
                <a:spcPts val="3886"/>
              </a:lnSpc>
            </a:pPr>
          </a:p>
        </p:txBody>
      </p:sp>
      <p:sp>
        <p:nvSpPr>
          <p:cNvPr name="TextBox 9" id="9"/>
          <p:cNvSpPr txBox="true"/>
          <p:nvPr/>
        </p:nvSpPr>
        <p:spPr>
          <a:xfrm rot="0">
            <a:off x="1028700" y="4724373"/>
            <a:ext cx="7366695" cy="2870600"/>
          </a:xfrm>
          <a:prstGeom prst="rect">
            <a:avLst/>
          </a:prstGeom>
        </p:spPr>
        <p:txBody>
          <a:bodyPr anchor="t" rtlCol="false" tIns="0" lIns="0" bIns="0" rIns="0">
            <a:spAutoFit/>
          </a:bodyPr>
          <a:lstStyle/>
          <a:p>
            <a:pPr algn="l">
              <a:lnSpc>
                <a:spcPts val="3886"/>
              </a:lnSpc>
            </a:pPr>
            <a:r>
              <a:rPr lang="en-US" sz="2387">
                <a:solidFill>
                  <a:srgbClr val="4C4C4D"/>
                </a:solidFill>
                <a:latin typeface="Heebo"/>
                <a:ea typeface="Heebo"/>
                <a:cs typeface="Heebo"/>
                <a:sym typeface="Heebo"/>
              </a:rPr>
              <a:t>Related Work</a:t>
            </a:r>
          </a:p>
          <a:p>
            <a:pPr algn="l" marL="515461" indent="-257730" lvl="1">
              <a:lnSpc>
                <a:spcPts val="3886"/>
              </a:lnSpc>
              <a:buFont typeface="Arial"/>
              <a:buChar char="•"/>
            </a:pPr>
            <a:r>
              <a:rPr lang="en-US" sz="2387">
                <a:solidFill>
                  <a:srgbClr val="4C4C4D"/>
                </a:solidFill>
                <a:latin typeface="Heebo"/>
                <a:ea typeface="Heebo"/>
                <a:cs typeface="Heebo"/>
                <a:sym typeface="Heebo"/>
              </a:rPr>
              <a:t>Existing tools focus </a:t>
            </a:r>
            <a:r>
              <a:rPr lang="en-US" sz="2387">
                <a:solidFill>
                  <a:srgbClr val="4C4C4D"/>
                </a:solidFill>
                <a:latin typeface="Heebo"/>
                <a:ea typeface="Heebo"/>
                <a:cs typeface="Heebo"/>
                <a:sym typeface="Heebo"/>
              </a:rPr>
              <a:t>on social media or national news, not regional context.</a:t>
            </a:r>
          </a:p>
          <a:p>
            <a:pPr algn="l" marL="515461" indent="-257730" lvl="1">
              <a:lnSpc>
                <a:spcPts val="3888"/>
              </a:lnSpc>
              <a:buFont typeface="Arial"/>
              <a:buChar char="•"/>
            </a:pPr>
            <a:r>
              <a:rPr lang="en-US" sz="2387">
                <a:solidFill>
                  <a:srgbClr val="4C4C4D"/>
                </a:solidFill>
                <a:latin typeface="Heebo"/>
                <a:ea typeface="Heebo"/>
                <a:cs typeface="Heebo"/>
                <a:sym typeface="Heebo"/>
              </a:rPr>
              <a:t>Few combine sentiment analysis with departmental classification.</a:t>
            </a:r>
          </a:p>
          <a:p>
            <a:pPr algn="l">
              <a:lnSpc>
                <a:spcPts val="3886"/>
              </a:lnSpc>
            </a:pPr>
          </a:p>
        </p:txBody>
      </p:sp>
      <p:sp>
        <p:nvSpPr>
          <p:cNvPr name="TextBox 10" id="10"/>
          <p:cNvSpPr txBox="true"/>
          <p:nvPr/>
        </p:nvSpPr>
        <p:spPr>
          <a:xfrm rot="0">
            <a:off x="1028700" y="7252071"/>
            <a:ext cx="7366695" cy="1899050"/>
          </a:xfrm>
          <a:prstGeom prst="rect">
            <a:avLst/>
          </a:prstGeom>
        </p:spPr>
        <p:txBody>
          <a:bodyPr anchor="t" rtlCol="false" tIns="0" lIns="0" bIns="0" rIns="0">
            <a:spAutoFit/>
          </a:bodyPr>
          <a:lstStyle/>
          <a:p>
            <a:pPr algn="l">
              <a:lnSpc>
                <a:spcPts val="3886"/>
              </a:lnSpc>
            </a:pPr>
            <a:r>
              <a:rPr lang="en-US" sz="2387">
                <a:solidFill>
                  <a:srgbClr val="4C4C4D"/>
                </a:solidFill>
                <a:latin typeface="Heebo"/>
                <a:ea typeface="Heebo"/>
                <a:cs typeface="Heebo"/>
                <a:sym typeface="Heebo"/>
              </a:rPr>
              <a:t>Rationale</a:t>
            </a:r>
          </a:p>
          <a:p>
            <a:pPr algn="l" marL="515461" indent="-257730" lvl="1">
              <a:lnSpc>
                <a:spcPts val="3888"/>
              </a:lnSpc>
              <a:buFont typeface="Arial"/>
              <a:buChar char="•"/>
            </a:pPr>
            <a:r>
              <a:rPr lang="en-US" sz="2387">
                <a:solidFill>
                  <a:srgbClr val="4C4C4D"/>
                </a:solidFill>
                <a:latin typeface="Heebo"/>
                <a:ea typeface="Heebo"/>
                <a:cs typeface="Heebo"/>
                <a:sym typeface="Heebo"/>
              </a:rPr>
              <a:t>Addresses a</a:t>
            </a:r>
            <a:r>
              <a:rPr lang="en-US" sz="2387">
                <a:solidFill>
                  <a:srgbClr val="4C4C4D"/>
                </a:solidFill>
                <a:latin typeface="Heebo"/>
                <a:ea typeface="Heebo"/>
                <a:cs typeface="Heebo"/>
                <a:sym typeface="Heebo"/>
              </a:rPr>
              <a:t> clear gap with an AI/ML-powered, real-time solution for regional news streams.</a:t>
            </a:r>
          </a:p>
          <a:p>
            <a:pPr algn="l">
              <a:lnSpc>
                <a:spcPts val="3886"/>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318">
            <a:off x="1176223" y="1352550"/>
            <a:ext cx="16087953" cy="0"/>
          </a:xfrm>
          <a:prstGeom prst="line">
            <a:avLst/>
          </a:prstGeom>
          <a:ln cap="rnd" w="47625">
            <a:solidFill>
              <a:srgbClr val="000000"/>
            </a:solidFill>
            <a:prstDash val="solid"/>
            <a:headEnd type="none" len="sm" w="sm"/>
            <a:tailEnd type="none" len="sm" w="sm"/>
          </a:ln>
        </p:spPr>
      </p:sp>
      <p:grpSp>
        <p:nvGrpSpPr>
          <p:cNvPr name="Group 3" id="3"/>
          <p:cNvGrpSpPr>
            <a:grpSpLocks noChangeAspect="true"/>
          </p:cNvGrpSpPr>
          <p:nvPr/>
        </p:nvGrpSpPr>
        <p:grpSpPr>
          <a:xfrm rot="0">
            <a:off x="0" y="8987049"/>
            <a:ext cx="18288002" cy="1299949"/>
            <a:chOff x="0" y="0"/>
            <a:chExt cx="24384002" cy="173326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3"/>
              <a:stretch>
                <a:fillRect l="0" t="0" r="0" b="-171062"/>
              </a:stretch>
            </a:blipFill>
          </p:spPr>
        </p:sp>
      </p:grpSp>
      <p:grpSp>
        <p:nvGrpSpPr>
          <p:cNvPr name="Group 5" id="5"/>
          <p:cNvGrpSpPr/>
          <p:nvPr/>
        </p:nvGrpSpPr>
        <p:grpSpPr>
          <a:xfrm rot="0">
            <a:off x="1219200" y="411957"/>
            <a:ext cx="16002000" cy="731250"/>
            <a:chOff x="0" y="0"/>
            <a:chExt cx="21336000" cy="975000"/>
          </a:xfrm>
        </p:grpSpPr>
        <p:sp>
          <p:nvSpPr>
            <p:cNvPr name="Freeform 6" id="6"/>
            <p:cNvSpPr/>
            <p:nvPr/>
          </p:nvSpPr>
          <p:spPr>
            <a:xfrm flipH="false" flipV="false" rot="0">
              <a:off x="0" y="0"/>
              <a:ext cx="21336000" cy="975000"/>
            </a:xfrm>
            <a:custGeom>
              <a:avLst/>
              <a:gdLst/>
              <a:ahLst/>
              <a:cxnLst/>
              <a:rect r="r" b="b" t="t" l="l"/>
              <a:pathLst>
                <a:path h="975000" w="21336000">
                  <a:moveTo>
                    <a:pt x="0" y="0"/>
                  </a:moveTo>
                  <a:lnTo>
                    <a:pt x="21336000" y="0"/>
                  </a:lnTo>
                  <a:lnTo>
                    <a:pt x="21336000" y="975000"/>
                  </a:lnTo>
                  <a:lnTo>
                    <a:pt x="0" y="975000"/>
                  </a:lnTo>
                  <a:close/>
                </a:path>
              </a:pathLst>
            </a:custGeom>
            <a:solidFill>
              <a:srgbClr val="000000">
                <a:alpha val="0"/>
              </a:srgbClr>
            </a:solidFill>
          </p:spPr>
        </p:sp>
        <p:sp>
          <p:nvSpPr>
            <p:cNvPr name="TextBox 7" id="7"/>
            <p:cNvSpPr txBox="true"/>
            <p:nvPr/>
          </p:nvSpPr>
          <p:spPr>
            <a:xfrm>
              <a:off x="0" y="-485775"/>
              <a:ext cx="21336000" cy="1460775"/>
            </a:xfrm>
            <a:prstGeom prst="rect">
              <a:avLst/>
            </a:prstGeom>
          </p:spPr>
          <p:txBody>
            <a:bodyPr anchor="ctr" rtlCol="false" tIns="0" lIns="0" bIns="0" rIns="0"/>
            <a:lstStyle/>
            <a:p>
              <a:pPr algn="l">
                <a:lnSpc>
                  <a:spcPts val="10080"/>
                </a:lnSpc>
              </a:pPr>
              <a:r>
                <a:rPr lang="en-US" sz="4200" b="true">
                  <a:solidFill>
                    <a:srgbClr val="17365D"/>
                  </a:solidFill>
                  <a:latin typeface="Cambria Bold"/>
                  <a:ea typeface="Cambria Bold"/>
                  <a:cs typeface="Cambria Bold"/>
                  <a:sym typeface="Cambria Bold"/>
                </a:rPr>
                <a:t>Analysis of Problem Statement</a:t>
              </a:r>
            </a:p>
          </p:txBody>
        </p:sp>
      </p:grpSp>
      <p:sp>
        <p:nvSpPr>
          <p:cNvPr name="TextBox 8" id="8"/>
          <p:cNvSpPr txBox="true"/>
          <p:nvPr/>
        </p:nvSpPr>
        <p:spPr>
          <a:xfrm rot="0">
            <a:off x="1219200" y="1735432"/>
            <a:ext cx="7366695" cy="6756800"/>
          </a:xfrm>
          <a:prstGeom prst="rect">
            <a:avLst/>
          </a:prstGeom>
        </p:spPr>
        <p:txBody>
          <a:bodyPr anchor="t" rtlCol="false" tIns="0" lIns="0" bIns="0" rIns="0">
            <a:spAutoFit/>
          </a:bodyPr>
          <a:lstStyle/>
          <a:p>
            <a:pPr algn="l">
              <a:lnSpc>
                <a:spcPts val="3886"/>
              </a:lnSpc>
            </a:pPr>
            <a:r>
              <a:rPr lang="en-US" sz="2387" b="true">
                <a:solidFill>
                  <a:srgbClr val="4C4C4D"/>
                </a:solidFill>
                <a:latin typeface="Heebo Bold"/>
                <a:ea typeface="Heebo Bold"/>
                <a:cs typeface="Heebo Bold"/>
                <a:sym typeface="Heebo Bold"/>
              </a:rPr>
              <a:t>Technology Stack Components</a:t>
            </a:r>
          </a:p>
          <a:p>
            <a:pPr algn="l" marL="515461" indent="-257730" lvl="1">
              <a:lnSpc>
                <a:spcPts val="3886"/>
              </a:lnSpc>
              <a:buFont typeface="Arial"/>
              <a:buChar char="•"/>
            </a:pPr>
            <a:r>
              <a:rPr lang="en-US" sz="2387">
                <a:solidFill>
                  <a:srgbClr val="4C4C4D"/>
                </a:solidFill>
                <a:latin typeface="Heebo"/>
                <a:ea typeface="Heebo"/>
                <a:cs typeface="Heebo"/>
                <a:sym typeface="Heebo"/>
              </a:rPr>
              <a:t>Frontend: HTML, CSS, JavaScript (React/Angular for interactive UI)</a:t>
            </a:r>
          </a:p>
          <a:p>
            <a:pPr algn="l" marL="515461" indent="-257730" lvl="1">
              <a:lnSpc>
                <a:spcPts val="3886"/>
              </a:lnSpc>
              <a:buFont typeface="Arial"/>
              <a:buChar char="•"/>
            </a:pPr>
            <a:r>
              <a:rPr lang="en-US" sz="2387">
                <a:solidFill>
                  <a:srgbClr val="4C4C4D"/>
                </a:solidFill>
                <a:latin typeface="Heebo"/>
                <a:ea typeface="Heebo"/>
                <a:cs typeface="Heebo"/>
                <a:sym typeface="Heebo"/>
              </a:rPr>
              <a:t>Backend: Python (Flask) for API and processing</a:t>
            </a:r>
          </a:p>
          <a:p>
            <a:pPr algn="l" marL="515461" indent="-257730" lvl="1">
              <a:lnSpc>
                <a:spcPts val="3886"/>
              </a:lnSpc>
              <a:buFont typeface="Arial"/>
              <a:buChar char="•"/>
            </a:pPr>
            <a:r>
              <a:rPr lang="en-US" sz="2387">
                <a:solidFill>
                  <a:srgbClr val="4C4C4D"/>
                </a:solidFill>
                <a:latin typeface="Heebo"/>
                <a:ea typeface="Heebo"/>
                <a:cs typeface="Heebo"/>
                <a:sym typeface="Heebo"/>
              </a:rPr>
              <a:t>AI/ML &amp; NLP: Pyth</a:t>
            </a:r>
            <a:r>
              <a:rPr lang="en-US" sz="2387">
                <a:solidFill>
                  <a:srgbClr val="4C4C4D"/>
                </a:solidFill>
                <a:latin typeface="Heebo"/>
                <a:ea typeface="Heebo"/>
                <a:cs typeface="Heebo"/>
                <a:sym typeface="Heebo"/>
              </a:rPr>
              <a:t>on libraries (NLTK, spaCy, scikit-learn, TensorFlow/PyTorch) for sentiment analysis &amp; classification</a:t>
            </a:r>
          </a:p>
          <a:p>
            <a:pPr algn="l" marL="515461" indent="-257730" lvl="1">
              <a:lnSpc>
                <a:spcPts val="3886"/>
              </a:lnSpc>
              <a:buFont typeface="Arial"/>
              <a:buChar char="•"/>
            </a:pPr>
            <a:r>
              <a:rPr lang="en-US" sz="2387">
                <a:solidFill>
                  <a:srgbClr val="4C4C4D"/>
                </a:solidFill>
                <a:latin typeface="Heebo"/>
                <a:ea typeface="Heebo"/>
                <a:cs typeface="Heebo"/>
                <a:sym typeface="Heebo"/>
              </a:rPr>
              <a:t>Database: Python’s built-in data storage SQLite for storing processed news data</a:t>
            </a:r>
          </a:p>
          <a:p>
            <a:pPr algn="l" marL="515461" indent="-257730" lvl="1">
              <a:lnSpc>
                <a:spcPts val="3886"/>
              </a:lnSpc>
              <a:buFont typeface="Arial"/>
              <a:buChar char="•"/>
            </a:pPr>
            <a:r>
              <a:rPr lang="en-US" sz="2387">
                <a:solidFill>
                  <a:srgbClr val="4C4C4D"/>
                </a:solidFill>
                <a:latin typeface="Heebo"/>
                <a:ea typeface="Heebo"/>
                <a:cs typeface="Heebo"/>
                <a:sym typeface="Heebo"/>
              </a:rPr>
              <a:t>Data Sources: Regional news feeds, APIs, RSS</a:t>
            </a:r>
          </a:p>
          <a:p>
            <a:pPr algn="l" marL="515461" indent="-257730" lvl="1">
              <a:lnSpc>
                <a:spcPts val="3886"/>
              </a:lnSpc>
              <a:buFont typeface="Arial"/>
              <a:buChar char="•"/>
            </a:pPr>
            <a:r>
              <a:rPr lang="en-US" sz="2387">
                <a:solidFill>
                  <a:srgbClr val="4C4C4D"/>
                </a:solidFill>
                <a:latin typeface="Heebo"/>
                <a:ea typeface="Heebo"/>
                <a:cs typeface="Heebo"/>
                <a:sym typeface="Heebo"/>
              </a:rPr>
              <a:t>Deployment: replit/varsal for scalability</a:t>
            </a:r>
          </a:p>
          <a:p>
            <a:pPr algn="l" marL="515461" indent="-257730" lvl="1">
              <a:lnSpc>
                <a:spcPts val="3888"/>
              </a:lnSpc>
              <a:buFont typeface="Arial"/>
              <a:buChar char="•"/>
            </a:pPr>
            <a:r>
              <a:rPr lang="en-US" sz="2387">
                <a:solidFill>
                  <a:srgbClr val="4C4C4D"/>
                </a:solidFill>
                <a:latin typeface="Heebo"/>
                <a:ea typeface="Heebo"/>
                <a:cs typeface="Heebo"/>
                <a:sym typeface="Heebo"/>
              </a:rPr>
              <a:t>Version Control: GitHub for collaborative development</a:t>
            </a:r>
          </a:p>
          <a:p>
            <a:pPr algn="l">
              <a:lnSpc>
                <a:spcPts val="388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318">
            <a:off x="1176223" y="1352550"/>
            <a:ext cx="16087953" cy="0"/>
          </a:xfrm>
          <a:prstGeom prst="line">
            <a:avLst/>
          </a:prstGeom>
          <a:ln cap="rnd" w="47625">
            <a:solidFill>
              <a:srgbClr val="000000"/>
            </a:solidFill>
            <a:prstDash val="solid"/>
            <a:headEnd type="none" len="sm" w="sm"/>
            <a:tailEnd type="none" len="sm" w="sm"/>
          </a:ln>
        </p:spPr>
      </p:sp>
      <p:grpSp>
        <p:nvGrpSpPr>
          <p:cNvPr name="Group 3" id="3"/>
          <p:cNvGrpSpPr>
            <a:grpSpLocks noChangeAspect="true"/>
          </p:cNvGrpSpPr>
          <p:nvPr/>
        </p:nvGrpSpPr>
        <p:grpSpPr>
          <a:xfrm rot="0">
            <a:off x="0" y="8987049"/>
            <a:ext cx="18288002" cy="1299949"/>
            <a:chOff x="0" y="0"/>
            <a:chExt cx="24384002" cy="173326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3"/>
              <a:stretch>
                <a:fillRect l="0" t="0" r="0" b="-171062"/>
              </a:stretch>
            </a:blipFill>
          </p:spPr>
        </p:sp>
      </p:grpSp>
      <p:grpSp>
        <p:nvGrpSpPr>
          <p:cNvPr name="Group 5" id="5"/>
          <p:cNvGrpSpPr/>
          <p:nvPr/>
        </p:nvGrpSpPr>
        <p:grpSpPr>
          <a:xfrm rot="0">
            <a:off x="1219200" y="411957"/>
            <a:ext cx="16002000" cy="731250"/>
            <a:chOff x="0" y="0"/>
            <a:chExt cx="21336000" cy="975000"/>
          </a:xfrm>
        </p:grpSpPr>
        <p:sp>
          <p:nvSpPr>
            <p:cNvPr name="Freeform 6" id="6"/>
            <p:cNvSpPr/>
            <p:nvPr/>
          </p:nvSpPr>
          <p:spPr>
            <a:xfrm flipH="false" flipV="false" rot="0">
              <a:off x="0" y="0"/>
              <a:ext cx="21336000" cy="975000"/>
            </a:xfrm>
            <a:custGeom>
              <a:avLst/>
              <a:gdLst/>
              <a:ahLst/>
              <a:cxnLst/>
              <a:rect r="r" b="b" t="t" l="l"/>
              <a:pathLst>
                <a:path h="975000" w="21336000">
                  <a:moveTo>
                    <a:pt x="0" y="0"/>
                  </a:moveTo>
                  <a:lnTo>
                    <a:pt x="21336000" y="0"/>
                  </a:lnTo>
                  <a:lnTo>
                    <a:pt x="21336000" y="975000"/>
                  </a:lnTo>
                  <a:lnTo>
                    <a:pt x="0" y="975000"/>
                  </a:lnTo>
                  <a:close/>
                </a:path>
              </a:pathLst>
            </a:custGeom>
            <a:solidFill>
              <a:srgbClr val="000000">
                <a:alpha val="0"/>
              </a:srgbClr>
            </a:solidFill>
          </p:spPr>
        </p:sp>
        <p:sp>
          <p:nvSpPr>
            <p:cNvPr name="TextBox 7" id="7"/>
            <p:cNvSpPr txBox="true"/>
            <p:nvPr/>
          </p:nvSpPr>
          <p:spPr>
            <a:xfrm>
              <a:off x="0" y="-485775"/>
              <a:ext cx="21336000" cy="1460775"/>
            </a:xfrm>
            <a:prstGeom prst="rect">
              <a:avLst/>
            </a:prstGeom>
          </p:spPr>
          <p:txBody>
            <a:bodyPr anchor="ctr" rtlCol="false" tIns="0" lIns="0" bIns="0" rIns="0"/>
            <a:lstStyle/>
            <a:p>
              <a:pPr algn="l">
                <a:lnSpc>
                  <a:spcPts val="10080"/>
                </a:lnSpc>
              </a:pPr>
              <a:r>
                <a:rPr lang="en-US" sz="4200" b="true">
                  <a:solidFill>
                    <a:srgbClr val="17365D"/>
                  </a:solidFill>
                  <a:latin typeface="Cambria Bold"/>
                  <a:ea typeface="Cambria Bold"/>
                  <a:cs typeface="Cambria Bold"/>
                  <a:sym typeface="Cambria Bold"/>
                </a:rPr>
                <a:t>Analysis of Problem Statement (contd...)</a:t>
              </a:r>
            </a:p>
          </p:txBody>
        </p:sp>
      </p:grpSp>
      <p:sp>
        <p:nvSpPr>
          <p:cNvPr name="TextBox 8" id="8"/>
          <p:cNvSpPr txBox="true"/>
          <p:nvPr/>
        </p:nvSpPr>
        <p:spPr>
          <a:xfrm rot="0">
            <a:off x="1176337" y="1879753"/>
            <a:ext cx="7366695" cy="6271025"/>
          </a:xfrm>
          <a:prstGeom prst="rect">
            <a:avLst/>
          </a:prstGeom>
        </p:spPr>
        <p:txBody>
          <a:bodyPr anchor="t" rtlCol="false" tIns="0" lIns="0" bIns="0" rIns="0">
            <a:spAutoFit/>
          </a:bodyPr>
          <a:lstStyle/>
          <a:p>
            <a:pPr algn="l">
              <a:lnSpc>
                <a:spcPts val="3886"/>
              </a:lnSpc>
            </a:pPr>
            <a:r>
              <a:rPr lang="en-US" sz="2387" b="true">
                <a:solidFill>
                  <a:srgbClr val="4C4C4D"/>
                </a:solidFill>
                <a:latin typeface="Heebo Bold"/>
                <a:ea typeface="Heebo Bold"/>
                <a:cs typeface="Heebo Bold"/>
                <a:sym typeface="Heebo Bold"/>
              </a:rPr>
              <a:t>Current Challenges</a:t>
            </a:r>
          </a:p>
          <a:p>
            <a:pPr algn="l">
              <a:lnSpc>
                <a:spcPts val="3886"/>
              </a:lnSpc>
            </a:pPr>
            <a:r>
              <a:rPr lang="en-US" sz="2387">
                <a:solidFill>
                  <a:srgbClr val="4C4C4D"/>
                </a:solidFill>
                <a:latin typeface="Heebo"/>
                <a:ea typeface="Heebo"/>
                <a:cs typeface="Heebo"/>
                <a:sym typeface="Heebo"/>
              </a:rPr>
              <a:t>Content:</a:t>
            </a:r>
          </a:p>
          <a:p>
            <a:pPr algn="l" marL="515461" indent="-257730" lvl="1">
              <a:lnSpc>
                <a:spcPts val="3886"/>
              </a:lnSpc>
              <a:buFont typeface="Arial"/>
              <a:buChar char="•"/>
            </a:pPr>
            <a:r>
              <a:rPr lang="en-US" sz="2387">
                <a:solidFill>
                  <a:srgbClr val="4C4C4D"/>
                </a:solidFill>
                <a:latin typeface="Heebo"/>
                <a:ea typeface="Heebo"/>
                <a:cs typeface="Heebo"/>
                <a:sym typeface="Heebo"/>
              </a:rPr>
              <a:t>High Volume &amp; Velocity: Regi</a:t>
            </a:r>
            <a:r>
              <a:rPr lang="en-US" sz="2387">
                <a:solidFill>
                  <a:srgbClr val="4C4C4D"/>
                </a:solidFill>
                <a:latin typeface="Heebo"/>
                <a:ea typeface="Heebo"/>
                <a:cs typeface="Heebo"/>
                <a:sym typeface="Heebo"/>
              </a:rPr>
              <a:t>onal news streams generate massive amounts of data daily.</a:t>
            </a:r>
          </a:p>
          <a:p>
            <a:pPr algn="l" marL="515461" indent="-257730" lvl="1">
              <a:lnSpc>
                <a:spcPts val="3886"/>
              </a:lnSpc>
              <a:buFont typeface="Arial"/>
              <a:buChar char="•"/>
            </a:pPr>
            <a:r>
              <a:rPr lang="en-US" sz="2387">
                <a:solidFill>
                  <a:srgbClr val="4C4C4D"/>
                </a:solidFill>
                <a:latin typeface="Heebo"/>
                <a:ea typeface="Heebo"/>
                <a:cs typeface="Heebo"/>
                <a:sym typeface="Heebo"/>
              </a:rPr>
              <a:t>Manual Processing: Slow, labor-intensive, and prone to human error/bias.</a:t>
            </a:r>
          </a:p>
          <a:p>
            <a:pPr algn="l" marL="515461" indent="-257730" lvl="1">
              <a:lnSpc>
                <a:spcPts val="3886"/>
              </a:lnSpc>
              <a:buFont typeface="Arial"/>
              <a:buChar char="•"/>
            </a:pPr>
            <a:r>
              <a:rPr lang="en-US" sz="2387">
                <a:solidFill>
                  <a:srgbClr val="4C4C4D"/>
                </a:solidFill>
                <a:latin typeface="Heebo"/>
                <a:ea typeface="Heebo"/>
                <a:cs typeface="Heebo"/>
                <a:sym typeface="Heebo"/>
              </a:rPr>
              <a:t>Delayed Insights: Prevents timely response to public concerns.</a:t>
            </a:r>
          </a:p>
          <a:p>
            <a:pPr algn="l" marL="515461" indent="-257730" lvl="1">
              <a:lnSpc>
                <a:spcPts val="3886"/>
              </a:lnSpc>
              <a:buFont typeface="Arial"/>
              <a:buChar char="•"/>
            </a:pPr>
            <a:r>
              <a:rPr lang="en-US" sz="2387">
                <a:solidFill>
                  <a:srgbClr val="4C4C4D"/>
                </a:solidFill>
                <a:latin typeface="Heebo"/>
                <a:ea typeface="Heebo"/>
                <a:cs typeface="Heebo"/>
                <a:sym typeface="Heebo"/>
              </a:rPr>
              <a:t>Lack of Int</a:t>
            </a:r>
            <a:r>
              <a:rPr lang="en-US" sz="2387">
                <a:solidFill>
                  <a:srgbClr val="4C4C4D"/>
                </a:solidFill>
                <a:latin typeface="Heebo"/>
                <a:ea typeface="Heebo"/>
                <a:cs typeface="Heebo"/>
                <a:sym typeface="Heebo"/>
              </a:rPr>
              <a:t>egration: No unified system for sentiment + departmental relevance analysis.</a:t>
            </a:r>
          </a:p>
          <a:p>
            <a:pPr algn="l">
              <a:lnSpc>
                <a:spcPts val="3888"/>
              </a:lnSpc>
            </a:pPr>
            <a:r>
              <a:rPr lang="en-US" sz="2387">
                <a:solidFill>
                  <a:srgbClr val="4C4C4D"/>
                </a:solidFill>
                <a:latin typeface="Heebo"/>
                <a:ea typeface="Heebo"/>
                <a:cs typeface="Heebo"/>
                <a:sym typeface="Heebo"/>
              </a:rPr>
              <a:t>Purpose: Show the pain points and why the problem is significant.</a:t>
            </a:r>
          </a:p>
          <a:p>
            <a:pPr algn="l">
              <a:lnSpc>
                <a:spcPts val="3886"/>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318">
            <a:off x="1176223" y="1352550"/>
            <a:ext cx="16087953" cy="0"/>
          </a:xfrm>
          <a:prstGeom prst="line">
            <a:avLst/>
          </a:prstGeom>
          <a:ln cap="rnd" w="47625">
            <a:solidFill>
              <a:srgbClr val="000000"/>
            </a:solidFill>
            <a:prstDash val="solid"/>
            <a:headEnd type="none" len="sm" w="sm"/>
            <a:tailEnd type="none" len="sm" w="sm"/>
          </a:ln>
        </p:spPr>
      </p:sp>
      <p:grpSp>
        <p:nvGrpSpPr>
          <p:cNvPr name="Group 3" id="3"/>
          <p:cNvGrpSpPr>
            <a:grpSpLocks noChangeAspect="true"/>
          </p:cNvGrpSpPr>
          <p:nvPr/>
        </p:nvGrpSpPr>
        <p:grpSpPr>
          <a:xfrm rot="0">
            <a:off x="0" y="8987049"/>
            <a:ext cx="18288002" cy="1299949"/>
            <a:chOff x="0" y="0"/>
            <a:chExt cx="24384002" cy="173326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3"/>
              <a:stretch>
                <a:fillRect l="0" t="0" r="0" b="-171062"/>
              </a:stretch>
            </a:blipFill>
          </p:spPr>
        </p:sp>
      </p:grpSp>
      <p:grpSp>
        <p:nvGrpSpPr>
          <p:cNvPr name="Group 5" id="5"/>
          <p:cNvGrpSpPr/>
          <p:nvPr/>
        </p:nvGrpSpPr>
        <p:grpSpPr>
          <a:xfrm rot="0">
            <a:off x="1219200" y="411957"/>
            <a:ext cx="16002000" cy="731250"/>
            <a:chOff x="0" y="0"/>
            <a:chExt cx="21336000" cy="975000"/>
          </a:xfrm>
        </p:grpSpPr>
        <p:sp>
          <p:nvSpPr>
            <p:cNvPr name="Freeform 6" id="6"/>
            <p:cNvSpPr/>
            <p:nvPr/>
          </p:nvSpPr>
          <p:spPr>
            <a:xfrm flipH="false" flipV="false" rot="0">
              <a:off x="0" y="0"/>
              <a:ext cx="21336000" cy="975000"/>
            </a:xfrm>
            <a:custGeom>
              <a:avLst/>
              <a:gdLst/>
              <a:ahLst/>
              <a:cxnLst/>
              <a:rect r="r" b="b" t="t" l="l"/>
              <a:pathLst>
                <a:path h="975000" w="21336000">
                  <a:moveTo>
                    <a:pt x="0" y="0"/>
                  </a:moveTo>
                  <a:lnTo>
                    <a:pt x="21336000" y="0"/>
                  </a:lnTo>
                  <a:lnTo>
                    <a:pt x="21336000" y="975000"/>
                  </a:lnTo>
                  <a:lnTo>
                    <a:pt x="0" y="975000"/>
                  </a:lnTo>
                  <a:close/>
                </a:path>
              </a:pathLst>
            </a:custGeom>
            <a:solidFill>
              <a:srgbClr val="000000">
                <a:alpha val="0"/>
              </a:srgbClr>
            </a:solidFill>
          </p:spPr>
        </p:sp>
        <p:sp>
          <p:nvSpPr>
            <p:cNvPr name="TextBox 7" id="7"/>
            <p:cNvSpPr txBox="true"/>
            <p:nvPr/>
          </p:nvSpPr>
          <p:spPr>
            <a:xfrm>
              <a:off x="0" y="-485775"/>
              <a:ext cx="21336000" cy="1460775"/>
            </a:xfrm>
            <a:prstGeom prst="rect">
              <a:avLst/>
            </a:prstGeom>
          </p:spPr>
          <p:txBody>
            <a:bodyPr anchor="ctr" rtlCol="false" tIns="0" lIns="0" bIns="0" rIns="0"/>
            <a:lstStyle/>
            <a:p>
              <a:pPr algn="l">
                <a:lnSpc>
                  <a:spcPts val="10080"/>
                </a:lnSpc>
              </a:pPr>
              <a:r>
                <a:rPr lang="en-US" sz="4200" b="true">
                  <a:solidFill>
                    <a:srgbClr val="17365D"/>
                  </a:solidFill>
                  <a:latin typeface="Cambria Bold"/>
                  <a:ea typeface="Cambria Bold"/>
                  <a:cs typeface="Cambria Bold"/>
                  <a:sym typeface="Cambria Bold"/>
                </a:rPr>
                <a:t>Analysis of Problem Statement (contd...)</a:t>
              </a:r>
            </a:p>
          </p:txBody>
        </p:sp>
      </p:grpSp>
      <p:sp>
        <p:nvSpPr>
          <p:cNvPr name="TextBox 8" id="8"/>
          <p:cNvSpPr txBox="true"/>
          <p:nvPr/>
        </p:nvSpPr>
        <p:spPr>
          <a:xfrm rot="0">
            <a:off x="1219200" y="2011968"/>
            <a:ext cx="7924800" cy="6237547"/>
          </a:xfrm>
          <a:prstGeom prst="rect">
            <a:avLst/>
          </a:prstGeom>
        </p:spPr>
        <p:txBody>
          <a:bodyPr anchor="t" rtlCol="false" tIns="0" lIns="0" bIns="0" rIns="0">
            <a:spAutoFit/>
          </a:bodyPr>
          <a:lstStyle/>
          <a:p>
            <a:pPr algn="l">
              <a:lnSpc>
                <a:spcPts val="3831"/>
              </a:lnSpc>
            </a:pPr>
            <a:r>
              <a:rPr lang="en-US" sz="2353" b="true">
                <a:solidFill>
                  <a:srgbClr val="4C4C4D"/>
                </a:solidFill>
                <a:latin typeface="Heebo Bold"/>
                <a:ea typeface="Heebo Bold"/>
                <a:cs typeface="Heebo Bold"/>
                <a:sym typeface="Heebo Bold"/>
              </a:rPr>
              <a:t>Need for AI/ML Solution</a:t>
            </a:r>
          </a:p>
          <a:p>
            <a:pPr algn="l">
              <a:lnSpc>
                <a:spcPts val="3831"/>
              </a:lnSpc>
            </a:pPr>
            <a:r>
              <a:rPr lang="en-US" sz="2353">
                <a:solidFill>
                  <a:srgbClr val="4C4C4D"/>
                </a:solidFill>
                <a:latin typeface="Heebo"/>
                <a:ea typeface="Heebo"/>
                <a:cs typeface="Heebo"/>
                <a:sym typeface="Heebo"/>
              </a:rPr>
              <a:t>Content:</a:t>
            </a:r>
          </a:p>
          <a:p>
            <a:pPr algn="l" marL="508062" indent="-254031" lvl="1">
              <a:lnSpc>
                <a:spcPts val="3831"/>
              </a:lnSpc>
              <a:buFont typeface="Arial"/>
              <a:buChar char="•"/>
            </a:pPr>
            <a:r>
              <a:rPr lang="en-US" sz="2353">
                <a:solidFill>
                  <a:srgbClr val="4C4C4D"/>
                </a:solidFill>
                <a:latin typeface="Heebo"/>
                <a:ea typeface="Heebo"/>
                <a:cs typeface="Heebo"/>
                <a:sym typeface="Heebo"/>
              </a:rPr>
              <a:t>A</a:t>
            </a:r>
            <a:r>
              <a:rPr lang="en-US" sz="2353">
                <a:solidFill>
                  <a:srgbClr val="4C4C4D"/>
                </a:solidFill>
                <a:latin typeface="Heebo"/>
                <a:ea typeface="Heebo"/>
                <a:cs typeface="Heebo"/>
                <a:sym typeface="Heebo"/>
              </a:rPr>
              <a:t>utomation: Re</a:t>
            </a:r>
            <a:r>
              <a:rPr lang="en-US" sz="2353">
                <a:solidFill>
                  <a:srgbClr val="4C4C4D"/>
                </a:solidFill>
                <a:latin typeface="Heebo"/>
                <a:ea typeface="Heebo"/>
                <a:cs typeface="Heebo"/>
                <a:sym typeface="Heebo"/>
              </a:rPr>
              <a:t>al-time sentiment detection and department tagging.</a:t>
            </a:r>
          </a:p>
          <a:p>
            <a:pPr algn="l" marL="508062" indent="-254031" lvl="1">
              <a:lnSpc>
                <a:spcPts val="3831"/>
              </a:lnSpc>
              <a:buFont typeface="Arial"/>
              <a:buChar char="•"/>
            </a:pPr>
            <a:r>
              <a:rPr lang="en-US" sz="2353">
                <a:solidFill>
                  <a:srgbClr val="4C4C4D"/>
                </a:solidFill>
                <a:latin typeface="Heebo"/>
                <a:ea typeface="Heebo"/>
                <a:cs typeface="Heebo"/>
                <a:sym typeface="Heebo"/>
              </a:rPr>
              <a:t>Sc</a:t>
            </a:r>
            <a:r>
              <a:rPr lang="en-US" sz="2353">
                <a:solidFill>
                  <a:srgbClr val="4C4C4D"/>
                </a:solidFill>
                <a:latin typeface="Heebo"/>
                <a:ea typeface="Heebo"/>
                <a:cs typeface="Heebo"/>
                <a:sym typeface="Heebo"/>
              </a:rPr>
              <a:t>alability: Handles diverse, high-speed regional news data.</a:t>
            </a:r>
          </a:p>
          <a:p>
            <a:pPr algn="l" marL="508062" indent="-254031" lvl="1">
              <a:lnSpc>
                <a:spcPts val="3831"/>
              </a:lnSpc>
              <a:buFont typeface="Arial"/>
              <a:buChar char="•"/>
            </a:pPr>
            <a:r>
              <a:rPr lang="en-US" sz="2353">
                <a:solidFill>
                  <a:srgbClr val="4C4C4D"/>
                </a:solidFill>
                <a:latin typeface="Heebo"/>
                <a:ea typeface="Heebo"/>
                <a:cs typeface="Heebo"/>
                <a:sym typeface="Heebo"/>
              </a:rPr>
              <a:t>Accuracy: Reduces human bias through data-driven analysis.</a:t>
            </a:r>
          </a:p>
          <a:p>
            <a:pPr algn="l" marL="508062" indent="-254031" lvl="1">
              <a:lnSpc>
                <a:spcPts val="3831"/>
              </a:lnSpc>
              <a:buFont typeface="Arial"/>
              <a:buChar char="•"/>
            </a:pPr>
            <a:r>
              <a:rPr lang="en-US" sz="2353">
                <a:solidFill>
                  <a:srgbClr val="4C4C4D"/>
                </a:solidFill>
                <a:latin typeface="Heebo"/>
                <a:ea typeface="Heebo"/>
                <a:cs typeface="Heebo"/>
                <a:sym typeface="Heebo"/>
              </a:rPr>
              <a:t>Decision Support: Enables</a:t>
            </a:r>
            <a:r>
              <a:rPr lang="en-US" sz="2353">
                <a:solidFill>
                  <a:srgbClr val="4C4C4D"/>
                </a:solidFill>
                <a:latin typeface="Heebo"/>
                <a:ea typeface="Heebo"/>
                <a:cs typeface="Heebo"/>
                <a:sym typeface="Heebo"/>
              </a:rPr>
              <a:t> t</a:t>
            </a:r>
            <a:r>
              <a:rPr lang="en-US" sz="2353">
                <a:solidFill>
                  <a:srgbClr val="4C4C4D"/>
                </a:solidFill>
                <a:latin typeface="Heebo"/>
                <a:ea typeface="Heebo"/>
                <a:cs typeface="Heebo"/>
                <a:sym typeface="Heebo"/>
              </a:rPr>
              <a:t>argeted communication for media and government.</a:t>
            </a:r>
          </a:p>
          <a:p>
            <a:pPr algn="l" marL="508062" indent="-254031" lvl="1">
              <a:lnSpc>
                <a:spcPts val="3832"/>
              </a:lnSpc>
              <a:buFont typeface="Arial"/>
              <a:buChar char="•"/>
            </a:pPr>
            <a:r>
              <a:rPr lang="en-US" sz="2353">
                <a:solidFill>
                  <a:srgbClr val="4C4C4D"/>
                </a:solidFill>
                <a:latin typeface="Heebo"/>
                <a:ea typeface="Heebo"/>
                <a:cs typeface="Heebo"/>
                <a:sym typeface="Heebo"/>
              </a:rPr>
              <a:t>Public Trust: Improves alignment between media coverage and community needs.</a:t>
            </a:r>
          </a:p>
          <a:p>
            <a:pPr algn="l">
              <a:lnSpc>
                <a:spcPts val="3831"/>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318">
            <a:off x="1176223" y="1352550"/>
            <a:ext cx="16087953" cy="0"/>
          </a:xfrm>
          <a:prstGeom prst="line">
            <a:avLst/>
          </a:prstGeom>
          <a:ln cap="rnd" w="47625">
            <a:solidFill>
              <a:srgbClr val="000000"/>
            </a:solidFill>
            <a:prstDash val="solid"/>
            <a:headEnd type="none" len="sm" w="sm"/>
            <a:tailEnd type="none" len="sm" w="sm"/>
          </a:ln>
        </p:spPr>
      </p:sp>
      <p:grpSp>
        <p:nvGrpSpPr>
          <p:cNvPr name="Group 3" id="3"/>
          <p:cNvGrpSpPr>
            <a:grpSpLocks noChangeAspect="true"/>
          </p:cNvGrpSpPr>
          <p:nvPr/>
        </p:nvGrpSpPr>
        <p:grpSpPr>
          <a:xfrm rot="0">
            <a:off x="0" y="8987049"/>
            <a:ext cx="18288002" cy="1299949"/>
            <a:chOff x="0" y="0"/>
            <a:chExt cx="24384002" cy="173326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3"/>
              <a:stretch>
                <a:fillRect l="0" t="0" r="0" b="-171062"/>
              </a:stretch>
            </a:blipFill>
          </p:spPr>
        </p:sp>
      </p:grpSp>
      <p:grpSp>
        <p:nvGrpSpPr>
          <p:cNvPr name="Group 5" id="5"/>
          <p:cNvGrpSpPr/>
          <p:nvPr/>
        </p:nvGrpSpPr>
        <p:grpSpPr>
          <a:xfrm rot="0">
            <a:off x="1219200" y="411957"/>
            <a:ext cx="16002000" cy="731250"/>
            <a:chOff x="0" y="0"/>
            <a:chExt cx="21336000" cy="975000"/>
          </a:xfrm>
        </p:grpSpPr>
        <p:sp>
          <p:nvSpPr>
            <p:cNvPr name="Freeform 6" id="6"/>
            <p:cNvSpPr/>
            <p:nvPr/>
          </p:nvSpPr>
          <p:spPr>
            <a:xfrm flipH="false" flipV="false" rot="0">
              <a:off x="0" y="0"/>
              <a:ext cx="21336000" cy="975000"/>
            </a:xfrm>
            <a:custGeom>
              <a:avLst/>
              <a:gdLst/>
              <a:ahLst/>
              <a:cxnLst/>
              <a:rect r="r" b="b" t="t" l="l"/>
              <a:pathLst>
                <a:path h="975000" w="21336000">
                  <a:moveTo>
                    <a:pt x="0" y="0"/>
                  </a:moveTo>
                  <a:lnTo>
                    <a:pt x="21336000" y="0"/>
                  </a:lnTo>
                  <a:lnTo>
                    <a:pt x="21336000" y="975000"/>
                  </a:lnTo>
                  <a:lnTo>
                    <a:pt x="0" y="975000"/>
                  </a:lnTo>
                  <a:close/>
                </a:path>
              </a:pathLst>
            </a:custGeom>
            <a:solidFill>
              <a:srgbClr val="000000">
                <a:alpha val="0"/>
              </a:srgbClr>
            </a:solidFill>
          </p:spPr>
        </p:sp>
        <p:sp>
          <p:nvSpPr>
            <p:cNvPr name="TextBox 7" id="7"/>
            <p:cNvSpPr txBox="true"/>
            <p:nvPr/>
          </p:nvSpPr>
          <p:spPr>
            <a:xfrm>
              <a:off x="0" y="-485775"/>
              <a:ext cx="21336000" cy="1460775"/>
            </a:xfrm>
            <a:prstGeom prst="rect">
              <a:avLst/>
            </a:prstGeom>
          </p:spPr>
          <p:txBody>
            <a:bodyPr anchor="ctr" rtlCol="false" tIns="0" lIns="0" bIns="0" rIns="0"/>
            <a:lstStyle/>
            <a:p>
              <a:pPr algn="l">
                <a:lnSpc>
                  <a:spcPts val="10080"/>
                </a:lnSpc>
              </a:pPr>
              <a:r>
                <a:rPr lang="en-US" sz="4200" b="true">
                  <a:solidFill>
                    <a:srgbClr val="17365D"/>
                  </a:solidFill>
                  <a:latin typeface="Cambria Bold"/>
                  <a:ea typeface="Cambria Bold"/>
                  <a:cs typeface="Cambria Bold"/>
                  <a:sym typeface="Cambria Bold"/>
                </a:rPr>
                <a:t>Github Link</a:t>
              </a:r>
            </a:p>
          </p:txBody>
        </p:sp>
      </p:grpSp>
      <p:sp>
        <p:nvSpPr>
          <p:cNvPr name="TextBox 8" id="8"/>
          <p:cNvSpPr txBox="true"/>
          <p:nvPr/>
        </p:nvSpPr>
        <p:spPr>
          <a:xfrm rot="0">
            <a:off x="1310625" y="1741150"/>
            <a:ext cx="15819150" cy="5202555"/>
          </a:xfrm>
          <a:prstGeom prst="rect">
            <a:avLst/>
          </a:prstGeom>
        </p:spPr>
        <p:txBody>
          <a:bodyPr anchor="t" rtlCol="false" tIns="0" lIns="0" bIns="0" rIns="0">
            <a:spAutoFit/>
          </a:bodyPr>
          <a:lstStyle/>
          <a:p>
            <a:pPr algn="just">
              <a:lnSpc>
                <a:spcPts val="4320"/>
              </a:lnSpc>
            </a:pPr>
          </a:p>
          <a:p>
            <a:pPr algn="just">
              <a:lnSpc>
                <a:spcPts val="4320"/>
              </a:lnSpc>
            </a:pPr>
          </a:p>
          <a:p>
            <a:pPr algn="just">
              <a:lnSpc>
                <a:spcPts val="4320"/>
              </a:lnSpc>
            </a:pPr>
            <a:r>
              <a:rPr lang="en-US" b="true" sz="3600" u="sng">
                <a:solidFill>
                  <a:srgbClr val="953735"/>
                </a:solidFill>
                <a:latin typeface="Cambria Bold"/>
                <a:ea typeface="Cambria Bold"/>
                <a:cs typeface="Cambria Bold"/>
                <a:sym typeface="Cambria Bold"/>
                <a:hlinkClick r:id="rId4" tooltip="https://github.com/YashasRaj20231CSE3019/capstone-project-PSCS_35.git"/>
              </a:rPr>
              <a:t>Github Link</a:t>
            </a:r>
          </a:p>
          <a:p>
            <a:pPr algn="just">
              <a:lnSpc>
                <a:spcPts val="4320"/>
              </a:lnSpc>
            </a:pPr>
          </a:p>
          <a:p>
            <a:pPr algn="just">
              <a:lnSpc>
                <a:spcPts val="8640"/>
              </a:lnSpc>
            </a:pPr>
            <a:r>
              <a:rPr lang="en-US" b="true" sz="3600" u="sng">
                <a:solidFill>
                  <a:srgbClr val="000000"/>
                </a:solidFill>
                <a:latin typeface="Cambria Bold"/>
                <a:ea typeface="Cambria Bold"/>
                <a:cs typeface="Cambria Bold"/>
                <a:sym typeface="Cambria Bold"/>
              </a:rPr>
              <a:t>https://github.com/YashasRaj20231CSE3019/capstone-project-CSE_150.git</a:t>
            </a:r>
          </a:p>
          <a:p>
            <a:pPr algn="just">
              <a:lnSpc>
                <a:spcPts val="864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318">
            <a:off x="1176223" y="1352550"/>
            <a:ext cx="16087953" cy="0"/>
          </a:xfrm>
          <a:prstGeom prst="line">
            <a:avLst/>
          </a:prstGeom>
          <a:ln cap="rnd" w="47625">
            <a:solidFill>
              <a:srgbClr val="000000"/>
            </a:solidFill>
            <a:prstDash val="solid"/>
            <a:headEnd type="none" len="sm" w="sm"/>
            <a:tailEnd type="none" len="sm" w="sm"/>
          </a:ln>
        </p:spPr>
      </p:sp>
      <p:grpSp>
        <p:nvGrpSpPr>
          <p:cNvPr name="Group 3" id="3"/>
          <p:cNvGrpSpPr>
            <a:grpSpLocks noChangeAspect="true"/>
          </p:cNvGrpSpPr>
          <p:nvPr/>
        </p:nvGrpSpPr>
        <p:grpSpPr>
          <a:xfrm rot="0">
            <a:off x="0" y="8987049"/>
            <a:ext cx="18288002" cy="1299949"/>
            <a:chOff x="0" y="0"/>
            <a:chExt cx="24384002" cy="173326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3"/>
              <a:stretch>
                <a:fillRect l="0" t="0" r="0" b="-171062"/>
              </a:stretch>
            </a:blipFill>
          </p:spPr>
        </p:sp>
      </p:grpSp>
      <p:grpSp>
        <p:nvGrpSpPr>
          <p:cNvPr name="Group 5" id="5"/>
          <p:cNvGrpSpPr/>
          <p:nvPr/>
        </p:nvGrpSpPr>
        <p:grpSpPr>
          <a:xfrm rot="0">
            <a:off x="1219200" y="411957"/>
            <a:ext cx="16002000" cy="731250"/>
            <a:chOff x="0" y="0"/>
            <a:chExt cx="21336000" cy="975000"/>
          </a:xfrm>
        </p:grpSpPr>
        <p:sp>
          <p:nvSpPr>
            <p:cNvPr name="Freeform 6" id="6"/>
            <p:cNvSpPr/>
            <p:nvPr/>
          </p:nvSpPr>
          <p:spPr>
            <a:xfrm flipH="false" flipV="false" rot="0">
              <a:off x="0" y="0"/>
              <a:ext cx="21336000" cy="975000"/>
            </a:xfrm>
            <a:custGeom>
              <a:avLst/>
              <a:gdLst/>
              <a:ahLst/>
              <a:cxnLst/>
              <a:rect r="r" b="b" t="t" l="l"/>
              <a:pathLst>
                <a:path h="975000" w="21336000">
                  <a:moveTo>
                    <a:pt x="0" y="0"/>
                  </a:moveTo>
                  <a:lnTo>
                    <a:pt x="21336000" y="0"/>
                  </a:lnTo>
                  <a:lnTo>
                    <a:pt x="21336000" y="975000"/>
                  </a:lnTo>
                  <a:lnTo>
                    <a:pt x="0" y="975000"/>
                  </a:lnTo>
                  <a:close/>
                </a:path>
              </a:pathLst>
            </a:custGeom>
            <a:solidFill>
              <a:srgbClr val="000000">
                <a:alpha val="0"/>
              </a:srgbClr>
            </a:solidFill>
          </p:spPr>
        </p:sp>
        <p:sp>
          <p:nvSpPr>
            <p:cNvPr name="TextBox 7" id="7"/>
            <p:cNvSpPr txBox="true"/>
            <p:nvPr/>
          </p:nvSpPr>
          <p:spPr>
            <a:xfrm>
              <a:off x="0" y="-9525"/>
              <a:ext cx="21336000" cy="984525"/>
            </a:xfrm>
            <a:prstGeom prst="rect">
              <a:avLst/>
            </a:prstGeom>
          </p:spPr>
          <p:txBody>
            <a:bodyPr anchor="ctr" rtlCol="false" tIns="0" lIns="0" bIns="0" rIns="0"/>
            <a:lstStyle/>
            <a:p>
              <a:pPr algn="l">
                <a:lnSpc>
                  <a:spcPts val="5040"/>
                </a:lnSpc>
              </a:pPr>
              <a:r>
                <a:rPr lang="en-US" b="true" sz="4200">
                  <a:solidFill>
                    <a:srgbClr val="17365D"/>
                  </a:solidFill>
                  <a:latin typeface="Cambria Bold"/>
                  <a:ea typeface="Cambria Bold"/>
                  <a:cs typeface="Cambria Bold"/>
                  <a:sym typeface="Cambria Bold"/>
                </a:rPr>
                <a:t>Timeline of the Project (Gantt Chart)</a:t>
              </a:r>
            </a:p>
          </p:txBody>
        </p:sp>
      </p:grpSp>
      <p:sp>
        <p:nvSpPr>
          <p:cNvPr name="Freeform 8" id="8"/>
          <p:cNvSpPr/>
          <p:nvPr/>
        </p:nvSpPr>
        <p:spPr>
          <a:xfrm flipH="false" flipV="false" rot="0">
            <a:off x="1534572" y="1894738"/>
            <a:ext cx="15218856" cy="7236481"/>
          </a:xfrm>
          <a:custGeom>
            <a:avLst/>
            <a:gdLst/>
            <a:ahLst/>
            <a:cxnLst/>
            <a:rect r="r" b="b" t="t" l="l"/>
            <a:pathLst>
              <a:path h="7236481" w="15218856">
                <a:moveTo>
                  <a:pt x="0" y="0"/>
                </a:moveTo>
                <a:lnTo>
                  <a:pt x="15218856" y="0"/>
                </a:lnTo>
                <a:lnTo>
                  <a:pt x="15218856" y="7236481"/>
                </a:lnTo>
                <a:lnTo>
                  <a:pt x="0" y="7236481"/>
                </a:lnTo>
                <a:lnTo>
                  <a:pt x="0" y="0"/>
                </a:lnTo>
                <a:close/>
              </a:path>
            </a:pathLst>
          </a:custGeom>
          <a:blipFill>
            <a:blip r:embed="rId4"/>
            <a:stretch>
              <a:fillRect l="0" t="0" r="0" b="-4102"/>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DAGvxhTez_o</dc:identifier>
  <dcterms:modified xsi:type="dcterms:W3CDTF">2011-08-01T06:04:30Z</dcterms:modified>
  <cp:revision>1</cp:revision>
  <dc:title>CSE7101-Capstone Project-Review1 BATCH (CSE_150).pptx</dc:title>
</cp:coreProperties>
</file>