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4" r:id="rId8"/>
    <p:sldId id="265" r:id="rId9"/>
    <p:sldId id="266" r:id="rId10"/>
    <p:sldId id="273" r:id="rId11"/>
    <p:sldId id="267" r:id="rId12"/>
    <p:sldId id="271"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53CD18-C7AF-431C-A337-869DC3C45DAE}"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C30E-E70E-4574-9BDD-F61EF37FB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20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53CD18-C7AF-431C-A337-869DC3C45DAE}"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287966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53CD18-C7AF-431C-A337-869DC3C45DAE}"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148795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53CD18-C7AF-431C-A337-869DC3C45DAE}"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75717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3CD18-C7AF-431C-A337-869DC3C45DAE}"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C30E-E70E-4574-9BDD-F61EF37FB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50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3CD18-C7AF-431C-A337-869DC3C45DAE}"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153490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53CD18-C7AF-431C-A337-869DC3C45DAE}"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226625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53CD18-C7AF-431C-A337-869DC3C45DAE}"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280605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53CD18-C7AF-431C-A337-869DC3C45DAE}" type="datetimeFigureOut">
              <a:rPr lang="en-US" smtClean="0"/>
              <a:t>11/24/2022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231505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53CD18-C7AF-431C-A337-869DC3C45DAE}" type="datetimeFigureOut">
              <a:rPr lang="en-US" smtClean="0"/>
              <a:t>11/24/2022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BAC30E-E70E-4574-9BDD-F61EF37FB2A9}" type="slidenum">
              <a:rPr lang="en-US" smtClean="0"/>
              <a:t>‹#›</a:t>
            </a:fld>
            <a:endParaRPr lang="en-US"/>
          </a:p>
        </p:txBody>
      </p:sp>
    </p:spTree>
    <p:extLst>
      <p:ext uri="{BB962C8B-B14F-4D97-AF65-F5344CB8AC3E}">
        <p14:creationId xmlns:p14="http://schemas.microsoft.com/office/powerpoint/2010/main" val="360026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53CD18-C7AF-431C-A337-869DC3C45DAE}"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C30E-E70E-4574-9BDD-F61EF37FB2A9}" type="slidenum">
              <a:rPr lang="en-US" smtClean="0"/>
              <a:t>‹#›</a:t>
            </a:fld>
            <a:endParaRPr lang="en-US"/>
          </a:p>
        </p:txBody>
      </p:sp>
    </p:spTree>
    <p:extLst>
      <p:ext uri="{BB962C8B-B14F-4D97-AF65-F5344CB8AC3E}">
        <p14:creationId xmlns:p14="http://schemas.microsoft.com/office/powerpoint/2010/main" val="342836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53CD18-C7AF-431C-A337-869DC3C45DAE}" type="datetimeFigureOut">
              <a:rPr lang="en-US" smtClean="0"/>
              <a:t>11/24/2022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BAC30E-E70E-4574-9BDD-F61EF37FB2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125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2003-1104-61AA-D35E-14D2664E8905}"/>
              </a:ext>
            </a:extLst>
          </p:cNvPr>
          <p:cNvSpPr>
            <a:spLocks noGrp="1"/>
          </p:cNvSpPr>
          <p:nvPr>
            <p:ph type="ctrTitle"/>
          </p:nvPr>
        </p:nvSpPr>
        <p:spPr>
          <a:xfrm>
            <a:off x="1524000" y="1122362"/>
            <a:ext cx="9144000" cy="3019331"/>
          </a:xfrm>
        </p:spPr>
        <p:txBody>
          <a:bodyPr>
            <a:normAutofit/>
          </a:bodyPr>
          <a:lstStyle/>
          <a:p>
            <a:r>
              <a:rPr lang="en-US" sz="3600" b="1" kern="1400" spc="-50">
                <a:effectLst/>
                <a:latin typeface="Times New Roman" panose="02020603050405020304" pitchFamily="18" charset="0"/>
                <a:ea typeface="Times New Roman" panose="02020603050405020304" pitchFamily="18" charset="0"/>
                <a:cs typeface="Times New Roman" panose="02020603050405020304" pitchFamily="18" charset="0"/>
              </a:rPr>
              <a:t>Near-optimal dynamic trajectory generation and control of an omnidirectional vehicle</a:t>
            </a:r>
            <a:br>
              <a:rPr lang="en-US" sz="3600" b="1" kern="1400" spc="-50">
                <a:effectLst/>
                <a:ea typeface="Times New Roman" panose="02020603050405020304" pitchFamily="18" charset="0"/>
                <a:cs typeface="Times New Roman" panose="02020603050405020304" pitchFamily="18" charset="0"/>
              </a:rPr>
            </a:br>
            <a:br>
              <a:rPr lang="en-US" sz="1800" kern="1400" spc="-50">
                <a:effectLst/>
                <a:latin typeface="Calibri Light" panose="020F0302020204030204" pitchFamily="34" charset="0"/>
                <a:ea typeface="Times New Roman" panose="02020603050405020304" pitchFamily="18" charset="0"/>
                <a:cs typeface="Times New Roman" panose="02020603050405020304" pitchFamily="18" charset="0"/>
              </a:rPr>
            </a:br>
            <a:r>
              <a:rPr lang="en-US" sz="2400" b="1" kern="1400" spc="-50">
                <a:effectLst/>
                <a:latin typeface="Times New Roman" panose="02020603050405020304" pitchFamily="18" charset="0"/>
                <a:ea typeface="Times New Roman" panose="02020603050405020304" pitchFamily="18" charset="0"/>
                <a:cs typeface="Times New Roman" panose="02020603050405020304" pitchFamily="18" charset="0"/>
              </a:rPr>
              <a:t>ENPM667 Control of Robotic System</a:t>
            </a:r>
            <a:br>
              <a:rPr lang="en-US"/>
            </a:br>
            <a:endParaRPr lang="en-US" dirty="0"/>
          </a:p>
        </p:txBody>
      </p:sp>
      <p:sp>
        <p:nvSpPr>
          <p:cNvPr id="3" name="Subtitle 2">
            <a:extLst>
              <a:ext uri="{FF2B5EF4-FFF2-40B4-BE49-F238E27FC236}">
                <a16:creationId xmlns:a16="http://schemas.microsoft.com/office/drawing/2014/main" id="{71CFF913-2F41-C7A8-EE6B-57C828FF63DA}"/>
              </a:ext>
            </a:extLst>
          </p:cNvPr>
          <p:cNvSpPr>
            <a:spLocks noGrp="1"/>
          </p:cNvSpPr>
          <p:nvPr>
            <p:ph type="subTitle" idx="1"/>
          </p:nvPr>
        </p:nvSpPr>
        <p:spPr>
          <a:xfrm>
            <a:off x="1524000" y="4668838"/>
            <a:ext cx="9144000" cy="1655762"/>
          </a:xfrm>
        </p:spPr>
        <p:txBody>
          <a:bodyPr/>
          <a:lstStyle/>
          <a:p>
            <a:r>
              <a:rPr lang="en-US" sz="2000" b="1">
                <a:latin typeface="Times New Roman" panose="02020603050405020304" pitchFamily="18" charset="0"/>
                <a:cs typeface="Times New Roman" panose="02020603050405020304" pitchFamily="18" charset="0"/>
              </a:rPr>
              <a:t>Yashas Shetty(UID:119376348)</a:t>
            </a:r>
          </a:p>
          <a:p>
            <a:r>
              <a:rPr lang="en-US" sz="2000" b="1">
                <a:latin typeface="Times New Roman" panose="02020603050405020304" pitchFamily="18" charset="0"/>
                <a:cs typeface="Times New Roman" panose="02020603050405020304" pitchFamily="18" charset="0"/>
              </a:rPr>
              <a:t>Neha Madhekar(UID: 119374436)</a:t>
            </a:r>
          </a:p>
          <a:p>
            <a:r>
              <a:rPr lang="en-US"/>
              <a:t> </a:t>
            </a:r>
            <a:endParaRPr lang="en-US" dirty="0"/>
          </a:p>
        </p:txBody>
      </p:sp>
    </p:spTree>
    <p:extLst>
      <p:ext uri="{BB962C8B-B14F-4D97-AF65-F5344CB8AC3E}">
        <p14:creationId xmlns:p14="http://schemas.microsoft.com/office/powerpoint/2010/main" val="246531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23B-6F63-375F-5A1B-7772C011BC6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Bang–bang trajectory</a:t>
            </a:r>
          </a:p>
        </p:txBody>
      </p:sp>
      <p:pic>
        <p:nvPicPr>
          <p:cNvPr id="11" name="Picture 10">
            <a:extLst>
              <a:ext uri="{FF2B5EF4-FFF2-40B4-BE49-F238E27FC236}">
                <a16:creationId xmlns:a16="http://schemas.microsoft.com/office/drawing/2014/main" id="{AD697B7C-6013-0C0E-58B9-886262A70307}"/>
              </a:ext>
            </a:extLst>
          </p:cNvPr>
          <p:cNvPicPr>
            <a:picLocks noChangeAspect="1"/>
          </p:cNvPicPr>
          <p:nvPr/>
        </p:nvPicPr>
        <p:blipFill>
          <a:blip r:embed="rId2"/>
          <a:stretch>
            <a:fillRect/>
          </a:stretch>
        </p:blipFill>
        <p:spPr>
          <a:xfrm>
            <a:off x="1257835" y="2465372"/>
            <a:ext cx="1653683" cy="701101"/>
          </a:xfrm>
          <a:prstGeom prst="rect">
            <a:avLst/>
          </a:prstGeom>
        </p:spPr>
      </p:pic>
      <p:pic>
        <p:nvPicPr>
          <p:cNvPr id="13" name="Picture 12">
            <a:extLst>
              <a:ext uri="{FF2B5EF4-FFF2-40B4-BE49-F238E27FC236}">
                <a16:creationId xmlns:a16="http://schemas.microsoft.com/office/drawing/2014/main" id="{5AAE73DB-CA9C-6965-A121-13D7CD3D27BD}"/>
              </a:ext>
            </a:extLst>
          </p:cNvPr>
          <p:cNvPicPr>
            <a:picLocks noChangeAspect="1"/>
          </p:cNvPicPr>
          <p:nvPr/>
        </p:nvPicPr>
        <p:blipFill>
          <a:blip r:embed="rId3"/>
          <a:stretch>
            <a:fillRect/>
          </a:stretch>
        </p:blipFill>
        <p:spPr>
          <a:xfrm>
            <a:off x="1257835" y="3166473"/>
            <a:ext cx="2217612" cy="670618"/>
          </a:xfrm>
          <a:prstGeom prst="rect">
            <a:avLst/>
          </a:prstGeom>
        </p:spPr>
      </p:pic>
      <p:pic>
        <p:nvPicPr>
          <p:cNvPr id="15" name="Picture 14">
            <a:extLst>
              <a:ext uri="{FF2B5EF4-FFF2-40B4-BE49-F238E27FC236}">
                <a16:creationId xmlns:a16="http://schemas.microsoft.com/office/drawing/2014/main" id="{BE473A08-C924-57F0-99DE-AAF56EBDE0EA}"/>
              </a:ext>
            </a:extLst>
          </p:cNvPr>
          <p:cNvPicPr>
            <a:picLocks noChangeAspect="1"/>
          </p:cNvPicPr>
          <p:nvPr/>
        </p:nvPicPr>
        <p:blipFill>
          <a:blip r:embed="rId4"/>
          <a:stretch>
            <a:fillRect/>
          </a:stretch>
        </p:blipFill>
        <p:spPr>
          <a:xfrm>
            <a:off x="1257835" y="4092623"/>
            <a:ext cx="3589331" cy="502964"/>
          </a:xfrm>
          <a:prstGeom prst="rect">
            <a:avLst/>
          </a:prstGeom>
        </p:spPr>
      </p:pic>
      <p:pic>
        <p:nvPicPr>
          <p:cNvPr id="17" name="Picture 16">
            <a:extLst>
              <a:ext uri="{FF2B5EF4-FFF2-40B4-BE49-F238E27FC236}">
                <a16:creationId xmlns:a16="http://schemas.microsoft.com/office/drawing/2014/main" id="{B28B82AB-CCE6-6D4D-53A6-99E13746033E}"/>
              </a:ext>
            </a:extLst>
          </p:cNvPr>
          <p:cNvPicPr>
            <a:picLocks noChangeAspect="1"/>
          </p:cNvPicPr>
          <p:nvPr/>
        </p:nvPicPr>
        <p:blipFill>
          <a:blip r:embed="rId5"/>
          <a:stretch>
            <a:fillRect/>
          </a:stretch>
        </p:blipFill>
        <p:spPr>
          <a:xfrm>
            <a:off x="1257835" y="4899395"/>
            <a:ext cx="4343776" cy="739204"/>
          </a:xfrm>
          <a:prstGeom prst="rect">
            <a:avLst/>
          </a:prstGeom>
        </p:spPr>
      </p:pic>
      <p:sp>
        <p:nvSpPr>
          <p:cNvPr id="6" name="TextBox 5">
            <a:extLst>
              <a:ext uri="{FF2B5EF4-FFF2-40B4-BE49-F238E27FC236}">
                <a16:creationId xmlns:a16="http://schemas.microsoft.com/office/drawing/2014/main" id="{10F86A68-F488-F2FD-5D34-D48107C49378}"/>
              </a:ext>
            </a:extLst>
          </p:cNvPr>
          <p:cNvSpPr txBox="1"/>
          <p:nvPr/>
        </p:nvSpPr>
        <p:spPr>
          <a:xfrm>
            <a:off x="1257835" y="1977457"/>
            <a:ext cx="38879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calculating t</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,t</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,q</a:t>
            </a:r>
            <a:r>
              <a:rPr lang="en-US" sz="2000" baseline="-25000" dirty="0">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and t</a:t>
            </a:r>
            <a:r>
              <a:rPr lang="en-US" sz="2000" baseline="-25000" dirty="0">
                <a:latin typeface="Times New Roman" panose="02020603050405020304" pitchFamily="18" charset="0"/>
                <a:cs typeface="Times New Roman" panose="02020603050405020304" pitchFamily="18" charset="0"/>
              </a:rPr>
              <a:t>fmin</a:t>
            </a:r>
            <a:r>
              <a:rPr lang="en-US" sz="2000"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E2372C51-ADE0-0862-6565-ADCC21F623AB}"/>
              </a:ext>
            </a:extLst>
          </p:cNvPr>
          <p:cNvPicPr>
            <a:picLocks noChangeAspect="1"/>
          </p:cNvPicPr>
          <p:nvPr/>
        </p:nvPicPr>
        <p:blipFill>
          <a:blip r:embed="rId6"/>
          <a:stretch>
            <a:fillRect/>
          </a:stretch>
        </p:blipFill>
        <p:spPr>
          <a:xfrm>
            <a:off x="3103404" y="2533958"/>
            <a:ext cx="2042337" cy="381033"/>
          </a:xfrm>
          <a:prstGeom prst="rect">
            <a:avLst/>
          </a:prstGeom>
        </p:spPr>
      </p:pic>
      <p:pic>
        <p:nvPicPr>
          <p:cNvPr id="14" name="Picture 13">
            <a:extLst>
              <a:ext uri="{FF2B5EF4-FFF2-40B4-BE49-F238E27FC236}">
                <a16:creationId xmlns:a16="http://schemas.microsoft.com/office/drawing/2014/main" id="{0DAA46E6-BAB7-511D-D77D-49061E981D94}"/>
              </a:ext>
            </a:extLst>
          </p:cNvPr>
          <p:cNvPicPr>
            <a:picLocks noChangeAspect="1"/>
          </p:cNvPicPr>
          <p:nvPr/>
        </p:nvPicPr>
        <p:blipFill>
          <a:blip r:embed="rId7"/>
          <a:stretch>
            <a:fillRect/>
          </a:stretch>
        </p:blipFill>
        <p:spPr>
          <a:xfrm>
            <a:off x="3617327" y="3003903"/>
            <a:ext cx="2294434" cy="850194"/>
          </a:xfrm>
          <a:prstGeom prst="rect">
            <a:avLst/>
          </a:prstGeom>
        </p:spPr>
      </p:pic>
    </p:spTree>
    <p:extLst>
      <p:ext uri="{BB962C8B-B14F-4D97-AF65-F5344CB8AC3E}">
        <p14:creationId xmlns:p14="http://schemas.microsoft.com/office/powerpoint/2010/main" val="63959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23B-6F63-375F-5A1B-7772C011BC6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Trajectory synchronization</a:t>
            </a:r>
          </a:p>
        </p:txBody>
      </p:sp>
      <p:pic>
        <p:nvPicPr>
          <p:cNvPr id="4" name="Content Placeholder 3">
            <a:extLst>
              <a:ext uri="{FF2B5EF4-FFF2-40B4-BE49-F238E27FC236}">
                <a16:creationId xmlns:a16="http://schemas.microsoft.com/office/drawing/2014/main" id="{8B8E57A1-045B-8CB8-8635-20484D58BE17}"/>
              </a:ext>
            </a:extLst>
          </p:cNvPr>
          <p:cNvPicPr>
            <a:picLocks noGrp="1" noChangeAspect="1"/>
          </p:cNvPicPr>
          <p:nvPr>
            <p:ph idx="1"/>
          </p:nvPr>
        </p:nvPicPr>
        <p:blipFill>
          <a:blip r:embed="rId2"/>
          <a:stretch>
            <a:fillRect/>
          </a:stretch>
        </p:blipFill>
        <p:spPr>
          <a:xfrm>
            <a:off x="1097280" y="2243422"/>
            <a:ext cx="3743661" cy="635456"/>
          </a:xfrm>
          <a:prstGeom prst="rect">
            <a:avLst/>
          </a:prstGeom>
        </p:spPr>
      </p:pic>
      <p:pic>
        <p:nvPicPr>
          <p:cNvPr id="5" name="Picture 4">
            <a:extLst>
              <a:ext uri="{FF2B5EF4-FFF2-40B4-BE49-F238E27FC236}">
                <a16:creationId xmlns:a16="http://schemas.microsoft.com/office/drawing/2014/main" id="{0268E362-8244-06B1-F49F-CEAFFC147171}"/>
              </a:ext>
            </a:extLst>
          </p:cNvPr>
          <p:cNvPicPr>
            <a:picLocks noChangeAspect="1"/>
          </p:cNvPicPr>
          <p:nvPr/>
        </p:nvPicPr>
        <p:blipFill>
          <a:blip r:embed="rId3"/>
          <a:stretch>
            <a:fillRect/>
          </a:stretch>
        </p:blipFill>
        <p:spPr>
          <a:xfrm>
            <a:off x="1025157" y="3191649"/>
            <a:ext cx="3887906" cy="661626"/>
          </a:xfrm>
          <a:prstGeom prst="rect">
            <a:avLst/>
          </a:prstGeom>
        </p:spPr>
      </p:pic>
      <p:pic>
        <p:nvPicPr>
          <p:cNvPr id="9" name="Picture 8">
            <a:extLst>
              <a:ext uri="{FF2B5EF4-FFF2-40B4-BE49-F238E27FC236}">
                <a16:creationId xmlns:a16="http://schemas.microsoft.com/office/drawing/2014/main" id="{F770E897-37EA-53C2-EC4A-BA71620BA748}"/>
              </a:ext>
            </a:extLst>
          </p:cNvPr>
          <p:cNvPicPr>
            <a:picLocks noChangeAspect="1"/>
          </p:cNvPicPr>
          <p:nvPr/>
        </p:nvPicPr>
        <p:blipFill>
          <a:blip r:embed="rId4"/>
          <a:stretch>
            <a:fillRect/>
          </a:stretch>
        </p:blipFill>
        <p:spPr>
          <a:xfrm>
            <a:off x="1025157" y="4200130"/>
            <a:ext cx="2682472" cy="464860"/>
          </a:xfrm>
          <a:prstGeom prst="rect">
            <a:avLst/>
          </a:prstGeom>
        </p:spPr>
      </p:pic>
      <p:pic>
        <p:nvPicPr>
          <p:cNvPr id="11" name="Picture 10">
            <a:extLst>
              <a:ext uri="{FF2B5EF4-FFF2-40B4-BE49-F238E27FC236}">
                <a16:creationId xmlns:a16="http://schemas.microsoft.com/office/drawing/2014/main" id="{9BF1BCE0-67AF-96BA-916C-C87410D60D9C}"/>
              </a:ext>
            </a:extLst>
          </p:cNvPr>
          <p:cNvPicPr>
            <a:picLocks noChangeAspect="1"/>
          </p:cNvPicPr>
          <p:nvPr/>
        </p:nvPicPr>
        <p:blipFill>
          <a:blip r:embed="rId5"/>
          <a:stretch>
            <a:fillRect/>
          </a:stretch>
        </p:blipFill>
        <p:spPr>
          <a:xfrm>
            <a:off x="1097280" y="5263523"/>
            <a:ext cx="2270957" cy="495343"/>
          </a:xfrm>
          <a:prstGeom prst="rect">
            <a:avLst/>
          </a:prstGeom>
        </p:spPr>
      </p:pic>
      <p:pic>
        <p:nvPicPr>
          <p:cNvPr id="13" name="Picture 12">
            <a:extLst>
              <a:ext uri="{FF2B5EF4-FFF2-40B4-BE49-F238E27FC236}">
                <a16:creationId xmlns:a16="http://schemas.microsoft.com/office/drawing/2014/main" id="{C54ACF89-C851-EB27-C064-0D2DF4D28730}"/>
              </a:ext>
            </a:extLst>
          </p:cNvPr>
          <p:cNvPicPr>
            <a:picLocks noChangeAspect="1"/>
          </p:cNvPicPr>
          <p:nvPr/>
        </p:nvPicPr>
        <p:blipFill>
          <a:blip r:embed="rId6"/>
          <a:stretch>
            <a:fillRect/>
          </a:stretch>
        </p:blipFill>
        <p:spPr>
          <a:xfrm>
            <a:off x="4550582" y="5172075"/>
            <a:ext cx="2918713" cy="586791"/>
          </a:xfrm>
          <a:prstGeom prst="rect">
            <a:avLst/>
          </a:prstGeom>
        </p:spPr>
      </p:pic>
      <p:sp>
        <p:nvSpPr>
          <p:cNvPr id="27" name="TextBox 26">
            <a:extLst>
              <a:ext uri="{FF2B5EF4-FFF2-40B4-BE49-F238E27FC236}">
                <a16:creationId xmlns:a16="http://schemas.microsoft.com/office/drawing/2014/main" id="{DECBB946-40F7-C4E2-8D4A-6FC5577A792B}"/>
              </a:ext>
            </a:extLst>
          </p:cNvPr>
          <p:cNvSpPr txBox="1"/>
          <p:nvPr/>
        </p:nvSpPr>
        <p:spPr>
          <a:xfrm>
            <a:off x="1097280" y="1894152"/>
            <a:ext cx="38879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As per proposition 1</a:t>
            </a:r>
          </a:p>
        </p:txBody>
      </p:sp>
      <p:sp>
        <p:nvSpPr>
          <p:cNvPr id="29" name="TextBox 28">
            <a:extLst>
              <a:ext uri="{FF2B5EF4-FFF2-40B4-BE49-F238E27FC236}">
                <a16:creationId xmlns:a16="http://schemas.microsoft.com/office/drawing/2014/main" id="{586C1EFA-D632-13E8-A1DE-2FFAF22D60B9}"/>
              </a:ext>
            </a:extLst>
          </p:cNvPr>
          <p:cNvSpPr txBox="1"/>
          <p:nvPr/>
        </p:nvSpPr>
        <p:spPr>
          <a:xfrm>
            <a:off x="1097280" y="2822957"/>
            <a:ext cx="38879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know that</a:t>
            </a:r>
          </a:p>
        </p:txBody>
      </p:sp>
      <p:sp>
        <p:nvSpPr>
          <p:cNvPr id="31" name="TextBox 30">
            <a:extLst>
              <a:ext uri="{FF2B5EF4-FFF2-40B4-BE49-F238E27FC236}">
                <a16:creationId xmlns:a16="http://schemas.microsoft.com/office/drawing/2014/main" id="{A9D1B530-E219-4E2E-B968-E4387BA7820B}"/>
              </a:ext>
            </a:extLst>
          </p:cNvPr>
          <p:cNvSpPr txBox="1"/>
          <p:nvPr/>
        </p:nvSpPr>
        <p:spPr>
          <a:xfrm>
            <a:off x="1025156" y="3726836"/>
            <a:ext cx="559976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denote </a:t>
            </a:r>
            <a:r>
              <a:rPr lang="en-US" sz="2000" dirty="0" err="1">
                <a:latin typeface="Times New Roman" panose="02020603050405020304" pitchFamily="18" charset="0"/>
                <a:cs typeface="Times New Roman" panose="02020603050405020304" pitchFamily="18" charset="0"/>
              </a:rPr>
              <a:t>t</a:t>
            </a:r>
            <a:r>
              <a:rPr lang="en-US" sz="2000" baseline="-25000" dirty="0" err="1">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using </a:t>
            </a:r>
            <a:r>
              <a:rPr lang="en-US" sz="2000" dirty="0" err="1">
                <a:latin typeface="Times New Roman" panose="02020603050405020304" pitchFamily="18" charset="0"/>
                <a:cs typeface="Times New Roman" panose="02020603050405020304" pitchFamily="18" charset="0"/>
              </a:rPr>
              <a:t>q</a:t>
            </a:r>
            <a:r>
              <a:rPr lang="en-US" sz="2000" baseline="-25000" dirty="0" err="1">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with the following notation</a:t>
            </a:r>
          </a:p>
        </p:txBody>
      </p:sp>
      <p:sp>
        <p:nvSpPr>
          <p:cNvPr id="33" name="TextBox 32">
            <a:extLst>
              <a:ext uri="{FF2B5EF4-FFF2-40B4-BE49-F238E27FC236}">
                <a16:creationId xmlns:a16="http://schemas.microsoft.com/office/drawing/2014/main" id="{273B35A9-A842-E146-D319-1931077BB2E4}"/>
              </a:ext>
            </a:extLst>
          </p:cNvPr>
          <p:cNvSpPr txBox="1"/>
          <p:nvPr/>
        </p:nvSpPr>
        <p:spPr>
          <a:xfrm>
            <a:off x="1025156" y="4701676"/>
            <a:ext cx="559976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trajectory synchronization:</a:t>
            </a:r>
          </a:p>
        </p:txBody>
      </p:sp>
      <p:sp>
        <p:nvSpPr>
          <p:cNvPr id="16" name="Arrow: Right 15">
            <a:extLst>
              <a:ext uri="{FF2B5EF4-FFF2-40B4-BE49-F238E27FC236}">
                <a16:creationId xmlns:a16="http://schemas.microsoft.com/office/drawing/2014/main" id="{6921C22C-418C-92FC-7661-78D0E65A22C8}"/>
              </a:ext>
            </a:extLst>
          </p:cNvPr>
          <p:cNvSpPr/>
          <p:nvPr/>
        </p:nvSpPr>
        <p:spPr>
          <a:xfrm>
            <a:off x="3707629" y="5465470"/>
            <a:ext cx="358589" cy="94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74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00F6-C100-61D7-AB2D-62B20B136B5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Simulation and Results</a:t>
            </a:r>
          </a:p>
        </p:txBody>
      </p:sp>
      <p:pic>
        <p:nvPicPr>
          <p:cNvPr id="5" name="Picture 4" descr="Diagram&#10;&#10;Description automatically generated">
            <a:extLst>
              <a:ext uri="{FF2B5EF4-FFF2-40B4-BE49-F238E27FC236}">
                <a16:creationId xmlns:a16="http://schemas.microsoft.com/office/drawing/2014/main" id="{E42F7BD9-54E3-A30C-820C-869A80F83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8" y="1835150"/>
            <a:ext cx="5576888" cy="4088603"/>
          </a:xfrm>
          <a:prstGeom prst="rect">
            <a:avLst/>
          </a:prstGeom>
        </p:spPr>
      </p:pic>
      <p:pic>
        <p:nvPicPr>
          <p:cNvPr id="9" name="Picture 8">
            <a:extLst>
              <a:ext uri="{FF2B5EF4-FFF2-40B4-BE49-F238E27FC236}">
                <a16:creationId xmlns:a16="http://schemas.microsoft.com/office/drawing/2014/main" id="{724815BF-0036-8ACC-F4AD-8A558277D4B4}"/>
              </a:ext>
            </a:extLst>
          </p:cNvPr>
          <p:cNvPicPr>
            <a:picLocks noChangeAspect="1"/>
          </p:cNvPicPr>
          <p:nvPr/>
        </p:nvPicPr>
        <p:blipFill>
          <a:blip r:embed="rId3"/>
          <a:stretch>
            <a:fillRect/>
          </a:stretch>
        </p:blipFill>
        <p:spPr>
          <a:xfrm>
            <a:off x="6974011" y="1835150"/>
            <a:ext cx="4473328" cy="3368332"/>
          </a:xfrm>
          <a:prstGeom prst="rect">
            <a:avLst/>
          </a:prstGeom>
        </p:spPr>
      </p:pic>
      <p:sp>
        <p:nvSpPr>
          <p:cNvPr id="10" name="TextBox 9">
            <a:extLst>
              <a:ext uri="{FF2B5EF4-FFF2-40B4-BE49-F238E27FC236}">
                <a16:creationId xmlns:a16="http://schemas.microsoft.com/office/drawing/2014/main" id="{8C1BF537-A480-3C89-82DB-63347FEDA14E}"/>
              </a:ext>
            </a:extLst>
          </p:cNvPr>
          <p:cNvSpPr txBox="1"/>
          <p:nvPr/>
        </p:nvSpPr>
        <p:spPr>
          <a:xfrm>
            <a:off x="1184602" y="5923753"/>
            <a:ext cx="399825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Trajectory shown in research paper</a:t>
            </a:r>
          </a:p>
        </p:txBody>
      </p:sp>
      <p:sp>
        <p:nvSpPr>
          <p:cNvPr id="11" name="TextBox 10">
            <a:extLst>
              <a:ext uri="{FF2B5EF4-FFF2-40B4-BE49-F238E27FC236}">
                <a16:creationId xmlns:a16="http://schemas.microsoft.com/office/drawing/2014/main" id="{3AB5D067-08B8-DDB1-5CFD-6F2197D1034C}"/>
              </a:ext>
            </a:extLst>
          </p:cNvPr>
          <p:cNvSpPr txBox="1"/>
          <p:nvPr/>
        </p:nvSpPr>
        <p:spPr>
          <a:xfrm>
            <a:off x="7211545" y="5923753"/>
            <a:ext cx="399825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Trajectory plotted by us </a:t>
            </a:r>
          </a:p>
        </p:txBody>
      </p:sp>
    </p:spTree>
    <p:extLst>
      <p:ext uri="{BB962C8B-B14F-4D97-AF65-F5344CB8AC3E}">
        <p14:creationId xmlns:p14="http://schemas.microsoft.com/office/powerpoint/2010/main" val="161737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00F6-C100-61D7-AB2D-62B20B136B5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Simulation and Results</a:t>
            </a:r>
          </a:p>
        </p:txBody>
      </p:sp>
      <p:pic>
        <p:nvPicPr>
          <p:cNvPr id="5" name="Picture 4" descr="Diagram&#10;&#10;Description automatically generated">
            <a:extLst>
              <a:ext uri="{FF2B5EF4-FFF2-40B4-BE49-F238E27FC236}">
                <a16:creationId xmlns:a16="http://schemas.microsoft.com/office/drawing/2014/main" id="{F91878D0-1C35-B42D-ADE6-C8380FFED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6778"/>
            <a:ext cx="4071147" cy="4200733"/>
          </a:xfrm>
          <a:prstGeom prst="rect">
            <a:avLst/>
          </a:prstGeom>
        </p:spPr>
      </p:pic>
      <p:pic>
        <p:nvPicPr>
          <p:cNvPr id="7" name="Picture 6">
            <a:extLst>
              <a:ext uri="{FF2B5EF4-FFF2-40B4-BE49-F238E27FC236}">
                <a16:creationId xmlns:a16="http://schemas.microsoft.com/office/drawing/2014/main" id="{7D8BE11C-441A-95BA-CC3E-6F3F40D7E088}"/>
              </a:ext>
            </a:extLst>
          </p:cNvPr>
          <p:cNvPicPr>
            <a:picLocks noChangeAspect="1"/>
          </p:cNvPicPr>
          <p:nvPr/>
        </p:nvPicPr>
        <p:blipFill>
          <a:blip r:embed="rId3"/>
          <a:stretch>
            <a:fillRect/>
          </a:stretch>
        </p:blipFill>
        <p:spPr>
          <a:xfrm>
            <a:off x="7173986" y="1816778"/>
            <a:ext cx="3113014" cy="1944866"/>
          </a:xfrm>
          <a:prstGeom prst="rect">
            <a:avLst/>
          </a:prstGeom>
        </p:spPr>
      </p:pic>
      <p:pic>
        <p:nvPicPr>
          <p:cNvPr id="9" name="Picture 8">
            <a:extLst>
              <a:ext uri="{FF2B5EF4-FFF2-40B4-BE49-F238E27FC236}">
                <a16:creationId xmlns:a16="http://schemas.microsoft.com/office/drawing/2014/main" id="{DC8C3F89-3646-48BD-6402-8A56CFD4091B}"/>
              </a:ext>
            </a:extLst>
          </p:cNvPr>
          <p:cNvPicPr>
            <a:picLocks noChangeAspect="1"/>
          </p:cNvPicPr>
          <p:nvPr/>
        </p:nvPicPr>
        <p:blipFill>
          <a:blip r:embed="rId4"/>
          <a:stretch>
            <a:fillRect/>
          </a:stretch>
        </p:blipFill>
        <p:spPr>
          <a:xfrm>
            <a:off x="7127975" y="3633124"/>
            <a:ext cx="3205035" cy="1944866"/>
          </a:xfrm>
          <a:prstGeom prst="rect">
            <a:avLst/>
          </a:prstGeom>
        </p:spPr>
      </p:pic>
      <p:sp>
        <p:nvSpPr>
          <p:cNvPr id="10" name="TextBox 9">
            <a:extLst>
              <a:ext uri="{FF2B5EF4-FFF2-40B4-BE49-F238E27FC236}">
                <a16:creationId xmlns:a16="http://schemas.microsoft.com/office/drawing/2014/main" id="{CE84258F-F687-032E-9D74-A7A5AC7C1283}"/>
              </a:ext>
            </a:extLst>
          </p:cNvPr>
          <p:cNvSpPr txBox="1"/>
          <p:nvPr/>
        </p:nvSpPr>
        <p:spPr>
          <a:xfrm>
            <a:off x="874643" y="5932242"/>
            <a:ext cx="399825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Plots of </a:t>
            </a:r>
            <a:r>
              <a:rPr lang="en-US" dirty="0" err="1">
                <a:latin typeface="Times New Roman" panose="02020603050405020304" pitchFamily="18" charset="0"/>
                <a:cs typeface="Times New Roman" panose="02020603050405020304" pitchFamily="18" charset="0"/>
              </a:rPr>
              <a:t>qx</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qy</a:t>
            </a:r>
            <a:r>
              <a:rPr lang="en-US" dirty="0">
                <a:latin typeface="Times New Roman" panose="02020603050405020304" pitchFamily="18" charset="0"/>
                <a:cs typeface="Times New Roman" panose="02020603050405020304" pitchFamily="18" charset="0"/>
              </a:rPr>
              <a:t> from paper</a:t>
            </a:r>
          </a:p>
        </p:txBody>
      </p:sp>
      <p:sp>
        <p:nvSpPr>
          <p:cNvPr id="11" name="TextBox 10">
            <a:extLst>
              <a:ext uri="{FF2B5EF4-FFF2-40B4-BE49-F238E27FC236}">
                <a16:creationId xmlns:a16="http://schemas.microsoft.com/office/drawing/2014/main" id="{F1A6A10F-E58A-811A-E61D-4B815C6C67DC}"/>
              </a:ext>
            </a:extLst>
          </p:cNvPr>
          <p:cNvSpPr txBox="1"/>
          <p:nvPr/>
        </p:nvSpPr>
        <p:spPr>
          <a:xfrm>
            <a:off x="6629243" y="5932242"/>
            <a:ext cx="420249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Plots of </a:t>
            </a:r>
            <a:r>
              <a:rPr lang="en-US" dirty="0" err="1">
                <a:latin typeface="Times New Roman" panose="02020603050405020304" pitchFamily="18" charset="0"/>
                <a:cs typeface="Times New Roman" panose="02020603050405020304" pitchFamily="18" charset="0"/>
              </a:rPr>
              <a:t>qx</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qy</a:t>
            </a:r>
            <a:r>
              <a:rPr lang="en-US" dirty="0">
                <a:latin typeface="Times New Roman" panose="02020603050405020304" pitchFamily="18" charset="0"/>
                <a:cs typeface="Times New Roman" panose="02020603050405020304" pitchFamily="18" charset="0"/>
              </a:rPr>
              <a:t> by us </a:t>
            </a:r>
          </a:p>
        </p:txBody>
      </p:sp>
    </p:spTree>
    <p:extLst>
      <p:ext uri="{BB962C8B-B14F-4D97-AF65-F5344CB8AC3E}">
        <p14:creationId xmlns:p14="http://schemas.microsoft.com/office/powerpoint/2010/main" val="181969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4E6B-CFE4-B60C-BA6B-F5412C30D74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A441A7B-841F-8584-495B-C2278E2D2E73}"/>
              </a:ext>
            </a:extLst>
          </p:cNvPr>
          <p:cNvSpPr>
            <a:spLocks noGrp="1"/>
          </p:cNvSpPr>
          <p:nvPr>
            <p:ph idx="1"/>
          </p:nvPr>
        </p:nvSpPr>
        <p:spPr/>
        <p:txBody>
          <a:bodyPr>
            <a:normAutofit lnSpcReduction="10000"/>
          </a:bodyPr>
          <a:lstStyle/>
          <a:p>
            <a:r>
              <a:rPr lang="en-US" sz="2400" b="0" i="0" dirty="0">
                <a:solidFill>
                  <a:srgbClr val="202124"/>
                </a:solidFill>
                <a:effectLst/>
                <a:latin typeface="Times New Roman" panose="02020603050405020304" pitchFamily="18" charset="0"/>
                <a:cs typeface="Times New Roman" panose="02020603050405020304" pitchFamily="18" charset="0"/>
              </a:rPr>
              <a:t>As translational degrees of freedom of an omnidirectional vehicle can be made independent of its rotational degrees of freedom, restricting admissible control has been used to greatly simplify the complex nonlinear control problem. </a:t>
            </a:r>
          </a:p>
          <a:p>
            <a:r>
              <a:rPr lang="en-US" sz="2400" b="0" i="0" dirty="0">
                <a:solidFill>
                  <a:srgbClr val="202124"/>
                </a:solidFill>
                <a:effectLst/>
                <a:latin typeface="Times New Roman" panose="02020603050405020304" pitchFamily="18" charset="0"/>
                <a:cs typeface="Times New Roman" panose="02020603050405020304" pitchFamily="18" charset="0"/>
              </a:rPr>
              <a:t>The proposed control strategy is very simple yet effective. Even though it does not provide the "optimal" trajectory, it provides a near optimal trajectory, in a much more computationally effective way.</a:t>
            </a:r>
          </a:p>
          <a:p>
            <a:r>
              <a:rPr lang="en-US" sz="2400" b="0" i="0" dirty="0">
                <a:solidFill>
                  <a:srgbClr val="202124"/>
                </a:solidFill>
                <a:effectLst/>
                <a:latin typeface="Times New Roman" panose="02020603050405020304" pitchFamily="18" charset="0"/>
                <a:cs typeface="Times New Roman" panose="02020603050405020304" pitchFamily="18" charset="0"/>
              </a:rPr>
              <a:t>Considering the benefits of computational efficiency, the difference in the two trajectories is quite acceptable. Thus, the proposed strategy can prove to be useful in many scenarios where low cost of computation is required with a significant tolerance to the output error. For example, this strategy would be very efficient for field mapping applications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61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4E6B-CFE4-B60C-BA6B-F5412C30D74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Learning Outcomes</a:t>
            </a:r>
          </a:p>
        </p:txBody>
      </p:sp>
      <p:sp>
        <p:nvSpPr>
          <p:cNvPr id="3" name="Content Placeholder 2">
            <a:extLst>
              <a:ext uri="{FF2B5EF4-FFF2-40B4-BE49-F238E27FC236}">
                <a16:creationId xmlns:a16="http://schemas.microsoft.com/office/drawing/2014/main" id="{8A441A7B-841F-8584-495B-C2278E2D2E7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Linearization of the non-linear system can be achieved by restricting admissible control.</a:t>
            </a:r>
          </a:p>
          <a:p>
            <a:r>
              <a:rPr lang="en-US" sz="2400" dirty="0">
                <a:latin typeface="Times New Roman" panose="02020603050405020304" pitchFamily="18" charset="0"/>
                <a:cs typeface="Times New Roman" panose="02020603050405020304" pitchFamily="18" charset="0"/>
              </a:rPr>
              <a:t>The control of translational DOFs and rotational DOF of the  omnidirectional vehicle can be assumed independent of each other.</a:t>
            </a:r>
          </a:p>
          <a:p>
            <a:r>
              <a:rPr lang="en-US" sz="2400" dirty="0">
                <a:latin typeface="Times New Roman" panose="02020603050405020304" pitchFamily="18" charset="0"/>
                <a:cs typeface="Times New Roman" panose="02020603050405020304" pitchFamily="18" charset="0"/>
              </a:rPr>
              <a:t>A very simple and efficient bang-bang control can be used to generate near optimal trajectory instead of complex and computationally costly optimal control. </a:t>
            </a:r>
          </a:p>
        </p:txBody>
      </p:sp>
    </p:spTree>
    <p:extLst>
      <p:ext uri="{BB962C8B-B14F-4D97-AF65-F5344CB8AC3E}">
        <p14:creationId xmlns:p14="http://schemas.microsoft.com/office/powerpoint/2010/main" val="255997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F3F7901-0C32-B696-78A7-35CAA53A0B97}"/>
              </a:ext>
            </a:extLst>
          </p:cNvPr>
          <p:cNvSpPr>
            <a:spLocks noGrp="1"/>
          </p:cNvSpPr>
          <p:nvPr>
            <p:ph idx="1"/>
          </p:nvPr>
        </p:nvSpPr>
        <p:spPr/>
        <p:txBody>
          <a:bodyPr>
            <a:norm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Usually, optimal control leads to computationally costly solutions. Whereas a cheap solution may lead to an unstable control. There are many applications in which precise optimal control is not necessary and rather computational speed is required. This paper presents a novel technique to calculate a control input which generates a near optimal trajectory for an omni-directional vehicle-based system. This control input is generated at a significantly lower cost.</a:t>
            </a:r>
          </a:p>
          <a:p>
            <a:r>
              <a:rPr lang="en-US" sz="2400" dirty="0">
                <a:solidFill>
                  <a:srgbClr val="202124"/>
                </a:solidFill>
                <a:latin typeface="Times New Roman" panose="02020603050405020304" pitchFamily="18" charset="0"/>
                <a:cs typeface="Times New Roman" panose="02020603050405020304" pitchFamily="18" charset="0"/>
              </a:rPr>
              <a:t>The </a:t>
            </a:r>
            <a:r>
              <a:rPr lang="en-US" sz="2400" b="0" i="0" dirty="0">
                <a:solidFill>
                  <a:srgbClr val="202124"/>
                </a:solidFill>
                <a:effectLst/>
                <a:latin typeface="Times New Roman" panose="02020603050405020304" pitchFamily="18" charset="0"/>
                <a:cs typeface="Times New Roman" panose="02020603050405020304" pitchFamily="18" charset="0"/>
              </a:rPr>
              <a:t>complex non-linear system has been linearized by restricting the admissible controls. By applying a simple constraint on the control input, a near optimal trajectory is generated. As the computational cost of this strategy is low, a beneficial trade off between cost and optimality is achieved.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9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Kinematic modeling of omnidirectional vehicle</a:t>
            </a:r>
          </a:p>
        </p:txBody>
      </p:sp>
      <p:sp>
        <p:nvSpPr>
          <p:cNvPr id="3" name="Content Placeholder 2">
            <a:extLst>
              <a:ext uri="{FF2B5EF4-FFF2-40B4-BE49-F238E27FC236}">
                <a16:creationId xmlns:a16="http://schemas.microsoft.com/office/drawing/2014/main" id="{DF3F7901-0C32-B696-78A7-35CAA53A0B9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omnidirectional vehicle has 3 planar DOFs (2 translational and 1 rotational)</a:t>
            </a:r>
          </a:p>
          <a:p>
            <a:r>
              <a:rPr lang="en-US" sz="2400" dirty="0">
                <a:latin typeface="Times New Roman" panose="02020603050405020304" pitchFamily="18" charset="0"/>
                <a:cs typeface="Times New Roman" panose="02020603050405020304" pitchFamily="18" charset="0"/>
              </a:rPr>
              <a:t>The velocities of each wheel are given as: </a:t>
            </a:r>
          </a:p>
          <a:p>
            <a:pPr marL="0" indent="0">
              <a:buNone/>
            </a:pPr>
            <a:endParaRPr lang="en-US" dirty="0"/>
          </a:p>
          <a:p>
            <a:pPr marL="0" indent="0">
              <a:buNone/>
            </a:pPr>
            <a:endParaRPr lang="en-US" dirty="0"/>
          </a:p>
        </p:txBody>
      </p:sp>
      <p:pic>
        <p:nvPicPr>
          <p:cNvPr id="4" name="Picture 3" descr="A picture containing text, antenna&#10;&#10;Description automatically generated">
            <a:extLst>
              <a:ext uri="{FF2B5EF4-FFF2-40B4-BE49-F238E27FC236}">
                <a16:creationId xmlns:a16="http://schemas.microsoft.com/office/drawing/2014/main" id="{12D4B3FB-299F-05A2-6CBC-0C867958A14B}"/>
              </a:ext>
            </a:extLst>
          </p:cNvPr>
          <p:cNvPicPr>
            <a:picLocks noChangeAspect="1"/>
          </p:cNvPicPr>
          <p:nvPr/>
        </p:nvPicPr>
        <p:blipFill>
          <a:blip r:embed="rId2"/>
          <a:stretch>
            <a:fillRect/>
          </a:stretch>
        </p:blipFill>
        <p:spPr>
          <a:xfrm>
            <a:off x="8274722" y="2626276"/>
            <a:ext cx="3007360" cy="3377565"/>
          </a:xfrm>
          <a:prstGeom prst="rect">
            <a:avLst/>
          </a:prstGeom>
        </p:spPr>
      </p:pic>
      <p:pic>
        <p:nvPicPr>
          <p:cNvPr id="6" name="Picture 5">
            <a:extLst>
              <a:ext uri="{FF2B5EF4-FFF2-40B4-BE49-F238E27FC236}">
                <a16:creationId xmlns:a16="http://schemas.microsoft.com/office/drawing/2014/main" id="{892920B7-7B26-17C9-569A-1F0434557094}"/>
              </a:ext>
            </a:extLst>
          </p:cNvPr>
          <p:cNvPicPr>
            <a:picLocks noChangeAspect="1"/>
          </p:cNvPicPr>
          <p:nvPr/>
        </p:nvPicPr>
        <p:blipFill>
          <a:blip r:embed="rId3"/>
          <a:stretch>
            <a:fillRect/>
          </a:stretch>
        </p:blipFill>
        <p:spPr>
          <a:xfrm>
            <a:off x="1249188" y="3743704"/>
            <a:ext cx="6172735" cy="1806097"/>
          </a:xfrm>
          <a:prstGeom prst="rect">
            <a:avLst/>
          </a:prstGeom>
        </p:spPr>
      </p:pic>
    </p:spTree>
    <p:extLst>
      <p:ext uri="{BB962C8B-B14F-4D97-AF65-F5344CB8AC3E}">
        <p14:creationId xmlns:p14="http://schemas.microsoft.com/office/powerpoint/2010/main" val="395073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Dynamic modeling of omnidirectional vehicle</a:t>
            </a:r>
          </a:p>
        </p:txBody>
      </p:sp>
      <p:sp>
        <p:nvSpPr>
          <p:cNvPr id="3" name="Content Placeholder 2">
            <a:extLst>
              <a:ext uri="{FF2B5EF4-FFF2-40B4-BE49-F238E27FC236}">
                <a16:creationId xmlns:a16="http://schemas.microsoft.com/office/drawing/2014/main" id="{DF3F7901-0C32-B696-78A7-35CAA53A0B97}"/>
              </a:ext>
            </a:extLst>
          </p:cNvPr>
          <p:cNvSpPr>
            <a:spLocks noGrp="1"/>
          </p:cNvSpPr>
          <p:nvPr>
            <p:ph idx="1"/>
          </p:nvPr>
        </p:nvSpPr>
        <p:spPr>
          <a:xfrm>
            <a:off x="838200" y="1523189"/>
            <a:ext cx="10197354" cy="4506683"/>
          </a:xfrm>
        </p:spPr>
        <p:txBody>
          <a:bodyPr/>
          <a:lstStyle/>
          <a:p>
            <a:pPr marL="0" indent="0">
              <a:buNone/>
            </a:pPr>
            <a:endParaRPr lang="en-US" sz="1400" dirty="0">
              <a:ea typeface="Calibri" panose="020F0502020204030204" pitchFamily="34" charset="0"/>
              <a:cs typeface="Times New Roman" panose="02020603050405020304" pitchFamily="18" charset="0"/>
            </a:endParaRP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a:t>
            </a:r>
            <a:r>
              <a:rPr lang="en-US" sz="2400" dirty="0">
                <a:latin typeface="Times New Roman" panose="02020603050405020304" pitchFamily="18" charset="0"/>
                <a:ea typeface="Calibri" panose="020F0502020204030204" pitchFamily="34" charset="0"/>
                <a:cs typeface="Times New Roman" panose="02020603050405020304" pitchFamily="18" charset="0"/>
              </a:rPr>
              <a:t>m of differential equations can be represented as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Non-</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dimensionalized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equations of motion are</a:t>
            </a:r>
            <a:r>
              <a:rPr lang="en-US" sz="2400" dirty="0">
                <a:latin typeface="Times New Roman" panose="02020603050405020304" pitchFamily="18" charset="0"/>
                <a:ea typeface="Calibri" panose="020F0502020204030204" pitchFamily="34" charset="0"/>
                <a:cs typeface="Times New Roman" panose="02020603050405020304" pitchFamily="18" charset="0"/>
              </a:rPr>
              <a:t> given by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336BA291-48EC-C21C-6677-41A47F29A9F4}"/>
              </a:ext>
            </a:extLst>
          </p:cNvPr>
          <p:cNvPicPr>
            <a:picLocks noChangeAspect="1"/>
          </p:cNvPicPr>
          <p:nvPr/>
        </p:nvPicPr>
        <p:blipFill>
          <a:blip r:embed="rId2"/>
          <a:stretch>
            <a:fillRect/>
          </a:stretch>
        </p:blipFill>
        <p:spPr>
          <a:xfrm>
            <a:off x="838200" y="2428240"/>
            <a:ext cx="4352925" cy="1258325"/>
          </a:xfrm>
          <a:prstGeom prst="rect">
            <a:avLst/>
          </a:prstGeom>
        </p:spPr>
      </p:pic>
      <p:pic>
        <p:nvPicPr>
          <p:cNvPr id="7" name="Picture 6">
            <a:extLst>
              <a:ext uri="{FF2B5EF4-FFF2-40B4-BE49-F238E27FC236}">
                <a16:creationId xmlns:a16="http://schemas.microsoft.com/office/drawing/2014/main" id="{B51865BB-3668-2F27-1E20-B52A7B9D9192}"/>
              </a:ext>
            </a:extLst>
          </p:cNvPr>
          <p:cNvPicPr>
            <a:picLocks noChangeAspect="1"/>
          </p:cNvPicPr>
          <p:nvPr/>
        </p:nvPicPr>
        <p:blipFill>
          <a:blip r:embed="rId3"/>
          <a:stretch>
            <a:fillRect/>
          </a:stretch>
        </p:blipFill>
        <p:spPr>
          <a:xfrm>
            <a:off x="5392187" y="2336249"/>
            <a:ext cx="5442304" cy="1342470"/>
          </a:xfrm>
          <a:prstGeom prst="rect">
            <a:avLst/>
          </a:prstGeom>
        </p:spPr>
      </p:pic>
      <p:pic>
        <p:nvPicPr>
          <p:cNvPr id="9" name="Picture 8">
            <a:extLst>
              <a:ext uri="{FF2B5EF4-FFF2-40B4-BE49-F238E27FC236}">
                <a16:creationId xmlns:a16="http://schemas.microsoft.com/office/drawing/2014/main" id="{279370B2-A1E0-04B5-E96D-3A3A5E0B3167}"/>
              </a:ext>
            </a:extLst>
          </p:cNvPr>
          <p:cNvPicPr>
            <a:picLocks noChangeAspect="1"/>
          </p:cNvPicPr>
          <p:nvPr/>
        </p:nvPicPr>
        <p:blipFill>
          <a:blip r:embed="rId4"/>
          <a:stretch>
            <a:fillRect/>
          </a:stretch>
        </p:blipFill>
        <p:spPr>
          <a:xfrm>
            <a:off x="621934" y="4338918"/>
            <a:ext cx="3626218" cy="1428559"/>
          </a:xfrm>
          <a:prstGeom prst="rect">
            <a:avLst/>
          </a:prstGeom>
        </p:spPr>
      </p:pic>
      <p:pic>
        <p:nvPicPr>
          <p:cNvPr id="11" name="Picture 10">
            <a:extLst>
              <a:ext uri="{FF2B5EF4-FFF2-40B4-BE49-F238E27FC236}">
                <a16:creationId xmlns:a16="http://schemas.microsoft.com/office/drawing/2014/main" id="{FF0410FE-017F-BFC0-7FE0-8CD838656C37}"/>
              </a:ext>
            </a:extLst>
          </p:cNvPr>
          <p:cNvPicPr>
            <a:picLocks noChangeAspect="1"/>
          </p:cNvPicPr>
          <p:nvPr/>
        </p:nvPicPr>
        <p:blipFill>
          <a:blip r:embed="rId5"/>
          <a:stretch>
            <a:fillRect/>
          </a:stretch>
        </p:blipFill>
        <p:spPr>
          <a:xfrm>
            <a:off x="4310260" y="4742978"/>
            <a:ext cx="2803845" cy="831144"/>
          </a:xfrm>
          <a:prstGeom prst="rect">
            <a:avLst/>
          </a:prstGeom>
        </p:spPr>
      </p:pic>
      <p:pic>
        <p:nvPicPr>
          <p:cNvPr id="13" name="Picture 12">
            <a:extLst>
              <a:ext uri="{FF2B5EF4-FFF2-40B4-BE49-F238E27FC236}">
                <a16:creationId xmlns:a16="http://schemas.microsoft.com/office/drawing/2014/main" id="{78EE8812-0486-E426-20A8-34A28E884A35}"/>
              </a:ext>
            </a:extLst>
          </p:cNvPr>
          <p:cNvPicPr>
            <a:picLocks noChangeAspect="1"/>
          </p:cNvPicPr>
          <p:nvPr/>
        </p:nvPicPr>
        <p:blipFill>
          <a:blip r:embed="rId6"/>
          <a:stretch>
            <a:fillRect/>
          </a:stretch>
        </p:blipFill>
        <p:spPr>
          <a:xfrm>
            <a:off x="7176214" y="4405824"/>
            <a:ext cx="4075606" cy="1307270"/>
          </a:xfrm>
          <a:prstGeom prst="rect">
            <a:avLst/>
          </a:prstGeom>
        </p:spPr>
      </p:pic>
    </p:spTree>
    <p:extLst>
      <p:ext uri="{BB962C8B-B14F-4D97-AF65-F5344CB8AC3E}">
        <p14:creationId xmlns:p14="http://schemas.microsoft.com/office/powerpoint/2010/main" val="405732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Restricting admissible controls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3F7901-0C32-B696-78A7-35CAA53A0B97}"/>
                  </a:ext>
                </a:extLst>
              </p:cNvPr>
              <p:cNvSpPr>
                <a:spLocks noGrp="1"/>
              </p:cNvSpPr>
              <p:nvPr>
                <p:ph idx="1"/>
              </p:nvPr>
            </p:nvSpPr>
            <p:spPr/>
            <p:txBody>
              <a:bodyPr>
                <a:normAutofit lnSpcReduction="10000"/>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control action </a:t>
                </a:r>
                <a14:m>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𝑞</m:t>
                    </m:r>
                    <m:d>
                      <m:d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t</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θ</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non-linear.</a:t>
                </a:r>
              </a:p>
              <a:p>
                <a:r>
                  <a:rPr lang="en-US" sz="2400" dirty="0">
                    <a:latin typeface="Times New Roman" panose="02020603050405020304" pitchFamily="18" charset="0"/>
                    <a:cs typeface="Times New Roman" panose="02020603050405020304" pitchFamily="18" charset="0"/>
                  </a:rPr>
                  <a:t>This non-linear control problem can be made tractable by restricting the set of admissible control functions.</a:t>
                </a:r>
              </a:p>
              <a:p>
                <a:pPr marL="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set of feasible voltages U is a cube given by </a:t>
                </a:r>
                <a14:m>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bar>
                      <m:bar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bar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&lt;</m:t>
                        </m:r>
                      </m:e>
                    </m:ba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1}</m:t>
                    </m:r>
                  </m:oMath>
                </a14:m>
                <a:endParaRPr lang="en-US" sz="2400" dirty="0">
                  <a:latin typeface="Times New Roman" panose="02020603050405020304" pitchFamily="18" charset="0"/>
                  <a:cs typeface="Times New Roman" panose="02020603050405020304" pitchFamily="18" charset="0"/>
                </a:endParaRPr>
              </a:p>
              <a:p>
                <a14:m>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θ</m:t>
                        </m:r>
                      </m:e>
                    </m:d>
                  </m:oMath>
                </a14:m>
                <a:r>
                  <a:rPr lang="en-US" sz="2400" i="1" dirty="0">
                    <a:latin typeface="Times New Roman" panose="02020603050405020304" pitchFamily="18" charset="0"/>
                    <a:cs typeface="Times New Roman" panose="02020603050405020304" pitchFamily="18" charset="0"/>
                  </a:rPr>
                  <a:t> can be decomposed into</a:t>
                </a: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linear transformation P(0) maps the cube U(t) into the tilted cuboid P(0)U(t) with a diagonal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3 along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axis. The transformation R</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(θ) then rotates this cuboid about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400" baseline="-25000" dirty="0" err="1">
                    <a:effectLst/>
                    <a:latin typeface="Times New Roman" panose="02020603050405020304" pitchFamily="18" charset="0"/>
                    <a:ea typeface="Calibri" panose="020F0502020204030204" pitchFamily="34" charset="0"/>
                    <a:cs typeface="Times New Roman" panose="02020603050405020304" pitchFamily="18" charset="0"/>
                  </a:rPr>
                  <a:t>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axis (or equivalently: about its diagonal). The solid of revolution that is the intersection of all possible rotations R</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(θ)P(0)U(t) of the cuboid is then the restricted admissible set of control.</a:t>
                </a:r>
                <a:endParaRPr lang="en-US" sz="2400" dirty="0"/>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pPr marL="0" indent="0">
                  <a:buNone/>
                </a:pPr>
                <a:endParaRPr lang="en-US" sz="2400" i="1" dirty="0"/>
              </a:p>
            </p:txBody>
          </p:sp>
        </mc:Choice>
        <mc:Fallback>
          <p:sp>
            <p:nvSpPr>
              <p:cNvPr id="3" name="Content Placeholder 2">
                <a:extLst>
                  <a:ext uri="{FF2B5EF4-FFF2-40B4-BE49-F238E27FC236}">
                    <a16:creationId xmlns:a16="http://schemas.microsoft.com/office/drawing/2014/main" id="{DF3F7901-0C32-B696-78A7-35CAA53A0B97}"/>
                  </a:ext>
                </a:extLst>
              </p:cNvPr>
              <p:cNvSpPr>
                <a:spLocks noGrp="1" noRot="1" noChangeAspect="1" noMove="1" noResize="1" noEditPoints="1" noAdjustHandles="1" noChangeArrowheads="1" noChangeShapeType="1" noTextEdit="1"/>
              </p:cNvSpPr>
              <p:nvPr>
                <p:ph idx="1"/>
              </p:nvPr>
            </p:nvSpPr>
            <p:spPr>
              <a:blipFill>
                <a:blip r:embed="rId2"/>
                <a:stretch>
                  <a:fillRect l="-1818" t="-3030" r="-115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1EEEA99-8506-6D7F-8C71-1DA82E4CDCD9}"/>
              </a:ext>
            </a:extLst>
          </p:cNvPr>
          <p:cNvPicPr>
            <a:picLocks noChangeAspect="1"/>
          </p:cNvPicPr>
          <p:nvPr/>
        </p:nvPicPr>
        <p:blipFill rotWithShape="1">
          <a:blip r:embed="rId3"/>
          <a:srcRect t="21161" b="26235"/>
          <a:stretch/>
        </p:blipFill>
        <p:spPr>
          <a:xfrm>
            <a:off x="4820674" y="3517200"/>
            <a:ext cx="3023443" cy="466165"/>
          </a:xfrm>
          <a:prstGeom prst="rect">
            <a:avLst/>
          </a:prstGeom>
        </p:spPr>
      </p:pic>
    </p:spTree>
    <p:extLst>
      <p:ext uri="{BB962C8B-B14F-4D97-AF65-F5344CB8AC3E}">
        <p14:creationId xmlns:p14="http://schemas.microsoft.com/office/powerpoint/2010/main" val="45746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Restricting admissible controls</a:t>
            </a:r>
            <a:endParaRPr lang="en-US" sz="3600" dirty="0"/>
          </a:p>
        </p:txBody>
      </p:sp>
      <p:pic>
        <p:nvPicPr>
          <p:cNvPr id="5" name="Picture 4" descr="Diagram, engineering drawing&#10;&#10;Description automatically generated">
            <a:extLst>
              <a:ext uri="{FF2B5EF4-FFF2-40B4-BE49-F238E27FC236}">
                <a16:creationId xmlns:a16="http://schemas.microsoft.com/office/drawing/2014/main" id="{C8F82EFA-1245-E47E-9915-1461B5FAA912}"/>
              </a:ext>
            </a:extLst>
          </p:cNvPr>
          <p:cNvPicPr>
            <a:picLocks noChangeAspect="1"/>
          </p:cNvPicPr>
          <p:nvPr/>
        </p:nvPicPr>
        <p:blipFill rotWithShape="1">
          <a:blip r:embed="rId2"/>
          <a:srcRect l="17832" t="19579" r="22507"/>
          <a:stretch/>
        </p:blipFill>
        <p:spPr bwMode="auto">
          <a:xfrm>
            <a:off x="1384244" y="1856831"/>
            <a:ext cx="3492556" cy="2103883"/>
          </a:xfrm>
          <a:prstGeom prst="rect">
            <a:avLst/>
          </a:prstGeom>
          <a:ln>
            <a:noFill/>
          </a:ln>
          <a:extLst>
            <a:ext uri="{53640926-AAD7-44D8-BBD7-CCE9431645EC}">
              <a14:shadowObscured xmlns:a14="http://schemas.microsoft.com/office/drawing/2010/main"/>
            </a:ext>
          </a:extLst>
        </p:spPr>
      </p:pic>
      <p:pic>
        <p:nvPicPr>
          <p:cNvPr id="7" name="Picture 6" descr="Chart, radar chart&#10;&#10;Description automatically generated">
            <a:extLst>
              <a:ext uri="{FF2B5EF4-FFF2-40B4-BE49-F238E27FC236}">
                <a16:creationId xmlns:a16="http://schemas.microsoft.com/office/drawing/2014/main" id="{6B7AD7D3-0657-0D57-5F23-AD6D333C91D8}"/>
              </a:ext>
            </a:extLst>
          </p:cNvPr>
          <p:cNvPicPr>
            <a:picLocks noChangeAspect="1"/>
          </p:cNvPicPr>
          <p:nvPr/>
        </p:nvPicPr>
        <p:blipFill rotWithShape="1">
          <a:blip r:embed="rId3">
            <a:extLst>
              <a:ext uri="{28A0092B-C50C-407E-A947-70E740481C1C}">
                <a14:useLocalDpi xmlns:a14="http://schemas.microsoft.com/office/drawing/2010/main" val="0"/>
              </a:ext>
            </a:extLst>
          </a:blip>
          <a:srcRect l="33554" t="27200" r="30261" b="19877"/>
          <a:stretch/>
        </p:blipFill>
        <p:spPr>
          <a:xfrm>
            <a:off x="6749593" y="1781045"/>
            <a:ext cx="2905396" cy="2085926"/>
          </a:xfrm>
          <a:prstGeom prst="rect">
            <a:avLst/>
          </a:prstGeom>
        </p:spPr>
      </p:pic>
      <p:pic>
        <p:nvPicPr>
          <p:cNvPr id="8" name="Picture 7" descr="Chart, radar chart&#10;&#10;Description automatically generated">
            <a:extLst>
              <a:ext uri="{FF2B5EF4-FFF2-40B4-BE49-F238E27FC236}">
                <a16:creationId xmlns:a16="http://schemas.microsoft.com/office/drawing/2014/main" id="{44E8479C-1D37-A1C6-A614-63A808713CC7}"/>
              </a:ext>
            </a:extLst>
          </p:cNvPr>
          <p:cNvPicPr>
            <a:picLocks noChangeAspect="1"/>
          </p:cNvPicPr>
          <p:nvPr/>
        </p:nvPicPr>
        <p:blipFill>
          <a:blip r:embed="rId4"/>
          <a:stretch>
            <a:fillRect/>
          </a:stretch>
        </p:blipFill>
        <p:spPr>
          <a:xfrm>
            <a:off x="1826755" y="3926027"/>
            <a:ext cx="2716670" cy="2339067"/>
          </a:xfrm>
          <a:prstGeom prst="rect">
            <a:avLst/>
          </a:prstGeom>
        </p:spPr>
      </p:pic>
      <p:pic>
        <p:nvPicPr>
          <p:cNvPr id="9" name="Picture 8" descr="Chart, radar chart&#10;&#10;Description automatically generated">
            <a:extLst>
              <a:ext uri="{FF2B5EF4-FFF2-40B4-BE49-F238E27FC236}">
                <a16:creationId xmlns:a16="http://schemas.microsoft.com/office/drawing/2014/main" id="{F08E3386-151C-38DD-E23A-D36C80D85CD5}"/>
              </a:ext>
            </a:extLst>
          </p:cNvPr>
          <p:cNvPicPr>
            <a:picLocks noChangeAspect="1"/>
          </p:cNvPicPr>
          <p:nvPr/>
        </p:nvPicPr>
        <p:blipFill>
          <a:blip r:embed="rId5"/>
          <a:stretch>
            <a:fillRect/>
          </a:stretch>
        </p:blipFill>
        <p:spPr>
          <a:xfrm>
            <a:off x="6755180" y="3926027"/>
            <a:ext cx="3610066" cy="2285649"/>
          </a:xfrm>
          <a:prstGeom prst="rect">
            <a:avLst/>
          </a:prstGeom>
        </p:spPr>
      </p:pic>
    </p:spTree>
    <p:extLst>
      <p:ext uri="{BB962C8B-B14F-4D97-AF65-F5344CB8AC3E}">
        <p14:creationId xmlns:p14="http://schemas.microsoft.com/office/powerpoint/2010/main" val="46011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Trajectory Generation</a:t>
            </a:r>
          </a:p>
        </p:txBody>
      </p:sp>
      <p:sp>
        <p:nvSpPr>
          <p:cNvPr id="3" name="Content Placeholder 2">
            <a:extLst>
              <a:ext uri="{FF2B5EF4-FFF2-40B4-BE49-F238E27FC236}">
                <a16:creationId xmlns:a16="http://schemas.microsoft.com/office/drawing/2014/main" id="{DF3F7901-0C32-B696-78A7-35CAA53A0B9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As translational and rotational DOFs are independent of each other,</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constraint on the control inputs is given by </a:t>
            </a:r>
          </a:p>
          <a:p>
            <a:pPr marL="0" indent="0">
              <a:buNone/>
            </a:pPr>
            <a:r>
              <a:rPr lang="en-US" sz="2400" dirty="0">
                <a:latin typeface="Times New Roman" panose="02020603050405020304" pitchFamily="18" charset="0"/>
                <a:cs typeface="Times New Roman" panose="02020603050405020304" pitchFamily="18" charset="0"/>
              </a:rPr>
              <a:t>The system can also be written as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FCDBE9D-224B-BFC2-6D21-95DACECDECCA}"/>
              </a:ext>
            </a:extLst>
          </p:cNvPr>
          <p:cNvPicPr>
            <a:picLocks noChangeAspect="1"/>
          </p:cNvPicPr>
          <p:nvPr/>
        </p:nvPicPr>
        <p:blipFill>
          <a:blip r:embed="rId2"/>
          <a:stretch>
            <a:fillRect/>
          </a:stretch>
        </p:blipFill>
        <p:spPr>
          <a:xfrm>
            <a:off x="1097281" y="3857414"/>
            <a:ext cx="8019826" cy="2194480"/>
          </a:xfrm>
          <a:prstGeom prst="rect">
            <a:avLst/>
          </a:prstGeom>
        </p:spPr>
      </p:pic>
      <p:pic>
        <p:nvPicPr>
          <p:cNvPr id="7" name="Picture 6">
            <a:extLst>
              <a:ext uri="{FF2B5EF4-FFF2-40B4-BE49-F238E27FC236}">
                <a16:creationId xmlns:a16="http://schemas.microsoft.com/office/drawing/2014/main" id="{C5FE05CA-8ECE-E6C8-21EB-FD58CA4ED1D3}"/>
              </a:ext>
            </a:extLst>
          </p:cNvPr>
          <p:cNvPicPr>
            <a:picLocks noChangeAspect="1"/>
          </p:cNvPicPr>
          <p:nvPr/>
        </p:nvPicPr>
        <p:blipFill>
          <a:blip r:embed="rId3"/>
          <a:stretch>
            <a:fillRect/>
          </a:stretch>
        </p:blipFill>
        <p:spPr>
          <a:xfrm>
            <a:off x="1087265" y="2203148"/>
            <a:ext cx="1458712" cy="704475"/>
          </a:xfrm>
          <a:prstGeom prst="rect">
            <a:avLst/>
          </a:prstGeom>
        </p:spPr>
      </p:pic>
      <p:pic>
        <p:nvPicPr>
          <p:cNvPr id="9" name="Picture 8">
            <a:extLst>
              <a:ext uri="{FF2B5EF4-FFF2-40B4-BE49-F238E27FC236}">
                <a16:creationId xmlns:a16="http://schemas.microsoft.com/office/drawing/2014/main" id="{9AF97C40-0A1D-A223-D91C-D55AF0D95142}"/>
              </a:ext>
            </a:extLst>
          </p:cNvPr>
          <p:cNvPicPr>
            <a:picLocks noChangeAspect="1"/>
          </p:cNvPicPr>
          <p:nvPr/>
        </p:nvPicPr>
        <p:blipFill>
          <a:blip r:embed="rId4"/>
          <a:stretch>
            <a:fillRect/>
          </a:stretch>
        </p:blipFill>
        <p:spPr>
          <a:xfrm>
            <a:off x="6982640" y="2826428"/>
            <a:ext cx="1981372" cy="510584"/>
          </a:xfrm>
          <a:prstGeom prst="rect">
            <a:avLst/>
          </a:prstGeom>
        </p:spPr>
      </p:pic>
    </p:spTree>
    <p:extLst>
      <p:ext uri="{BB962C8B-B14F-4D97-AF65-F5344CB8AC3E}">
        <p14:creationId xmlns:p14="http://schemas.microsoft.com/office/powerpoint/2010/main" val="2612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533C-C149-546D-0DBE-200BDDC1B9F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Trajectory Generation</a:t>
            </a:r>
          </a:p>
        </p:txBody>
      </p:sp>
      <p:sp>
        <p:nvSpPr>
          <p:cNvPr id="3" name="Content Placeholder 2">
            <a:extLst>
              <a:ext uri="{FF2B5EF4-FFF2-40B4-BE49-F238E27FC236}">
                <a16:creationId xmlns:a16="http://schemas.microsoft.com/office/drawing/2014/main" id="{DF3F7901-0C32-B696-78A7-35CAA53A0B9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For minimum time of trajectory,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For Near-optimal control, following strategy is used.</a:t>
            </a:r>
          </a:p>
          <a:p>
            <a:endParaRPr lang="en-US" dirty="0"/>
          </a:p>
        </p:txBody>
      </p:sp>
      <p:pic>
        <p:nvPicPr>
          <p:cNvPr id="5" name="Picture 4">
            <a:extLst>
              <a:ext uri="{FF2B5EF4-FFF2-40B4-BE49-F238E27FC236}">
                <a16:creationId xmlns:a16="http://schemas.microsoft.com/office/drawing/2014/main" id="{94BFBD08-C017-7A87-D209-CCF1109E6184}"/>
              </a:ext>
            </a:extLst>
          </p:cNvPr>
          <p:cNvPicPr>
            <a:picLocks noChangeAspect="1"/>
          </p:cNvPicPr>
          <p:nvPr/>
        </p:nvPicPr>
        <p:blipFill>
          <a:blip r:embed="rId2"/>
          <a:stretch>
            <a:fillRect/>
          </a:stretch>
        </p:blipFill>
        <p:spPr>
          <a:xfrm>
            <a:off x="1158097" y="4235514"/>
            <a:ext cx="3284505" cy="1089754"/>
          </a:xfrm>
          <a:prstGeom prst="rect">
            <a:avLst/>
          </a:prstGeom>
        </p:spPr>
      </p:pic>
      <p:pic>
        <p:nvPicPr>
          <p:cNvPr id="7" name="Picture 6">
            <a:extLst>
              <a:ext uri="{FF2B5EF4-FFF2-40B4-BE49-F238E27FC236}">
                <a16:creationId xmlns:a16="http://schemas.microsoft.com/office/drawing/2014/main" id="{744BCC15-7A24-AEAC-3516-DE0493AC0EF4}"/>
              </a:ext>
            </a:extLst>
          </p:cNvPr>
          <p:cNvPicPr>
            <a:picLocks noChangeAspect="1"/>
          </p:cNvPicPr>
          <p:nvPr/>
        </p:nvPicPr>
        <p:blipFill>
          <a:blip r:embed="rId3"/>
          <a:stretch>
            <a:fillRect/>
          </a:stretch>
        </p:blipFill>
        <p:spPr>
          <a:xfrm>
            <a:off x="1158097" y="2287189"/>
            <a:ext cx="3452159" cy="662997"/>
          </a:xfrm>
          <a:prstGeom prst="rect">
            <a:avLst/>
          </a:prstGeom>
        </p:spPr>
      </p:pic>
    </p:spTree>
    <p:extLst>
      <p:ext uri="{BB962C8B-B14F-4D97-AF65-F5344CB8AC3E}">
        <p14:creationId xmlns:p14="http://schemas.microsoft.com/office/powerpoint/2010/main" val="225566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B23B-6F63-375F-5A1B-7772C011BC6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Bang–bang trajectory</a:t>
            </a:r>
          </a:p>
        </p:txBody>
      </p:sp>
      <p:pic>
        <p:nvPicPr>
          <p:cNvPr id="5" name="Content Placeholder 4">
            <a:extLst>
              <a:ext uri="{FF2B5EF4-FFF2-40B4-BE49-F238E27FC236}">
                <a16:creationId xmlns:a16="http://schemas.microsoft.com/office/drawing/2014/main" id="{F0154E78-CB28-523C-D126-225E0E3D521C}"/>
              </a:ext>
            </a:extLst>
          </p:cNvPr>
          <p:cNvPicPr>
            <a:picLocks noGrp="1" noChangeAspect="1"/>
          </p:cNvPicPr>
          <p:nvPr>
            <p:ph idx="1"/>
          </p:nvPr>
        </p:nvPicPr>
        <p:blipFill>
          <a:blip r:embed="rId2"/>
          <a:stretch>
            <a:fillRect/>
          </a:stretch>
        </p:blipFill>
        <p:spPr>
          <a:xfrm>
            <a:off x="1097280" y="2237492"/>
            <a:ext cx="5778649" cy="1503842"/>
          </a:xfrm>
        </p:spPr>
      </p:pic>
      <p:pic>
        <p:nvPicPr>
          <p:cNvPr id="7" name="Picture 6">
            <a:extLst>
              <a:ext uri="{FF2B5EF4-FFF2-40B4-BE49-F238E27FC236}">
                <a16:creationId xmlns:a16="http://schemas.microsoft.com/office/drawing/2014/main" id="{7E9B78C4-AE95-DAFF-C545-9129C2725495}"/>
              </a:ext>
            </a:extLst>
          </p:cNvPr>
          <p:cNvPicPr>
            <a:picLocks noChangeAspect="1"/>
          </p:cNvPicPr>
          <p:nvPr/>
        </p:nvPicPr>
        <p:blipFill rotWithShape="1">
          <a:blip r:embed="rId3"/>
          <a:srcRect r="4205"/>
          <a:stretch/>
        </p:blipFill>
        <p:spPr>
          <a:xfrm>
            <a:off x="1030044" y="4510988"/>
            <a:ext cx="5913120" cy="1219306"/>
          </a:xfrm>
          <a:prstGeom prst="rect">
            <a:avLst/>
          </a:prstGeom>
        </p:spPr>
      </p:pic>
      <p:pic>
        <p:nvPicPr>
          <p:cNvPr id="9" name="Picture 8">
            <a:extLst>
              <a:ext uri="{FF2B5EF4-FFF2-40B4-BE49-F238E27FC236}">
                <a16:creationId xmlns:a16="http://schemas.microsoft.com/office/drawing/2014/main" id="{0C507563-7A00-0218-4341-6EB7E4B000AF}"/>
              </a:ext>
            </a:extLst>
          </p:cNvPr>
          <p:cNvPicPr>
            <a:picLocks noChangeAspect="1"/>
          </p:cNvPicPr>
          <p:nvPr/>
        </p:nvPicPr>
        <p:blipFill>
          <a:blip r:embed="rId4"/>
          <a:stretch>
            <a:fillRect/>
          </a:stretch>
        </p:blipFill>
        <p:spPr>
          <a:xfrm>
            <a:off x="6875929" y="4510988"/>
            <a:ext cx="5189670" cy="1112616"/>
          </a:xfrm>
          <a:prstGeom prst="rect">
            <a:avLst/>
          </a:prstGeom>
        </p:spPr>
      </p:pic>
      <p:sp>
        <p:nvSpPr>
          <p:cNvPr id="20" name="TextBox 19">
            <a:extLst>
              <a:ext uri="{FF2B5EF4-FFF2-40B4-BE49-F238E27FC236}">
                <a16:creationId xmlns:a16="http://schemas.microsoft.com/office/drawing/2014/main" id="{E0537F50-D62F-6A78-3BF3-70F31F8A1BBE}"/>
              </a:ext>
            </a:extLst>
          </p:cNvPr>
          <p:cNvSpPr txBox="1"/>
          <p:nvPr/>
        </p:nvSpPr>
        <p:spPr>
          <a:xfrm>
            <a:off x="1159128" y="1770237"/>
            <a:ext cx="278802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know that </a:t>
            </a:r>
          </a:p>
        </p:txBody>
      </p:sp>
      <p:sp>
        <p:nvSpPr>
          <p:cNvPr id="33" name="TextBox 32">
            <a:extLst>
              <a:ext uri="{FF2B5EF4-FFF2-40B4-BE49-F238E27FC236}">
                <a16:creationId xmlns:a16="http://schemas.microsoft.com/office/drawing/2014/main" id="{D539055F-7EA3-1D73-E49A-CEC26A83D6F1}"/>
              </a:ext>
            </a:extLst>
          </p:cNvPr>
          <p:cNvSpPr txBox="1"/>
          <p:nvPr/>
        </p:nvSpPr>
        <p:spPr>
          <a:xfrm>
            <a:off x="1230845" y="3672479"/>
            <a:ext cx="1027983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 z</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x, y</a:t>
            </a:r>
          </a:p>
          <a:p>
            <a:r>
              <a:rPr lang="en-US" sz="2000" b="0" i="0" dirty="0">
                <a:solidFill>
                  <a:srgbClr val="202124"/>
                </a:solidFill>
                <a:effectLst/>
                <a:latin typeface="Times New Roman" panose="02020603050405020304" pitchFamily="18" charset="0"/>
                <a:cs typeface="Times New Roman" panose="02020603050405020304" pitchFamily="18" charset="0"/>
              </a:rPr>
              <a:t>Solving the above two differential equations and applying the boundary conditions, we get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4439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318</TotalTime>
  <Words>702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 Math</vt:lpstr>
      <vt:lpstr>Times New Roman</vt:lpstr>
      <vt:lpstr>Retrospect</vt:lpstr>
      <vt:lpstr>Near-optimal dynamic trajectory generation and control of an omnidirectional vehicle  ENPM667 Control of Robotic System </vt:lpstr>
      <vt:lpstr>Abstract</vt:lpstr>
      <vt:lpstr>Kinematic modeling of omnidirectional vehicle</vt:lpstr>
      <vt:lpstr>Dynamic modeling of omnidirectional vehicle</vt:lpstr>
      <vt:lpstr>Restricting admissible controls</vt:lpstr>
      <vt:lpstr>Restricting admissible controls</vt:lpstr>
      <vt:lpstr>Trajectory Generation</vt:lpstr>
      <vt:lpstr>Trajectory Generation</vt:lpstr>
      <vt:lpstr>Bang–bang trajectory</vt:lpstr>
      <vt:lpstr>Bang–bang trajectory</vt:lpstr>
      <vt:lpstr>Trajectory synchronization</vt:lpstr>
      <vt:lpstr>Simulation and Results</vt:lpstr>
      <vt:lpstr>Simulation and Results</vt:lpstr>
      <vt:lpstr>Conclusion</vt:lpstr>
      <vt:lpstr>Learning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Near-optimal dynamic trajectory generation and control of an omnidirectional vehicle  ENPM667 Control of Robotic System </dc:title>
  <dc:creator>NEHA MADHEKAR</dc:creator>
  <cp:lastModifiedBy>NEHA MADHEKAR</cp:lastModifiedBy>
  <cp:revision>74</cp:revision>
  <dcterms:created xsi:type="dcterms:W3CDTF">2022-11-24T06:53:20Z</dcterms:created>
  <dcterms:modified xsi:type="dcterms:W3CDTF">2022-11-24T12:11:51Z</dcterms:modified>
</cp:coreProperties>
</file>