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5599d03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5599d03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5599d03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5599d03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1a7411d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1a7411d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53adff4c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53adff4c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53adff4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53adff4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5599d03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5599d03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5599d03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5599d03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5599d03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5599d03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5aaf17c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5aaf17c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5aaf17c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5aaf17c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5599d03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5599d03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ocTRC3c7R_8SMNNGCMYcDQTpGcdJFY0o/view?usp=drive_link" TargetMode="External"/><Relationship Id="rId4" Type="http://schemas.openxmlformats.org/officeDocument/2006/relationships/hyperlink" Target="https://drive.google.com/file/d/1TegxxfHVDQu3K9TV3lbMJjX-c26Ae1yS/view?usp=drive_link" TargetMode="External"/><Relationship Id="rId5" Type="http://schemas.openxmlformats.org/officeDocument/2006/relationships/hyperlink" Target="https://drive.google.com/file/d/1I_0Rw12U_vzFcwhssYgppreSlB2mK_p6/view?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Time-Varying Ankle Mechanical Impedance During Human Locomotion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ENPM640 Rehabilitation Robotics - Final Project</a:t>
            </a:r>
            <a:endParaRPr/>
          </a:p>
        </p:txBody>
      </p:sp>
      <p:sp>
        <p:nvSpPr>
          <p:cNvPr id="56" name="Google Shape;56;p13"/>
          <p:cNvSpPr txBox="1"/>
          <p:nvPr/>
        </p:nvSpPr>
        <p:spPr>
          <a:xfrm>
            <a:off x="1431425" y="3760075"/>
            <a:ext cx="6009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Yashas Shetty - 119376348</a:t>
            </a:r>
            <a:endParaRPr sz="1800">
              <a:solidFill>
                <a:schemeClr val="dk2"/>
              </a:solidFill>
            </a:endParaRPr>
          </a:p>
          <a:p>
            <a:pPr indent="0" lvl="0" marL="0" rtl="0" algn="ctr">
              <a:spcBef>
                <a:spcPts val="0"/>
              </a:spcBef>
              <a:spcAft>
                <a:spcPts val="0"/>
              </a:spcAft>
              <a:buNone/>
            </a:pPr>
            <a:r>
              <a:rPr lang="en" sz="1800">
                <a:solidFill>
                  <a:schemeClr val="dk2"/>
                </a:solidFill>
              </a:rPr>
              <a:t>Sameer Arjun S - 119385876</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his study provides a comprehensive characterization of time-varying ankle mechanical impedance during human locomotion, which helps for ankle impedance modulation during walking. </a:t>
            </a:r>
            <a:endParaRPr/>
          </a:p>
          <a:p>
            <a:pPr indent="0" lvl="0" marL="0" rtl="0" algn="l">
              <a:spcBef>
                <a:spcPts val="1200"/>
              </a:spcBef>
              <a:spcAft>
                <a:spcPts val="0"/>
              </a:spcAft>
              <a:buNone/>
            </a:pPr>
            <a:r>
              <a:rPr lang="en"/>
              <a:t>The findings highlight the importance of considering ankle impedance in multiple degrees of freedom and across different subphases of the gait cycle. </a:t>
            </a:r>
            <a:endParaRPr/>
          </a:p>
          <a:p>
            <a:pPr indent="0" lvl="0" marL="0" rtl="0" algn="l">
              <a:spcBef>
                <a:spcPts val="1200"/>
              </a:spcBef>
              <a:spcAft>
                <a:spcPts val="0"/>
              </a:spcAft>
              <a:buNone/>
            </a:pPr>
            <a:r>
              <a:rPr lang="en"/>
              <a:t> We were able to confirm that </a:t>
            </a:r>
            <a:r>
              <a:rPr lang="en"/>
              <a:t>ankle bot dynamics are </a:t>
            </a:r>
            <a:r>
              <a:rPr lang="en"/>
              <a:t>significant as compared to the ankle </a:t>
            </a:r>
            <a:r>
              <a:rPr lang="en"/>
              <a:t>dynamics</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311700" y="1152475"/>
            <a:ext cx="452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a:t>
            </a:r>
            <a:r>
              <a:rPr lang="en"/>
              <a:t>nvestigation of the paretic ankle during walking will add unique and invaluable information to existing quantitative measures and ultimately enable better design of rehabilitation protocols to improve patients' functional motor skills.</a:t>
            </a:r>
            <a:endParaRPr/>
          </a:p>
        </p:txBody>
      </p:sp>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pic>
        <p:nvPicPr>
          <p:cNvPr id="132" name="Google Shape;132;p23"/>
          <p:cNvPicPr preferRelativeResize="0"/>
          <p:nvPr/>
        </p:nvPicPr>
        <p:blipFill>
          <a:blip r:embed="rId3">
            <a:alphaModFix/>
          </a:blip>
          <a:stretch>
            <a:fillRect/>
          </a:stretch>
        </p:blipFill>
        <p:spPr>
          <a:xfrm>
            <a:off x="5014825" y="1243750"/>
            <a:ext cx="3997800" cy="28308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Yashas Shetty:</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Research on topic and methodology implementation</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Performed </a:t>
            </a:r>
            <a:r>
              <a:rPr lang="en" sz="1600">
                <a:solidFill>
                  <a:schemeClr val="dk1"/>
                </a:solidFill>
              </a:rPr>
              <a:t>mathematical</a:t>
            </a:r>
            <a:r>
              <a:rPr lang="en" sz="1600">
                <a:solidFill>
                  <a:schemeClr val="dk1"/>
                </a:solidFill>
              </a:rPr>
              <a:t> calculations replicating all </a:t>
            </a:r>
            <a:r>
              <a:rPr lang="en" sz="1600">
                <a:solidFill>
                  <a:schemeClr val="dk1"/>
                </a:solidFill>
              </a:rPr>
              <a:t>the</a:t>
            </a:r>
            <a:r>
              <a:rPr lang="en" sz="1600">
                <a:solidFill>
                  <a:schemeClr val="dk1"/>
                </a:solidFill>
              </a:rPr>
              <a:t> equations in Matlab to implement the paper</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Report consolidation and presentation work</a:t>
            </a:r>
            <a:endParaRPr sz="1600">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Sameer Arjun S:</a:t>
            </a:r>
            <a:endParaRPr>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Research on topic and literature survey</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Worked on data-set </a:t>
            </a:r>
            <a:r>
              <a:rPr lang="en" sz="1600">
                <a:solidFill>
                  <a:schemeClr val="dk1"/>
                </a:solidFill>
              </a:rPr>
              <a:t>extraction and implemented of Matlab functions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Presentation work and report consolidation</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68" name="Google Shape;68;p15"/>
          <p:cNvSpPr txBox="1"/>
          <p:nvPr>
            <p:ph idx="1" type="body"/>
          </p:nvPr>
        </p:nvSpPr>
        <p:spPr>
          <a:xfrm>
            <a:off x="311700" y="1152475"/>
            <a:ext cx="8520600" cy="38283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SzPts val="1800"/>
              <a:buChar char="●"/>
            </a:pPr>
            <a:r>
              <a:rPr lang="en"/>
              <a:t>M. Lortie and R. E. Kearney, “</a:t>
            </a:r>
            <a:r>
              <a:rPr lang="en" u="sng">
                <a:solidFill>
                  <a:schemeClr val="hlink"/>
                </a:solidFill>
                <a:hlinkClick r:id="rId3"/>
              </a:rPr>
              <a:t>Identification of physiological systems: Estimation of linear time-varying dynamics with non-white inputs and noisy outputs</a:t>
            </a:r>
            <a:r>
              <a:rPr lang="en"/>
              <a:t>” </a:t>
            </a:r>
            <a:br>
              <a:rPr lang="en"/>
            </a:br>
            <a:r>
              <a:rPr lang="en" sz="1435"/>
              <a:t>This paper presents a </a:t>
            </a:r>
            <a:r>
              <a:rPr lang="en" sz="1435"/>
              <a:t>correlation-based least-squares approach</a:t>
            </a:r>
            <a:r>
              <a:rPr lang="en" sz="1435"/>
              <a:t> for identifying linear time-varying systems from ensembles of input-output realizations. This is compared to a previously proposed least-squares technique and provides more reliable estimates of the dynamics. </a:t>
            </a:r>
            <a:endParaRPr sz="1435"/>
          </a:p>
          <a:p>
            <a:pPr indent="-342900" lvl="0" marL="457200" rtl="0" algn="l">
              <a:lnSpc>
                <a:spcPct val="100000"/>
              </a:lnSpc>
              <a:spcBef>
                <a:spcPts val="1000"/>
              </a:spcBef>
              <a:spcAft>
                <a:spcPts val="0"/>
              </a:spcAft>
              <a:buSzPts val="1800"/>
              <a:buChar char="●"/>
            </a:pPr>
            <a:r>
              <a:rPr lang="en"/>
              <a:t>. J. Rouse, L. J. Hargrove, E. J. Perreault, and T. A. Kuiken, “</a:t>
            </a:r>
            <a:r>
              <a:rPr lang="en" u="sng">
                <a:solidFill>
                  <a:schemeClr val="hlink"/>
                </a:solidFill>
                <a:hlinkClick r:id="rId4"/>
              </a:rPr>
              <a:t>Estimation of human ankle impedance during walking using the perturberator robot</a:t>
            </a:r>
            <a:r>
              <a:rPr lang="en"/>
              <a:t>”</a:t>
            </a:r>
            <a:br>
              <a:rPr lang="en"/>
            </a:br>
            <a:r>
              <a:rPr lang="en" sz="1500"/>
              <a:t>The impedance of the ankle was estimated using a second-order parametric model, and the variance accounted for (VAF) was used to quantify the agreement of the model with the experimental results. </a:t>
            </a:r>
            <a:endParaRPr sz="1500"/>
          </a:p>
          <a:p>
            <a:pPr indent="-342900" lvl="0" marL="457200" rtl="0" algn="l">
              <a:lnSpc>
                <a:spcPct val="100000"/>
              </a:lnSpc>
              <a:spcBef>
                <a:spcPts val="1000"/>
              </a:spcBef>
              <a:spcAft>
                <a:spcPts val="0"/>
              </a:spcAft>
              <a:buSzPts val="1800"/>
              <a:buChar char="●"/>
            </a:pPr>
            <a:r>
              <a:rPr lang="en"/>
              <a:t>H. Lee, “</a:t>
            </a:r>
            <a:r>
              <a:rPr lang="en" u="sng">
                <a:solidFill>
                  <a:schemeClr val="accent5"/>
                </a:solidFill>
                <a:hlinkClick r:id="rId5">
                  <a:extLst>
                    <a:ext uri="{A12FA001-AC4F-418D-AE19-62706E023703}">
                      <ahyp:hlinkClr val="tx"/>
                    </a:ext>
                  </a:extLst>
                </a:hlinkClick>
              </a:rPr>
              <a:t>Quantitative characterization of multi-variable human ankle mechanical impedance</a:t>
            </a:r>
            <a:r>
              <a:rPr lang="en"/>
              <a:t>,” PhD Thesis, Mechanical Engineering 2013, MIT</a:t>
            </a:r>
            <a:endParaRPr/>
          </a:p>
          <a:p>
            <a:pPr indent="0" lvl="0" marL="457200" rtl="0" algn="l">
              <a:lnSpc>
                <a:spcPct val="100000"/>
              </a:lnSpc>
              <a:spcBef>
                <a:spcPts val="1000"/>
              </a:spcBef>
              <a:spcAft>
                <a:spcPts val="1000"/>
              </a:spcAft>
              <a:buNone/>
            </a:pPr>
            <a:r>
              <a:rPr lang="en" sz="1500"/>
              <a:t>This the PhD thesis of the author, which was used as reference for our work</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100"/>
              </a:spcBef>
              <a:spcAft>
                <a:spcPts val="1100"/>
              </a:spcAft>
              <a:buNone/>
            </a:pPr>
            <a:r>
              <a:rPr lang="en"/>
              <a:t>Rationale</a:t>
            </a:r>
            <a:r>
              <a:rPr lang="en"/>
              <a:t> for selecting the article</a:t>
            </a:r>
            <a:endParaRPr/>
          </a:p>
        </p:txBody>
      </p:sp>
      <p:sp>
        <p:nvSpPr>
          <p:cNvPr id="74" name="Google Shape;74;p16"/>
          <p:cNvSpPr txBox="1"/>
          <p:nvPr>
            <p:ph idx="1" type="body"/>
          </p:nvPr>
        </p:nvSpPr>
        <p:spPr>
          <a:xfrm>
            <a:off x="311700" y="1152475"/>
            <a:ext cx="580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ankle joint plays a crucial role in various aspects of human movement, particularly during locomotion and understanding how ankle impedance changes due to injuries or neurological conditions can guide therapists in developing more effective rehabilitation programs</a:t>
            </a:r>
            <a:endParaRPr/>
          </a:p>
          <a:p>
            <a:pPr indent="0" lvl="0" marL="0" rtl="0" algn="l">
              <a:spcBef>
                <a:spcPts val="1200"/>
              </a:spcBef>
              <a:spcAft>
                <a:spcPts val="1200"/>
              </a:spcAft>
              <a:buNone/>
            </a:pPr>
            <a:r>
              <a:rPr lang="en"/>
              <a:t>Furthermore, this paper is the </a:t>
            </a:r>
            <a:r>
              <a:rPr lang="en"/>
              <a:t>first</a:t>
            </a:r>
            <a:r>
              <a:rPr lang="en"/>
              <a:t> to factor in inversion-eversion along with dorsiflexion-plantarflexion to estimate the ankle impedance </a:t>
            </a:r>
            <a:r>
              <a:rPr lang="en"/>
              <a:t>required</a:t>
            </a:r>
            <a:r>
              <a:rPr lang="en"/>
              <a:t> for a </a:t>
            </a:r>
            <a:r>
              <a:rPr lang="en"/>
              <a:t>rehabilitation</a:t>
            </a:r>
            <a:r>
              <a:rPr lang="en"/>
              <a:t> system using the anklebot.</a:t>
            </a:r>
            <a:endParaRPr/>
          </a:p>
        </p:txBody>
      </p:sp>
      <p:pic>
        <p:nvPicPr>
          <p:cNvPr id="75" name="Google Shape;75;p16"/>
          <p:cNvPicPr preferRelativeResize="0"/>
          <p:nvPr/>
        </p:nvPicPr>
        <p:blipFill>
          <a:blip r:embed="rId3">
            <a:alphaModFix/>
          </a:blip>
          <a:stretch>
            <a:fillRect/>
          </a:stretch>
        </p:blipFill>
        <p:spPr>
          <a:xfrm>
            <a:off x="6782100" y="1170125"/>
            <a:ext cx="2209500" cy="31552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81" name="Google Shape;81;p17"/>
          <p:cNvSpPr txBox="1"/>
          <p:nvPr>
            <p:ph idx="1" type="body"/>
          </p:nvPr>
        </p:nvSpPr>
        <p:spPr>
          <a:xfrm>
            <a:off x="311700" y="1175900"/>
            <a:ext cx="4761300" cy="3687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This paper is aimed to characterize the time-varying mechanical impedance of the human ankle during different subphases of walking, including heel-strike and toe-off, and to examine the ankle's behavior in both the sagittal and frontal planes. </a:t>
            </a:r>
            <a:endParaRPr/>
          </a:p>
          <a:p>
            <a:pPr indent="0" lvl="0" marL="0" rtl="0" algn="just">
              <a:spcBef>
                <a:spcPts val="1200"/>
              </a:spcBef>
              <a:spcAft>
                <a:spcPts val="1200"/>
              </a:spcAft>
              <a:buNone/>
            </a:pPr>
            <a:r>
              <a:rPr lang="en"/>
              <a:t>The study also aims to provide insights into the time-varying nature of ankle impedance, which has implications for understanding human locomotion and for the design of rehabilitation interventions and assistive devices.</a:t>
            </a:r>
            <a:endParaRPr/>
          </a:p>
        </p:txBody>
      </p:sp>
      <p:pic>
        <p:nvPicPr>
          <p:cNvPr id="82" name="Google Shape;82;p17"/>
          <p:cNvPicPr preferRelativeResize="0"/>
          <p:nvPr/>
        </p:nvPicPr>
        <p:blipFill>
          <a:blip r:embed="rId3">
            <a:alphaModFix/>
          </a:blip>
          <a:stretch>
            <a:fillRect/>
          </a:stretch>
        </p:blipFill>
        <p:spPr>
          <a:xfrm>
            <a:off x="5199075" y="1175950"/>
            <a:ext cx="3445525" cy="36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a:t>
            </a:r>
            <a:endParaRPr/>
          </a:p>
        </p:txBody>
      </p:sp>
      <p:sp>
        <p:nvSpPr>
          <p:cNvPr id="88" name="Google Shape;88;p18"/>
          <p:cNvSpPr txBox="1"/>
          <p:nvPr>
            <p:ph idx="1" type="body"/>
          </p:nvPr>
        </p:nvSpPr>
        <p:spPr>
          <a:xfrm>
            <a:off x="311700" y="1152475"/>
            <a:ext cx="6191700" cy="37026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a:t>This paper uses </a:t>
            </a:r>
            <a:r>
              <a:rPr lang="en"/>
              <a:t>the</a:t>
            </a:r>
            <a:r>
              <a:rPr lang="en"/>
              <a:t> Anklebot for identifying time-varying ankle impedance in 2 degrees of freedom (DOFs) during walking on a treadmill to record the angular displacements and torques at the ankle in joint coordinates</a:t>
            </a:r>
            <a:endParaRPr/>
          </a:p>
          <a:p>
            <a:pPr indent="-342900" lvl="0" marL="457200" rtl="0" algn="just">
              <a:spcBef>
                <a:spcPts val="0"/>
              </a:spcBef>
              <a:spcAft>
                <a:spcPts val="0"/>
              </a:spcAft>
              <a:buSzPts val="1800"/>
              <a:buChar char="●"/>
            </a:pPr>
            <a:r>
              <a:rPr lang="en"/>
              <a:t>A modified linear time-varying (LTV) ensemble-based system identification method was implemented to estimate the ankle mechanical impedance</a:t>
            </a:r>
            <a:endParaRPr/>
          </a:p>
          <a:p>
            <a:pPr indent="-342900" lvl="0" marL="457200" rtl="0" algn="just">
              <a:spcBef>
                <a:spcPts val="0"/>
              </a:spcBef>
              <a:spcAft>
                <a:spcPts val="0"/>
              </a:spcAft>
              <a:buSzPts val="1800"/>
              <a:buChar char="●"/>
            </a:pPr>
            <a:r>
              <a:rPr lang="en"/>
              <a:t>The time-varying ankle mechanical impedance was approximated by a second-order model consisting of inertia, viscosity, and stiffness in both inversion-eversion and dorsi-plantar flexion directions</a:t>
            </a:r>
            <a:endParaRPr/>
          </a:p>
        </p:txBody>
      </p:sp>
      <p:pic>
        <p:nvPicPr>
          <p:cNvPr id="89" name="Google Shape;89;p18"/>
          <p:cNvPicPr preferRelativeResize="0"/>
          <p:nvPr/>
        </p:nvPicPr>
        <p:blipFill rotWithShape="1">
          <a:blip r:embed="rId3">
            <a:alphaModFix/>
          </a:blip>
          <a:srcRect b="0" l="26498" r="27600" t="0"/>
          <a:stretch/>
        </p:blipFill>
        <p:spPr>
          <a:xfrm>
            <a:off x="6845425" y="753450"/>
            <a:ext cx="1986876" cy="410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 - Explanation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600"/>
              <a:t>The model takes measured torque inputs (u) from the </a:t>
            </a:r>
            <a:r>
              <a:rPr lang="en" sz="1600"/>
              <a:t>anklebot</a:t>
            </a:r>
            <a:r>
              <a:rPr lang="en" sz="1600"/>
              <a:t> and outputs (z) the ankle’s angular displacement along with appropriate values of inertia, viscosity and stiffness. </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rPr lang="en" sz="1600"/>
              <a:t>Where, h(i,j) is </a:t>
            </a:r>
            <a:r>
              <a:rPr lang="en" sz="1600"/>
              <a:t>the</a:t>
            </a:r>
            <a:r>
              <a:rPr lang="en" sz="1600"/>
              <a:t> Impulse </a:t>
            </a:r>
            <a:r>
              <a:rPr lang="en" sz="1600"/>
              <a:t>Response</a:t>
            </a:r>
            <a:r>
              <a:rPr lang="en" sz="1600"/>
              <a:t> Function and delta(t) is the time interval </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t/>
            </a:r>
            <a:endParaRPr sz="1600"/>
          </a:p>
          <a:p>
            <a:pPr indent="0" lvl="0" marL="0" rtl="0" algn="l">
              <a:spcBef>
                <a:spcPts val="0"/>
              </a:spcBef>
              <a:spcAft>
                <a:spcPts val="0"/>
              </a:spcAft>
              <a:buNone/>
            </a:pPr>
            <a:r>
              <a:rPr lang="en" sz="1600"/>
              <a:t>        Is the input-output correlation function estimate &amp;        is the input auto correlation function. From this, </a:t>
            </a:r>
            <a:r>
              <a:rPr lang="en" sz="1600"/>
              <a:t>the</a:t>
            </a:r>
            <a:r>
              <a:rPr lang="en" sz="1600"/>
              <a:t> IRF estimate can be calculated by:</a:t>
            </a:r>
            <a:endParaRPr sz="1600"/>
          </a:p>
          <a:p>
            <a:pPr indent="0" lvl="0" marL="0" rtl="0" algn="l">
              <a:spcBef>
                <a:spcPts val="120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3027425" y="1706775"/>
            <a:ext cx="2471725" cy="748325"/>
          </a:xfrm>
          <a:prstGeom prst="rect">
            <a:avLst/>
          </a:prstGeom>
          <a:noFill/>
          <a:ln>
            <a:noFill/>
          </a:ln>
        </p:spPr>
      </p:pic>
      <p:pic>
        <p:nvPicPr>
          <p:cNvPr id="97" name="Google Shape;97;p19"/>
          <p:cNvPicPr preferRelativeResize="0"/>
          <p:nvPr/>
        </p:nvPicPr>
        <p:blipFill>
          <a:blip r:embed="rId4">
            <a:alphaModFix/>
          </a:blip>
          <a:stretch>
            <a:fillRect/>
          </a:stretch>
        </p:blipFill>
        <p:spPr>
          <a:xfrm>
            <a:off x="3120100" y="2684275"/>
            <a:ext cx="3029475" cy="467500"/>
          </a:xfrm>
          <a:prstGeom prst="rect">
            <a:avLst/>
          </a:prstGeom>
          <a:noFill/>
          <a:ln>
            <a:noFill/>
          </a:ln>
        </p:spPr>
      </p:pic>
      <p:pic>
        <p:nvPicPr>
          <p:cNvPr id="98" name="Google Shape;98;p19"/>
          <p:cNvPicPr preferRelativeResize="0"/>
          <p:nvPr/>
        </p:nvPicPr>
        <p:blipFill>
          <a:blip r:embed="rId5">
            <a:alphaModFix/>
          </a:blip>
          <a:stretch>
            <a:fillRect/>
          </a:stretch>
        </p:blipFill>
        <p:spPr>
          <a:xfrm>
            <a:off x="432975" y="3151775"/>
            <a:ext cx="357518" cy="269825"/>
          </a:xfrm>
          <a:prstGeom prst="rect">
            <a:avLst/>
          </a:prstGeom>
          <a:noFill/>
          <a:ln>
            <a:noFill/>
          </a:ln>
        </p:spPr>
      </p:pic>
      <p:pic>
        <p:nvPicPr>
          <p:cNvPr id="99" name="Google Shape;99;p19"/>
          <p:cNvPicPr preferRelativeResize="0"/>
          <p:nvPr/>
        </p:nvPicPr>
        <p:blipFill>
          <a:blip r:embed="rId6">
            <a:alphaModFix/>
          </a:blip>
          <a:stretch>
            <a:fillRect/>
          </a:stretch>
        </p:blipFill>
        <p:spPr>
          <a:xfrm>
            <a:off x="5342925" y="3203963"/>
            <a:ext cx="366685" cy="269825"/>
          </a:xfrm>
          <a:prstGeom prst="rect">
            <a:avLst/>
          </a:prstGeom>
          <a:noFill/>
          <a:ln>
            <a:noFill/>
          </a:ln>
        </p:spPr>
      </p:pic>
      <p:pic>
        <p:nvPicPr>
          <p:cNvPr id="100" name="Google Shape;100;p19"/>
          <p:cNvPicPr preferRelativeResize="0"/>
          <p:nvPr/>
        </p:nvPicPr>
        <p:blipFill>
          <a:blip r:embed="rId7">
            <a:alphaModFix/>
          </a:blip>
          <a:stretch>
            <a:fillRect/>
          </a:stretch>
        </p:blipFill>
        <p:spPr>
          <a:xfrm>
            <a:off x="3133713" y="3921175"/>
            <a:ext cx="2876550" cy="6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 - Explanation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IRF estimate obtained in the previous step is approximated as second order differential to obtain the </a:t>
            </a:r>
            <a:r>
              <a:rPr lang="en"/>
              <a:t>inertia (I)</a:t>
            </a:r>
            <a:r>
              <a:rPr lang="en"/>
              <a:t>, viscosity (B) and stiffness (K) values using the fminsearch function: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optimal parameters of I, B, K are obtained by compensating for the </a:t>
            </a:r>
            <a:r>
              <a:rPr lang="en"/>
              <a:t>anklebot</a:t>
            </a:r>
            <a:r>
              <a:rPr lang="en"/>
              <a:t> dynamics in ankle joint coordinates:+</a:t>
            </a:r>
            <a:endParaRPr/>
          </a:p>
          <a:p>
            <a:pPr indent="0" lvl="0" marL="0" rtl="0" algn="l">
              <a:spcBef>
                <a:spcPts val="120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007238" y="3566950"/>
            <a:ext cx="2924175" cy="1123950"/>
          </a:xfrm>
          <a:prstGeom prst="rect">
            <a:avLst/>
          </a:prstGeom>
          <a:noFill/>
          <a:ln>
            <a:noFill/>
          </a:ln>
        </p:spPr>
      </p:pic>
      <p:sp>
        <p:nvSpPr>
          <p:cNvPr id="108" name="Google Shape;108;p20"/>
          <p:cNvSpPr txBox="1"/>
          <p:nvPr/>
        </p:nvSpPr>
        <p:spPr>
          <a:xfrm>
            <a:off x="847175" y="2132525"/>
            <a:ext cx="23268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h</a:t>
            </a:r>
            <a:r>
              <a:rPr i="1" lang="en" sz="1800">
                <a:solidFill>
                  <a:schemeClr val="dk2"/>
                </a:solidFill>
              </a:rPr>
              <a:t> </a:t>
            </a:r>
            <a:r>
              <a:rPr lang="en" sz="1800">
                <a:solidFill>
                  <a:schemeClr val="dk2"/>
                </a:solidFill>
              </a:rPr>
              <a:t>is approximated as</a:t>
            </a:r>
            <a:endParaRPr sz="1800">
              <a:solidFill>
                <a:schemeClr val="dk2"/>
              </a:solidFill>
            </a:endParaRPr>
          </a:p>
        </p:txBody>
      </p:sp>
      <p:pic>
        <p:nvPicPr>
          <p:cNvPr id="109" name="Google Shape;109;p20"/>
          <p:cNvPicPr preferRelativeResize="0"/>
          <p:nvPr/>
        </p:nvPicPr>
        <p:blipFill>
          <a:blip r:embed="rId4">
            <a:alphaModFix/>
          </a:blip>
          <a:stretch>
            <a:fillRect/>
          </a:stretch>
        </p:blipFill>
        <p:spPr>
          <a:xfrm>
            <a:off x="3126750" y="1938325"/>
            <a:ext cx="3126679" cy="7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37475" y="118769"/>
            <a:ext cx="4390500" cy="25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Deliverables/Results</a:t>
            </a:r>
            <a:endParaRPr/>
          </a:p>
        </p:txBody>
      </p:sp>
      <p:sp>
        <p:nvSpPr>
          <p:cNvPr id="115" name="Google Shape;115;p21"/>
          <p:cNvSpPr txBox="1"/>
          <p:nvPr>
            <p:ph idx="1" type="body"/>
          </p:nvPr>
        </p:nvSpPr>
        <p:spPr>
          <a:xfrm>
            <a:off x="210575"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used actual measurements from and obtained the following plots for I, B, K</a:t>
            </a:r>
            <a:endParaRPr/>
          </a:p>
        </p:txBody>
      </p:sp>
      <p:pic>
        <p:nvPicPr>
          <p:cNvPr id="116" name="Google Shape;116;p21" title="Chart"/>
          <p:cNvPicPr preferRelativeResize="0"/>
          <p:nvPr/>
        </p:nvPicPr>
        <p:blipFill>
          <a:blip r:embed="rId3">
            <a:alphaModFix/>
          </a:blip>
          <a:stretch>
            <a:fillRect/>
          </a:stretch>
        </p:blipFill>
        <p:spPr>
          <a:xfrm>
            <a:off x="530100" y="1442350"/>
            <a:ext cx="3017574" cy="1602675"/>
          </a:xfrm>
          <a:prstGeom prst="rect">
            <a:avLst/>
          </a:prstGeom>
          <a:noFill/>
          <a:ln>
            <a:noFill/>
          </a:ln>
        </p:spPr>
      </p:pic>
      <p:pic>
        <p:nvPicPr>
          <p:cNvPr id="117" name="Google Shape;117;p21" title="Chart"/>
          <p:cNvPicPr preferRelativeResize="0"/>
          <p:nvPr/>
        </p:nvPicPr>
        <p:blipFill>
          <a:blip r:embed="rId4">
            <a:alphaModFix/>
          </a:blip>
          <a:stretch>
            <a:fillRect/>
          </a:stretch>
        </p:blipFill>
        <p:spPr>
          <a:xfrm>
            <a:off x="4316946" y="1389950"/>
            <a:ext cx="2761428" cy="1707476"/>
          </a:xfrm>
          <a:prstGeom prst="rect">
            <a:avLst/>
          </a:prstGeom>
          <a:noFill/>
          <a:ln>
            <a:noFill/>
          </a:ln>
        </p:spPr>
      </p:pic>
      <p:pic>
        <p:nvPicPr>
          <p:cNvPr id="118" name="Google Shape;118;p21" title="Chart"/>
          <p:cNvPicPr preferRelativeResize="0"/>
          <p:nvPr/>
        </p:nvPicPr>
        <p:blipFill>
          <a:blip r:embed="rId5">
            <a:alphaModFix/>
          </a:blip>
          <a:stretch>
            <a:fillRect/>
          </a:stretch>
        </p:blipFill>
        <p:spPr>
          <a:xfrm>
            <a:off x="554325" y="3160348"/>
            <a:ext cx="2969115" cy="1835901"/>
          </a:xfrm>
          <a:prstGeom prst="rect">
            <a:avLst/>
          </a:prstGeom>
          <a:noFill/>
          <a:ln>
            <a:noFill/>
          </a:ln>
        </p:spPr>
      </p:pic>
      <p:sp>
        <p:nvSpPr>
          <p:cNvPr id="119" name="Google Shape;119;p21"/>
          <p:cNvSpPr txBox="1"/>
          <p:nvPr/>
        </p:nvSpPr>
        <p:spPr>
          <a:xfrm>
            <a:off x="4578475" y="3413925"/>
            <a:ext cx="4333500" cy="14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As we can see, the obtained dynamics are close to the ankle bot dynamics, we were able to conclude that anklebot dynamics are significant in the ankle mechanical impedance</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