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Source Sans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b5cc516b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b5cc516b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b5cc516b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b5cc516b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9eadc540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9eadc540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9e4345d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9e4345d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9e4345d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9e4345d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b5cc516b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b5cc516b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b5cc516b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b5cc516b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b5cc516b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b5cc516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b6cb35e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b6cb35e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1cc9c41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1cc9c41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6f75ac6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6f75ac6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b6cb35eb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b6cb35eb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81cc9c4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81cc9c4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b6cb35eb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b6cb35eb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b6cb35eb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b6cb35eb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81cc9c41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81cc9c41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81cc9c41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81cc9c41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98dd2af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98dd2af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98dd2af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98dd2af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b5cc516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b5cc516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b5cc516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b5cc516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9a45f20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9a45f20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9a45f20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9a45f20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9d4727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9d4727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mage.diku.dk/imagecanon/material/cortes_vapnik95.pdf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7637100" cy="18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Support Vector Machines (SVMs)</a:t>
            </a:r>
            <a:endParaRPr sz="4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3938300"/>
            <a:ext cx="81837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Yashas Tadikamalla,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Core, </a:t>
            </a:r>
            <a:r>
              <a:rPr i="1" lang="en">
                <a:solidFill>
                  <a:schemeClr val="lt1"/>
                </a:solidFill>
              </a:rPr>
              <a:t>Epoch</a:t>
            </a:r>
            <a:r>
              <a:rPr lang="en">
                <a:solidFill>
                  <a:schemeClr val="lt1"/>
                </a:solidFill>
              </a:rPr>
              <a:t> 21-22.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12" y="1172112"/>
            <a:ext cx="8854225" cy="27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400" y="930700"/>
            <a:ext cx="35718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490250" y="526350"/>
            <a:ext cx="7632900" cy="43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Hard margin SVMs fail to work well in cases like: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Though the red hyperplane classifies the data correctly, the green hyperplane has a wider margin, which makes it more </a:t>
            </a:r>
            <a:r>
              <a:rPr lang="en" sz="2400">
                <a:solidFill>
                  <a:srgbClr val="FFFF00"/>
                </a:solidFill>
              </a:rPr>
              <a:t>generalised</a:t>
            </a:r>
            <a:r>
              <a:rPr lang="en" sz="2400"/>
              <a:t> (ability to perform better on unseen data).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6100" y="906250"/>
            <a:ext cx="2549000" cy="20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490250" y="526350"/>
            <a:ext cx="7632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Most of the real-world problems have non-linearly separable data. Hence, hard margin SVM fail to produce a decision boundary. We overcome such problems by using a </a:t>
            </a:r>
            <a:r>
              <a:rPr lang="en" sz="2400">
                <a:solidFill>
                  <a:srgbClr val="FFFF00"/>
                </a:solidFill>
              </a:rPr>
              <a:t>soft margin SVM</a:t>
            </a:r>
            <a:r>
              <a:rPr lang="en" sz="2400">
                <a:solidFill>
                  <a:srgbClr val="FFFFFF"/>
                </a:solidFill>
              </a:rPr>
              <a:t>. The idea is to allow some misclassifications and widen the margin, so that most of the points can be classified correctly. There is a tradeoff between maximising margin and minimising the misclassifications and we need to tune the hyperparameters to choose the best hyperplane.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300" y="2773025"/>
            <a:ext cx="4104525" cy="228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500" y="224975"/>
            <a:ext cx="5272550" cy="24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5796475" y="1135175"/>
            <a:ext cx="2710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 margin SVM for better generalisation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663025" y="3698525"/>
            <a:ext cx="3837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 margin SVM for non-linearly </a:t>
            </a: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separable</a:t>
            </a: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90250" y="526350"/>
            <a:ext cx="7632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75" y="1028750"/>
            <a:ext cx="7880150" cy="39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90250" y="526350"/>
            <a:ext cx="7632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50" y="1154650"/>
            <a:ext cx="7500499" cy="33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490200" y="165025"/>
            <a:ext cx="7632900" cy="46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can use this formulation in general for both linearly separable and inseparable data, and obtain a good classifier, by tuning the hyperparameters.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Large C implies priority is to minimise misclassifications.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Small C implies priority is to maximise margin.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problem is now solved using </a:t>
            </a:r>
            <a:r>
              <a:rPr lang="en" sz="2400">
                <a:solidFill>
                  <a:srgbClr val="FFFF00"/>
                </a:solidFill>
              </a:rPr>
              <a:t>gradient descent algorithm.</a:t>
            </a:r>
            <a:endParaRPr sz="2400">
              <a:solidFill>
                <a:srgbClr val="FFFF00"/>
              </a:solidFill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490200" y="165025"/>
            <a:ext cx="7632900" cy="46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00" y="636500"/>
            <a:ext cx="7265451" cy="38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90250" y="526350"/>
            <a:ext cx="7632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problem of linear inseparability can also be tackled using </a:t>
            </a:r>
            <a:r>
              <a:rPr lang="en" sz="2400">
                <a:solidFill>
                  <a:srgbClr val="FFFF00"/>
                </a:solidFill>
              </a:rPr>
              <a:t>Kernalisation</a:t>
            </a:r>
            <a:r>
              <a:rPr lang="en" sz="2400">
                <a:solidFill>
                  <a:srgbClr val="FFFFFF"/>
                </a:solidFill>
              </a:rPr>
              <a:t>. We can </a:t>
            </a:r>
            <a:r>
              <a:rPr lang="en" sz="2400">
                <a:solidFill>
                  <a:srgbClr val="FFFFFF"/>
                </a:solidFill>
              </a:rPr>
              <a:t>transform</a:t>
            </a:r>
            <a:r>
              <a:rPr lang="en" sz="2400">
                <a:solidFill>
                  <a:srgbClr val="FFFFFF"/>
                </a:solidFill>
              </a:rPr>
              <a:t> the data from input space to a new feature space using a basis function 𝜙(x).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6150" y="2757550"/>
            <a:ext cx="32575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332475"/>
            <a:ext cx="7576200" cy="46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11">
                <a:solidFill>
                  <a:srgbClr val="FFFF00"/>
                </a:solidFill>
              </a:rPr>
              <a:t>SVMs</a:t>
            </a:r>
            <a:endParaRPr sz="351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Support Vector </a:t>
            </a:r>
            <a:r>
              <a:rPr lang="en" sz="2400"/>
              <a:t>Machines (SVMs)</a:t>
            </a:r>
            <a:r>
              <a:rPr lang="en" sz="2400"/>
              <a:t> are supervised machine learning algorithms that can solve classification and regression problems. It was originally developed by Cortes and Vapnik for classification (</a:t>
            </a:r>
            <a:r>
              <a:rPr lang="en" sz="2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 sz="2400"/>
              <a:t> to the original paper</a:t>
            </a:r>
            <a:r>
              <a:rPr lang="en" sz="2400"/>
              <a:t>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 this session, we will be focussing on the simplest variant, which is SVM to solve binary classification.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490250" y="371700"/>
            <a:ext cx="7632900" cy="46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>
                <a:solidFill>
                  <a:srgbClr val="FFFF00"/>
                </a:solidFill>
              </a:rPr>
              <a:t>Kernel</a:t>
            </a:r>
            <a:endParaRPr sz="385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A kernel is a symmetric and positive semidefinite function. i.e, it follows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FFFF00"/>
              </a:solidFill>
            </a:endParaRPr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5875" y="2700538"/>
            <a:ext cx="55816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490250" y="371700"/>
            <a:ext cx="7632900" cy="46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FFFF00"/>
              </a:solidFill>
            </a:endParaRPr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00" y="1391775"/>
            <a:ext cx="79819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490250" y="371700"/>
            <a:ext cx="7632900" cy="46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FFFF00"/>
              </a:solidFill>
            </a:endParaRPr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813" y="165013"/>
            <a:ext cx="40481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1861" y="1747824"/>
            <a:ext cx="6238051" cy="32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490250" y="371700"/>
            <a:ext cx="7632900" cy="46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FFFF00"/>
              </a:solidFill>
            </a:endParaRPr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613" y="1136325"/>
            <a:ext cx="78009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325" y="241125"/>
            <a:ext cx="5846726" cy="33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1375" y="3683800"/>
            <a:ext cx="35433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490250" y="526350"/>
            <a:ext cx="7632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can use the kernel functions, freely without any knowledge about </a:t>
            </a:r>
            <a:r>
              <a:rPr lang="en" sz="2400">
                <a:solidFill>
                  <a:srgbClr val="FFFFFF"/>
                </a:solidFill>
              </a:rPr>
              <a:t>𝜙(x). Some kernel functions: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848" y="1670600"/>
            <a:ext cx="5850600" cy="26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764000"/>
            <a:ext cx="7632900" cy="3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88" u="sng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88" u="sng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88" u="sng">
                <a:solidFill>
                  <a:srgbClr val="FFFF00"/>
                </a:solidFill>
              </a:rPr>
              <a:t>Few preliminary definitions</a:t>
            </a:r>
            <a:endParaRPr sz="3888" u="sng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88" u="sng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>
                <a:solidFill>
                  <a:srgbClr val="FFFF00"/>
                </a:solidFill>
              </a:rPr>
              <a:t>Hyperplane: </a:t>
            </a:r>
            <a:r>
              <a:rPr lang="en" sz="2666"/>
              <a:t>H</a:t>
            </a:r>
            <a:r>
              <a:rPr lang="en" sz="2666"/>
              <a:t>yperplane is higher dimensional generalisation of a line in 2D space. It is</a:t>
            </a:r>
            <a:r>
              <a:rPr lang="en" sz="2666"/>
              <a:t> used as a decision boundary to classify data. </a:t>
            </a:r>
            <a:endParaRPr sz="2666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>
                <a:solidFill>
                  <a:srgbClr val="FFFF00"/>
                </a:solidFill>
              </a:rPr>
              <a:t>Linearly separable data:</a:t>
            </a:r>
            <a:r>
              <a:rPr lang="en" sz="2666"/>
              <a:t> Data is said to be linearly separable if there exists a hyperplane such that all the data belonging to a certain class lie on one side of the hyperplane. </a:t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90250" y="642950"/>
            <a:ext cx="7632900" cy="43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00"/>
                </a:solidFill>
              </a:rPr>
              <a:t>Binary Classification problem</a:t>
            </a:r>
            <a:endParaRPr sz="35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Given n-dimensional data, with two different classes, can we find a model that classifies the data?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90250" y="165025"/>
            <a:ext cx="7632900" cy="48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00"/>
                </a:solidFill>
              </a:rPr>
              <a:t>Hard margin SVM</a:t>
            </a:r>
            <a:endParaRPr sz="35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 tries to perfectly classify a set of points, by coming up with a hyperplane in the given dimensional space. It works only for linearly separable data.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If the data is linearly separable, then we have infinitely many hyperplanes (in the given dimensional space) that classifies all data points correctly. </a:t>
            </a:r>
            <a:endParaRPr sz="24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90250" y="526350"/>
            <a:ext cx="7632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classifications. Hence, by maximising margin, we try to reduce low certainty classification decisions. Intuitively, it feels right. It also backed up by PAC theory.</a:t>
            </a:r>
            <a:endParaRPr sz="24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25" y="1823263"/>
            <a:ext cx="88773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90250" y="526350"/>
            <a:ext cx="7632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The idea of SVM is to choose such a hyperplane that maximises the </a:t>
            </a:r>
            <a:r>
              <a:rPr lang="en" sz="2400">
                <a:solidFill>
                  <a:srgbClr val="FFFF00"/>
                </a:solidFill>
              </a:rPr>
              <a:t>margin</a:t>
            </a:r>
            <a:r>
              <a:rPr lang="en" sz="2400"/>
              <a:t>. Points near decision boundary represent uncertain classifications. Hence, by maximising margin, we try to reduce low certainty classification decisions. Intuitively, it feels right. It also backed up by PAC theory.</a:t>
            </a:r>
            <a:endParaRPr sz="24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401825"/>
            <a:ext cx="7632900" cy="43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88" u="sng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88" u="sng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88" u="sng">
                <a:solidFill>
                  <a:srgbClr val="FFFF00"/>
                </a:solidFill>
              </a:rPr>
              <a:t>Some definitions</a:t>
            </a:r>
            <a:endParaRPr sz="3888" u="sng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88" u="sng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FFFF00"/>
                </a:solidFill>
              </a:rPr>
              <a:t>Margin: </a:t>
            </a:r>
            <a:r>
              <a:rPr lang="en" sz="2650"/>
              <a:t>It is the distance of the closest point of the dataset from the hyperplane.</a:t>
            </a:r>
            <a:r>
              <a:rPr lang="en" sz="2666"/>
              <a:t> </a:t>
            </a:r>
            <a:endParaRPr sz="2666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>
                <a:solidFill>
                  <a:srgbClr val="FFFF00"/>
                </a:solidFill>
              </a:rPr>
              <a:t>Support Vectors:</a:t>
            </a:r>
            <a:r>
              <a:rPr lang="en" sz="2666"/>
              <a:t> The data points which influence the </a:t>
            </a:r>
            <a:r>
              <a:rPr lang="en" sz="2666"/>
              <a:t>position and orientation of the</a:t>
            </a:r>
            <a:r>
              <a:rPr lang="en" sz="2666"/>
              <a:t> optimal hyperplane.</a:t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00" y="165025"/>
            <a:ext cx="863725" cy="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875" y="981150"/>
            <a:ext cx="5809000" cy="29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