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91" r:id="rId5"/>
    <p:sldId id="260" r:id="rId6"/>
    <p:sldId id="263" r:id="rId7"/>
    <p:sldId id="264" r:id="rId8"/>
    <p:sldId id="265" r:id="rId9"/>
    <p:sldId id="262" r:id="rId10"/>
    <p:sldId id="268" r:id="rId11"/>
    <p:sldId id="272" r:id="rId12"/>
    <p:sldId id="288" r:id="rId13"/>
    <p:sldId id="289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3" r:id="rId26"/>
    <p:sldId id="282" r:id="rId27"/>
    <p:sldId id="290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8F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/>
    <p:restoredTop sz="93184"/>
  </p:normalViewPr>
  <p:slideViewPr>
    <p:cSldViewPr>
      <p:cViewPr varScale="1">
        <p:scale>
          <a:sx n="180" d="100"/>
          <a:sy n="180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0AB1-BF87-F84D-8223-2231556A5684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6434C-04C7-B948-812B-771681F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03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F9D973-2CCF-4F51-AF0D-A8A5E7FEA4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0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9D973-2CCF-4F51-AF0D-A8A5E7FEA4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“Links” here are really “link crossings” – that is, number of times we</a:t>
            </a:r>
            <a:r>
              <a:rPr lang="en-US" baseline="0"/>
              <a:t> multiply a weight times a value within a dot product.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D973-2CCF-4F51-AF0D-A8A5E7FEA4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 userDrawn="1"/>
        </p:nvSpPr>
        <p:spPr bwMode="auto">
          <a:xfrm>
            <a:off x="381000" y="304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 descr="LTI-logo_Horizontal_Full-Color_RGB-14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5029200" cy="880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buSzPct val="100000"/>
              <a:defRPr sz="2400"/>
            </a:lvl2pPr>
            <a:lvl3pPr>
              <a:spcBef>
                <a:spcPts val="1000"/>
              </a:spcBef>
              <a:buSzPct val="70000"/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Scott E. Fahlman &lt;sef@cs.cmu.edu&gt;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5BC1-58D7-4CB7-80D7-E265436782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Scott E. Fahlman &lt;sef@cs.cmu.edu&gt;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98DAF-4ECA-441F-8169-BC9013605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1219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74638"/>
            <a:ext cx="812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 baseline="0">
                <a:latin typeface="+mn-lt"/>
              </a:defRPr>
            </a:lvl1pPr>
          </a:lstStyle>
          <a:p>
            <a:r>
              <a:rPr lang="en-US"/>
              <a:t>Scott E. </a:t>
            </a:r>
            <a:r>
              <a:rPr lang="en-US" err="1"/>
              <a:t>Fahlman</a:t>
            </a:r>
            <a:r>
              <a:rPr lang="en-US"/>
              <a:t> &lt;</a:t>
            </a:r>
            <a:r>
              <a:rPr lang="en-US" err="1"/>
              <a:t>sef@cs.cmu.edu</a:t>
            </a:r>
            <a:r>
              <a:rPr lang="en-US"/>
              <a:t>&gt;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fld id="{B7E11050-AA21-4FB6-97A6-EC7EA52BE9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553200" y="274638"/>
            <a:ext cx="259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600">
              <a:solidFill>
                <a:srgbClr val="CC0000"/>
              </a:solidFill>
              <a:latin typeface="Helvetica" pitchFamily="34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 userDrawn="1"/>
        </p:nvSpPr>
        <p:spPr bwMode="auto">
          <a:xfrm>
            <a:off x="381000" y="304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" y="6324600"/>
            <a:ext cx="381000" cy="381000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46E3ED5-532E-7C4B-A968-75CD44ACC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24600"/>
            <a:ext cx="1257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600" baseline="0"/>
              <a:t>CMU/LTI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Helvetica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Font typeface="Wingdings" pitchFamily="2" charset="2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84163" algn="l" rtl="0" fontAlgn="base">
        <a:spcBef>
          <a:spcPct val="20000"/>
        </a:spcBef>
        <a:spcAft>
          <a:spcPct val="0"/>
        </a:spcAft>
        <a:buSzPct val="80000"/>
        <a:buFont typeface="Helvetica" pitchFamily="34" charset="0"/>
        <a:buChar char="●"/>
        <a:defRPr sz="2800">
          <a:solidFill>
            <a:schemeClr val="tx1"/>
          </a:solidFill>
          <a:latin typeface="+mn-lt"/>
        </a:defRPr>
      </a:lvl2pPr>
      <a:lvl3pPr marL="744538" indent="-231775" algn="l" rtl="0" fontAlgn="base">
        <a:spcBef>
          <a:spcPct val="20000"/>
        </a:spcBef>
        <a:spcAft>
          <a:spcPct val="0"/>
        </a:spcAft>
        <a:buSzPct val="130000"/>
        <a:buFont typeface="Helvetica" pitchFamily="34" charset="0"/>
        <a:buChar char="▪"/>
        <a:defRPr sz="2400">
          <a:solidFill>
            <a:schemeClr val="tx1"/>
          </a:solidFill>
          <a:latin typeface="+mn-lt"/>
        </a:defRPr>
      </a:lvl3pPr>
      <a:lvl4pPr marL="1084263" indent="-2254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4303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18875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3447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8019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259138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Cascade-Correlation and</a:t>
            </a:r>
            <a:br>
              <a:rPr lang="en-US" dirty="0"/>
            </a:br>
            <a:r>
              <a:rPr lang="en-US" dirty="0"/>
              <a:t>Deep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828800"/>
          </a:xfrm>
        </p:spPr>
        <p:txBody>
          <a:bodyPr/>
          <a:lstStyle/>
          <a:p>
            <a:r>
              <a:rPr lang="en-US" sz="2400" dirty="0"/>
              <a:t>Scott E. Fahlman</a:t>
            </a:r>
            <a:br>
              <a:rPr lang="en-US" sz="2400" dirty="0"/>
            </a:br>
            <a:r>
              <a:rPr lang="en-US" sz="1200" dirty="0"/>
              <a:t> </a:t>
            </a:r>
          </a:p>
          <a:p>
            <a:r>
              <a:rPr lang="en-US" sz="1600" dirty="0"/>
              <a:t>Professor Emeritus</a:t>
            </a:r>
            <a:br>
              <a:rPr lang="en-US" sz="1600" dirty="0"/>
            </a:br>
            <a:r>
              <a:rPr lang="en-US" sz="1600" dirty="0"/>
              <a:t>Language Technologies Institute</a:t>
            </a:r>
          </a:p>
          <a:p>
            <a:br>
              <a:rPr lang="en-US" sz="1600" dirty="0"/>
            </a:br>
            <a:r>
              <a:rPr lang="en-US" sz="1600" dirty="0"/>
              <a:t>October 14,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Two-Spirals Problem &amp;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Voila_Capture 2015-10-11_10-13-50_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9144000" cy="44389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22210-4F2A-7141-9B7E-B63613D2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407967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Cascor Performance on Two-Spirals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76400"/>
          </a:xfrm>
        </p:spPr>
        <p:txBody>
          <a:bodyPr/>
          <a:lstStyle/>
          <a:p>
            <a:r>
              <a:rPr lang="en-US"/>
              <a:t>Standard BP 2-5-5-5-1:  	  20K epochs, 1.1G link-X</a:t>
            </a:r>
          </a:p>
          <a:p>
            <a:r>
              <a:rPr lang="en-US"/>
              <a:t>Quickprop 2-5-5-5-1:	  8K epochs, 438M link-X</a:t>
            </a:r>
          </a:p>
          <a:p>
            <a:r>
              <a:rPr lang="en-US"/>
              <a:t>Cascor:			  1700 epochs, 19M link-X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Table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3454400" cy="23730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0A0CA-EBF6-A045-8407-B5F6C309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45172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Cascor-Created Hidden Units 1-6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Cascor Units 1-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6400"/>
            <a:ext cx="5869451" cy="4701401"/>
          </a:xfrm>
          <a:prstGeom prst="rect">
            <a:avLst/>
          </a:prstGeom>
        </p:spPr>
      </p:pic>
      <p:pic>
        <p:nvPicPr>
          <p:cNvPr id="8" name="Picture 7" descr="Voila_Capture 2015-10-11_10-13-50_P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41"/>
          <a:stretch/>
        </p:blipFill>
        <p:spPr>
          <a:xfrm>
            <a:off x="0" y="2667000"/>
            <a:ext cx="2600531" cy="27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9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Cascor-Created Hidden Units 7-12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Cascor Units 6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0200"/>
            <a:ext cx="5890816" cy="4706769"/>
          </a:xfrm>
          <a:prstGeom prst="rect">
            <a:avLst/>
          </a:prstGeom>
        </p:spPr>
      </p:pic>
      <p:pic>
        <p:nvPicPr>
          <p:cNvPr id="8" name="Picture 7" descr="Voila_Capture 2015-10-11_10-13-50_P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41"/>
          <a:stretch/>
        </p:blipFill>
        <p:spPr>
          <a:xfrm>
            <a:off x="0" y="2667000"/>
            <a:ext cx="2600531" cy="27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Cascade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400"/>
              <a:t>No need to guess size and topology of net in advance.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Can build deep nets with higher-order features.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Much faster than Backprop or Quickprop.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Trains just one layer of weights at a time (fast).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Works on smaller training sets (in some cases, at least).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Old feature detectors are frozen, not cannibalized, so good for incremental “curriculum” training.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Good for parallel implementation.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57C8-5CAC-C344-BC4D-6B54CEF8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256981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Cascade Correlation (RCC)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sz="2400"/>
              <a:t>Simplest possible extension to Cascor to handle sequential inputs: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14300" lvl="1" indent="0">
              <a:buNone/>
            </a:pPr>
            <a:endParaRPr lang="en-US" sz="2400"/>
          </a:p>
          <a:p>
            <a:pPr lvl="1"/>
            <a:r>
              <a:rPr lang="en-US" sz="2000"/>
              <a:t>Trained just like Cascor units, then added, frozen.</a:t>
            </a:r>
          </a:p>
          <a:p>
            <a:pPr lvl="1"/>
            <a:r>
              <a:rPr lang="en-US" sz="2000"/>
              <a:t>If </a:t>
            </a:r>
            <a:r>
              <a:rPr lang="en-US" sz="2000" err="1"/>
              <a:t>W</a:t>
            </a:r>
            <a:r>
              <a:rPr lang="en-US" sz="2000" baseline="-25000" err="1"/>
              <a:t>s</a:t>
            </a:r>
            <a:r>
              <a:rPr lang="en-US" sz="2000"/>
              <a:t> is strongly positive, unit is a memory cell for one bit.</a:t>
            </a:r>
          </a:p>
          <a:p>
            <a:pPr lvl="1"/>
            <a:r>
              <a:rPr lang="en-US" sz="2000"/>
              <a:t>If </a:t>
            </a:r>
            <a:r>
              <a:rPr lang="en-US" sz="2000" err="1"/>
              <a:t>W</a:t>
            </a:r>
            <a:r>
              <a:rPr lang="en-US" sz="2000" baseline="-25000" err="1"/>
              <a:t>s</a:t>
            </a:r>
            <a:r>
              <a:rPr lang="en-US" sz="2000"/>
              <a:t> is strongly negative, unit wants to alternate 0-1.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3200400"/>
            <a:ext cx="95313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One-Step</a:t>
            </a:r>
            <a:br>
              <a:rPr lang="en-US" sz="1400"/>
            </a:br>
            <a:r>
              <a:rPr lang="en-US" sz="1400"/>
              <a:t>Delay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3200400"/>
            <a:ext cx="99060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800" err="1"/>
              <a:t>Σ</a:t>
            </a:r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657600" y="2895600"/>
            <a:ext cx="99060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Sigmoid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7338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862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0386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1910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191000" y="2286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29000" y="4343400"/>
            <a:ext cx="9906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Inputs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62200" y="3962400"/>
            <a:ext cx="12954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Trainable W</a:t>
            </a:r>
            <a:r>
              <a:rPr lang="en-US" sz="1400" baseline="-25000"/>
              <a:t>i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10200" y="2590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91000" y="25908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58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95800" y="4343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10200" y="3733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86400" y="3886200"/>
            <a:ext cx="1295400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Trainable </a:t>
            </a:r>
            <a:r>
              <a:rPr lang="en-US" sz="1400" err="1"/>
              <a:t>W</a:t>
            </a:r>
            <a:r>
              <a:rPr lang="en-US" sz="1400" baseline="-25000" err="1"/>
              <a:t>s</a:t>
            </a:r>
            <a:endParaRPr lang="en-US" sz="1400" baseline="-25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22764-E746-3947-BFE8-31A123EB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421462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Reber Grammar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Reber</a:t>
            </a:r>
            <a:r>
              <a:rPr lang="en-US" sz="2000" dirty="0"/>
              <a:t> grammar is a simple finite-state grammar that others had used to benchmark recurrent-net learning.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Typical legal string: “BTSSXXVPSE”.</a:t>
            </a:r>
            <a:br>
              <a:rPr lang="en-US" sz="2000" dirty="0"/>
            </a:br>
            <a:r>
              <a:rPr lang="en-US" sz="2000" dirty="0"/>
              <a:t>Task: Tokens presented sequentially. Predict the next Token.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Reber Gramm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362200"/>
            <a:ext cx="4906831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9F676-F304-AF4F-8FF0-208B58FC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94497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Reber Grammar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State of the art: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Elman net (fixed topology with recurrent units): 3 hidden units, learned the grammar after seeing 60K distinct strings, once each.  (Best run, not average.)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With 15 hidden units, 20K strings suffice. (Best run.)</a:t>
            </a:r>
          </a:p>
          <a:p>
            <a:pPr>
              <a:spcBef>
                <a:spcPts val="1776"/>
              </a:spcBef>
            </a:pPr>
            <a:r>
              <a:rPr lang="en-US" sz="2400" b="1"/>
              <a:t>RCC Results: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Fixed set of 128 training strings, presented repeatedly.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Learned the task, building 2-3 hidden units.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Average: 195.5 epochs, or 25K string presentations.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All tested perfectly on new, unseen strings.</a:t>
            </a:r>
          </a:p>
          <a:p>
            <a:pPr lvl="1"/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4174-C0CD-BD49-8ECC-DDAEF2AC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16605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Reber Grammar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embedded Reber grammar is harder.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Must remember initial T or P token and replay it at the end.</a:t>
            </a:r>
          </a:p>
          <a:p>
            <a:r>
              <a:rPr lang="en-US" sz="2000"/>
              <a:t>Intervening strings potentially have many </a:t>
            </a:r>
            <a:r>
              <a:rPr lang="en-US" sz="2000" err="1"/>
              <a:t>Ts</a:t>
            </a:r>
            <a:r>
              <a:rPr lang="en-US" sz="2000"/>
              <a:t> and Ps of their own.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Embedded Re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4906001" cy="2438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21428-D400-D745-B298-8B820CA4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76844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Reber Grammar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b="1"/>
              <a:t>State of the art: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Elman net was unable to learn this task, even with 250,000 distinct strings and 15 hidden units.</a:t>
            </a:r>
          </a:p>
          <a:p>
            <a:pPr>
              <a:spcBef>
                <a:spcPts val="1200"/>
              </a:spcBef>
            </a:pPr>
            <a:r>
              <a:rPr lang="en-US" sz="2400" b="1"/>
              <a:t>RCC Results: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Fixed set of 256 training strings, presented repeatedly,</a:t>
            </a:r>
            <a:br>
              <a:rPr lang="en-US" sz="2000"/>
            </a:br>
            <a:r>
              <a:rPr lang="en-US" sz="2000"/>
              <a:t>then tested on 256 different strings.  20 runs.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Perfect performance on 11 of 20 runs, typically building 5-7 hidden units.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Worst performance on others, 20 test-set errors.</a:t>
            </a:r>
          </a:p>
          <a:p>
            <a:pPr lvl="1">
              <a:spcBef>
                <a:spcPts val="1200"/>
              </a:spcBef>
            </a:pPr>
            <a:r>
              <a:rPr lang="en-US" sz="2000"/>
              <a:t>Training required avg of 288 epochs, 200K string presentations.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6253-2B76-C04B-B4E8-D797478F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1267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Ancient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Fahlman, S.  E. and C. </a:t>
            </a:r>
            <a:r>
              <a:rPr lang="en-US" sz="2000" dirty="0" err="1"/>
              <a:t>Lebiere</a:t>
            </a:r>
            <a:r>
              <a:rPr lang="en-US" sz="2000"/>
              <a:t> (1990) "The Cascade-Correlation Learning Architecture”, in NIPS 1990.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/>
              <a:t>Fahlman, S.  E.  (1991) "The Recurrent Cascade-Correlation Architecture" in NIPS 1991.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00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/>
              <a:t>Both available online at </a:t>
            </a:r>
            <a:r>
              <a:rPr lang="en-US" sz="2000">
                <a:solidFill>
                  <a:srgbClr val="FF0000"/>
                </a:solidFill>
              </a:rPr>
              <a:t>http://</a:t>
            </a:r>
            <a:r>
              <a:rPr lang="en-US" sz="2000" err="1">
                <a:solidFill>
                  <a:srgbClr val="FF0000"/>
                </a:solidFill>
              </a:rPr>
              <a:t>www.cs.cmu.edu</a:t>
            </a:r>
            <a:r>
              <a:rPr lang="en-US" sz="2000">
                <a:solidFill>
                  <a:srgbClr val="FF0000"/>
                </a:solidFill>
              </a:rPr>
              <a:t>/~</a:t>
            </a:r>
            <a:r>
              <a:rPr lang="en-US" sz="2000" err="1">
                <a:solidFill>
                  <a:srgbClr val="FF0000"/>
                </a:solidFill>
              </a:rPr>
              <a:t>sef</a:t>
            </a:r>
            <a:r>
              <a:rPr lang="en-US" sz="2000">
                <a:solidFill>
                  <a:srgbClr val="FF0000"/>
                </a:solidFill>
              </a:rPr>
              <a:t>/</a:t>
            </a:r>
            <a:r>
              <a:rPr lang="en-US" sz="2000" err="1">
                <a:solidFill>
                  <a:srgbClr val="FF0000"/>
                </a:solidFill>
              </a:rPr>
              <a:t>sefPubs.htm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FBAE94-8296-9B48-9A56-F8CDCD8E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210363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Morse Code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400"/>
              <a:t>One binary input, 26 binary outputs (one per letter), plus “strobe” output at end.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Dot is 10, dash 110, letter terminator adds an extra zero.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So letter V   </a:t>
            </a:r>
            <a:r>
              <a:rPr lang="is-IS" sz="2400"/>
              <a:t>…-   is 1010101100.</a:t>
            </a:r>
            <a:br>
              <a:rPr lang="is-IS" sz="2400"/>
            </a:br>
            <a:r>
              <a:rPr lang="is-IS" sz="2400"/>
              <a:t>Letters are 3-12 time-steps long.</a:t>
            </a:r>
          </a:p>
          <a:p>
            <a:pPr lvl="1">
              <a:spcBef>
                <a:spcPts val="1800"/>
              </a:spcBef>
            </a:pPr>
            <a:r>
              <a:rPr lang="is-IS" sz="2400"/>
              <a:t>At start of each letter, we zero the memory states.</a:t>
            </a:r>
          </a:p>
          <a:p>
            <a:pPr lvl="1">
              <a:spcBef>
                <a:spcPts val="1800"/>
              </a:spcBef>
            </a:pPr>
            <a:r>
              <a:rPr lang="is-IS" sz="2400"/>
              <a:t>Outputs should be all zero except at end of letter – then 1 on the strobe and on correct letter.</a:t>
            </a:r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5BE2A-16F4-0947-89EB-A318CB00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210374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Morse Code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400"/>
              </a:spcBef>
            </a:pPr>
            <a:r>
              <a:rPr lang="en-US"/>
              <a:t>Trained on entire set of 26 patterns, repeatedly.</a:t>
            </a:r>
          </a:p>
          <a:p>
            <a:pPr lvl="1">
              <a:spcBef>
                <a:spcPts val="1400"/>
              </a:spcBef>
            </a:pPr>
            <a:r>
              <a:rPr lang="en-US"/>
              <a:t>In ten trials, learned the task perfectly every time.</a:t>
            </a:r>
          </a:p>
          <a:p>
            <a:pPr lvl="1">
              <a:spcBef>
                <a:spcPts val="1400"/>
              </a:spcBef>
            </a:pPr>
            <a:r>
              <a:rPr lang="en-US"/>
              <a:t>Average of 10.5 hidden units created.</a:t>
            </a:r>
          </a:p>
          <a:p>
            <a:pPr lvl="2">
              <a:spcBef>
                <a:spcPts val="1400"/>
              </a:spcBef>
            </a:pPr>
            <a:r>
              <a:rPr lang="en-US"/>
              <a:t>Note: Don’t need a unit for every pattern or every time-slice.</a:t>
            </a:r>
          </a:p>
          <a:p>
            <a:pPr lvl="1">
              <a:spcBef>
                <a:spcPts val="1400"/>
              </a:spcBef>
            </a:pPr>
            <a:r>
              <a:rPr lang="en-US"/>
              <a:t>Average of 1321 epochs.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C251B-EB33-3B49-852E-947857FA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04333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“Curriculum” Morse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/>
              <a:t>Instead of learning the whole set at once, present a series of lessons, with simplest cases first.</a:t>
            </a:r>
          </a:p>
          <a:p>
            <a:pPr lvl="1">
              <a:spcBef>
                <a:spcPts val="2400"/>
              </a:spcBef>
            </a:pPr>
            <a:r>
              <a:rPr lang="en-US" sz="2400"/>
              <a:t>Presented E (one dot) and T (one dash) first, training these outputs and the strobe.</a:t>
            </a:r>
          </a:p>
          <a:p>
            <a:pPr lvl="1">
              <a:spcBef>
                <a:spcPts val="2400"/>
              </a:spcBef>
            </a:pPr>
            <a:r>
              <a:rPr lang="en-US" sz="2400"/>
              <a:t>Then, in increasing sequence length, train “AIN”, “DMSU”, “GHKRW”, “BFLOV”, “CJPQXYZ”.  Do not repeat earlier lessons.</a:t>
            </a:r>
          </a:p>
          <a:p>
            <a:pPr lvl="1">
              <a:spcBef>
                <a:spcPts val="2400"/>
              </a:spcBef>
            </a:pPr>
            <a:r>
              <a:rPr lang="en-US" sz="2400"/>
              <a:t>Finally, train on the entire set.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09542-5DAB-A040-A67A-7D3F326F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184170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Lesson-Plan Morse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400"/>
              </a:spcBef>
            </a:pPr>
            <a:r>
              <a:rPr lang="en-US" sz="2400"/>
              <a:t>Ten trials run.</a:t>
            </a:r>
          </a:p>
          <a:p>
            <a:pPr lvl="1">
              <a:spcBef>
                <a:spcPts val="1400"/>
              </a:spcBef>
            </a:pPr>
            <a:r>
              <a:rPr lang="en-US" sz="2400"/>
              <a:t>E and T learned perfectly, usually with 2 hidden units.</a:t>
            </a:r>
          </a:p>
          <a:p>
            <a:pPr lvl="1">
              <a:spcBef>
                <a:spcPts val="1400"/>
              </a:spcBef>
            </a:pPr>
            <a:r>
              <a:rPr lang="en-US" sz="2400"/>
              <a:t>Each additional lesson adds 1 or 2 units.</a:t>
            </a:r>
          </a:p>
          <a:p>
            <a:pPr lvl="1">
              <a:spcBef>
                <a:spcPts val="1400"/>
              </a:spcBef>
            </a:pPr>
            <a:r>
              <a:rPr lang="en-US" sz="2400"/>
              <a:t>Final combination training adds 2 or 3 units.</a:t>
            </a:r>
          </a:p>
          <a:p>
            <a:pPr lvl="1">
              <a:spcBef>
                <a:spcPts val="1400"/>
              </a:spcBef>
            </a:pPr>
            <a:r>
              <a:rPr lang="en-US" sz="2400"/>
              <a:t>Overall, all 10 trials were perfect, average of 9.6 units.</a:t>
            </a:r>
          </a:p>
          <a:p>
            <a:pPr lvl="1">
              <a:spcBef>
                <a:spcPts val="1400"/>
              </a:spcBef>
            </a:pPr>
            <a:r>
              <a:rPr lang="en-US" sz="2400"/>
              <a:t>Required avg of 1427 epochs, vs. 1321 for all-at-once, but these epochs are very small.</a:t>
            </a:r>
          </a:p>
          <a:p>
            <a:pPr lvl="1">
              <a:spcBef>
                <a:spcPts val="1400"/>
              </a:spcBef>
            </a:pPr>
            <a:r>
              <a:rPr lang="en-US" sz="2400"/>
              <a:t>On average, saved about 50% on training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F41E2-6345-CD41-BD7F-49E88C6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32240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Cascor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200"/>
              <a:t>Cascade 2: Different correlation measure works better for continuous outputs.</a:t>
            </a:r>
          </a:p>
          <a:p>
            <a:pPr lvl="1">
              <a:spcBef>
                <a:spcPts val="1800"/>
              </a:spcBef>
            </a:pPr>
            <a:r>
              <a:rPr lang="en-US" sz="2200"/>
              <a:t>Mixed unit types in pool: Gaussian, Edge, etc.  Tenure whatever unit grabs the most error.</a:t>
            </a:r>
          </a:p>
          <a:p>
            <a:pPr lvl="1">
              <a:spcBef>
                <a:spcPts val="1800"/>
              </a:spcBef>
            </a:pPr>
            <a:r>
              <a:rPr lang="en-US" sz="2200"/>
              <a:t>Mixture of descendant and sibling units.  Keeps detectors from getting deeper than necessary.</a:t>
            </a:r>
          </a:p>
          <a:p>
            <a:pPr lvl="1">
              <a:spcBef>
                <a:spcPts val="1800"/>
              </a:spcBef>
            </a:pPr>
            <a:r>
              <a:rPr lang="en-US" sz="2200"/>
              <a:t>Mixture of delays and delay types, or trainable delays.</a:t>
            </a:r>
          </a:p>
          <a:p>
            <a:pPr lvl="1">
              <a:spcBef>
                <a:spcPts val="1800"/>
              </a:spcBef>
            </a:pPr>
            <a:r>
              <a:rPr lang="en-US" sz="2200"/>
              <a:t>Add multiple new units at once from the pool, if they are not completely redundant.</a:t>
            </a:r>
          </a:p>
          <a:p>
            <a:pPr lvl="1">
              <a:spcBef>
                <a:spcPts val="1800"/>
              </a:spcBef>
            </a:pPr>
            <a:r>
              <a:rPr lang="en-US" sz="2200"/>
              <a:t>KBCC: Treat previously learned networks as candidate units.</a:t>
            </a:r>
          </a:p>
          <a:p>
            <a:pPr marL="114300" lvl="1" indent="0"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99A89-5C07-9746-925F-30074BD1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1607762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sz="2400"/>
              <a:t>Build just the structure you need.  Don’t carve the filters out of a huge, deep block of weights.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Train/Add one unit (feature detector) at a time.  Then add and freeze it, and train the network to use it.</a:t>
            </a:r>
          </a:p>
          <a:p>
            <a:pPr lvl="2">
              <a:spcBef>
                <a:spcPts val="1800"/>
              </a:spcBef>
            </a:pPr>
            <a:r>
              <a:rPr lang="en-US" sz="2000"/>
              <a:t>Eliminates inefficiency due to moving targets and herd effect.</a:t>
            </a:r>
          </a:p>
          <a:p>
            <a:pPr lvl="2">
              <a:spcBef>
                <a:spcPts val="1800"/>
              </a:spcBef>
            </a:pPr>
            <a:r>
              <a:rPr lang="en-US" sz="2000"/>
              <a:t>Freezing allows for incremental “lesson-plan” training.</a:t>
            </a:r>
          </a:p>
          <a:p>
            <a:pPr lvl="2">
              <a:spcBef>
                <a:spcPts val="1800"/>
              </a:spcBef>
            </a:pPr>
            <a:r>
              <a:rPr lang="en-US" sz="2000"/>
              <a:t>Unit training/selection is very parallelizable.</a:t>
            </a:r>
          </a:p>
          <a:p>
            <a:pPr lvl="1">
              <a:spcBef>
                <a:spcPts val="1800"/>
              </a:spcBef>
            </a:pPr>
            <a:r>
              <a:rPr lang="en-US" sz="2400"/>
              <a:t>Train each new unit to cancel some residual error.  (Same idea as boosting.)</a:t>
            </a:r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EBBE2-EED6-0148-B847-B10A95BC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415955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680"/>
              </a:spcBef>
            </a:pPr>
            <a:r>
              <a:rPr lang="en-US" sz="2000" dirty="0"/>
              <a:t>I still have the old code in Common Lisp and C.</a:t>
            </a:r>
            <a:br>
              <a:rPr lang="en-US" sz="2000" dirty="0"/>
            </a:br>
            <a:r>
              <a:rPr lang="en-US" sz="2000" dirty="0"/>
              <a:t>Serial, so would need to be ported to work on GPUs, etc.</a:t>
            </a:r>
          </a:p>
          <a:p>
            <a:pPr lvl="1">
              <a:spcBef>
                <a:spcPts val="1680"/>
              </a:spcBef>
            </a:pPr>
            <a:r>
              <a:rPr lang="en-US" sz="2000" dirty="0"/>
              <a:t>My primary focus is Scone, but I am interested in collaborating with people to try this on bigger problems.</a:t>
            </a:r>
          </a:p>
          <a:p>
            <a:pPr lvl="1">
              <a:spcBef>
                <a:spcPts val="1680"/>
              </a:spcBef>
            </a:pPr>
            <a:r>
              <a:rPr lang="en-US" sz="2000" dirty="0"/>
              <a:t>It might be worth trying </a:t>
            </a:r>
            <a:r>
              <a:rPr lang="en-US" sz="2000" dirty="0" err="1"/>
              <a:t>Cascor</a:t>
            </a:r>
            <a:r>
              <a:rPr lang="en-US" sz="2000" dirty="0"/>
              <a:t> and RCC on inferring real natural-language grammars and other Deep Learning/Big Data problems.</a:t>
            </a:r>
          </a:p>
          <a:p>
            <a:pPr lvl="1">
              <a:spcBef>
                <a:spcPts val="1680"/>
              </a:spcBef>
            </a:pPr>
            <a:r>
              <a:rPr lang="en-US" sz="2000" dirty="0"/>
              <a:t>Perhaps tweaking the memory/delay model of RCC would allow it to work on time-continuous signals such as speech.</a:t>
            </a:r>
          </a:p>
          <a:p>
            <a:pPr lvl="1">
              <a:spcBef>
                <a:spcPts val="1680"/>
              </a:spcBef>
            </a:pPr>
            <a:r>
              <a:rPr lang="en-US" sz="2000" dirty="0"/>
              <a:t>A convolutional version of Cascor is straightforward, I think.</a:t>
            </a:r>
          </a:p>
          <a:p>
            <a:pPr lvl="1">
              <a:spcBef>
                <a:spcPts val="1680"/>
              </a:spcBef>
            </a:pPr>
            <a:r>
              <a:rPr lang="en-US" sz="2000" dirty="0"/>
              <a:t>The </a:t>
            </a:r>
            <a:r>
              <a:rPr lang="en-US" sz="2000" i="1" dirty="0"/>
              <a:t>hope</a:t>
            </a:r>
            <a:r>
              <a:rPr lang="en-US" sz="2000" dirty="0"/>
              <a:t> is that this might require </a:t>
            </a:r>
            <a:r>
              <a:rPr lang="en-US" sz="2000" b="1" dirty="0"/>
              <a:t>less data</a:t>
            </a:r>
            <a:r>
              <a:rPr lang="en-US" sz="2000" dirty="0"/>
              <a:t> and </a:t>
            </a:r>
            <a:r>
              <a:rPr lang="en-US" sz="2000" b="1" dirty="0"/>
              <a:t>much less computation</a:t>
            </a:r>
            <a:r>
              <a:rPr lang="en-US" sz="2000" dirty="0"/>
              <a:t> than current deep learning approaches.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86E0-BD5F-3F4E-98EC-23058A8C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Scott E. Fahlman &lt;</a:t>
            </a:r>
            <a:r>
              <a:rPr lang="en-US" dirty="0" err="1"/>
              <a:t>sef@cs.cmu.edu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93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464B-D3C5-3E44-A476-5C2C0A05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24A2-AF9E-6749-8132-BF46346B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One PhD student Dean </a:t>
            </a:r>
            <a:r>
              <a:rPr lang="en-US" sz="2000" dirty="0" err="1"/>
              <a:t>Alderucci</a:t>
            </a:r>
            <a:r>
              <a:rPr lang="en-US" sz="2000" dirty="0"/>
              <a:t>, has ported RCC to Python using </a:t>
            </a:r>
            <a:r>
              <a:rPr lang="en-US" sz="2000" dirty="0" err="1"/>
              <a:t>Dynet</a:t>
            </a:r>
            <a:r>
              <a:rPr lang="en-US" sz="2000" dirty="0"/>
              <a:t> and now </a:t>
            </a:r>
            <a:r>
              <a:rPr lang="en-US" sz="2000" dirty="0" err="1"/>
              <a:t>Tensorflow</a:t>
            </a:r>
            <a:r>
              <a:rPr lang="en-US" sz="2000" dirty="0"/>
              <a:t>.</a:t>
            </a:r>
          </a:p>
          <a:p>
            <a:pPr lvl="2"/>
            <a:r>
              <a:rPr lang="en-US" sz="1800" dirty="0"/>
              <a:t>Dean is looking at using this for NLP applications specifically aimed at the language in patents.</a:t>
            </a:r>
          </a:p>
          <a:p>
            <a:pPr lvl="2"/>
            <a:r>
              <a:rPr lang="en-US" sz="1800" dirty="0"/>
              <a:t>Dean also has done some work on word embeddings, developing a version of word2vec using Scone.</a:t>
            </a:r>
          </a:p>
          <a:p>
            <a:pPr lvl="1"/>
            <a:r>
              <a:rPr lang="en-US" sz="2200" dirty="0"/>
              <a:t>It’s also surprisingly hard to find reported results that we can compare for learning speed.</a:t>
            </a:r>
          </a:p>
          <a:p>
            <a:pPr lvl="2"/>
            <a:r>
              <a:rPr lang="en-US" sz="1800" dirty="0"/>
              <a:t>Not many learning-speed results published.</a:t>
            </a:r>
          </a:p>
          <a:p>
            <a:pPr lvl="2"/>
            <a:r>
              <a:rPr lang="en-US" sz="1800" dirty="0"/>
              <a:t>Ideally, we want something like “link crossing” counts for comparison.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Workshop at AAAI-2021 (February) on “Learning Network Architecture During Training”.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D708B-AFA2-2946-BA84-866A057B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32F8-93BE-6A49-8B22-CF2C1B0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D1D-91D8-4E45-AE1F-74AF7463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662403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Equations: Cascor Candidate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Adjust candidate weights to maximize covariance S: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Adjust incoming weights: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4495800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4759036" cy="114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53F22-0700-4142-A8C2-0CDCFB0F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429166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Learning 28 Years Ago?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/>
              <a:t>These algorithms routinely built useful feature detectors 15-30 layers deep.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/>
              <a:t>Build just as much network structure as they needed – no need to guess network size before training.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/>
              <a:t>Solved some problems considered hard at the time, 10x to 100x faster than standard </a:t>
            </a:r>
            <a:r>
              <a:rPr lang="en-US" sz="2200" err="1"/>
              <a:t>backprop</a:t>
            </a:r>
            <a:r>
              <a:rPr lang="en-US" sz="2200"/>
              <a:t>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/>
              <a:t>Ran on a single-core, 1988-vintage workstation, no GPU.</a:t>
            </a:r>
          </a:p>
          <a:p>
            <a:pPr lvl="1">
              <a:lnSpc>
                <a:spcPct val="110000"/>
              </a:lnSpc>
              <a:spcBef>
                <a:spcPts val="1600"/>
              </a:spcBef>
            </a:pPr>
            <a:r>
              <a:rPr lang="en-US" sz="2200"/>
              <a:t>But we never attacked the huge datasets that characterize today’s “Deep Learning”.</a:t>
            </a:r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FB544-7F42-7B42-B605-B66A9A25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53220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Equations: RCC Candidate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Output of each unit;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Adjust incoming weights: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39370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86200"/>
            <a:ext cx="3962400" cy="951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4759036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105400"/>
            <a:ext cx="6598596" cy="762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2F09-CC4D-0C40-AE96-DA58F3F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129146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9141-C9C4-2440-9580-6BC6610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We Avoid Guessing Meta-Parameters?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6D18-A31B-7842-9D2B-0DF3978A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600"/>
              </a:spcBef>
            </a:pPr>
            <a:r>
              <a:rPr lang="en-US" sz="2000" dirty="0"/>
              <a:t>When faced with a specific learning problem and training corpus, the first step is to GUESS the meta-parameters:</a:t>
            </a:r>
          </a:p>
          <a:p>
            <a:pPr lvl="2">
              <a:spcBef>
                <a:spcPts val="1600"/>
              </a:spcBef>
            </a:pPr>
            <a:r>
              <a:rPr lang="en-US" sz="1400" dirty="0"/>
              <a:t>Learning Rate</a:t>
            </a:r>
          </a:p>
          <a:p>
            <a:pPr lvl="2">
              <a:spcBef>
                <a:spcPts val="1600"/>
              </a:spcBef>
            </a:pPr>
            <a:r>
              <a:rPr lang="en-US" sz="1400" dirty="0"/>
              <a:t>Number and Type of Layers</a:t>
            </a:r>
          </a:p>
          <a:p>
            <a:pPr lvl="2">
              <a:spcBef>
                <a:spcPts val="1600"/>
              </a:spcBef>
            </a:pPr>
            <a:r>
              <a:rPr lang="en-US" sz="1400" dirty="0"/>
              <a:t>Number and Type of Units in Each Layer</a:t>
            </a:r>
          </a:p>
          <a:p>
            <a:pPr lvl="2">
              <a:spcBef>
                <a:spcPts val="1600"/>
              </a:spcBef>
            </a:pPr>
            <a:r>
              <a:rPr lang="en-US" sz="1400" dirty="0"/>
              <a:t>Interconnection Pattern</a:t>
            </a:r>
          </a:p>
          <a:p>
            <a:pPr lvl="1">
              <a:spcBef>
                <a:spcPts val="1600"/>
              </a:spcBef>
            </a:pPr>
            <a:r>
              <a:rPr lang="en-US" sz="2000" dirty="0"/>
              <a:t>Even today, there is little useful theory to guide this.</a:t>
            </a:r>
          </a:p>
          <a:p>
            <a:pPr lvl="1">
              <a:spcBef>
                <a:spcPts val="1600"/>
              </a:spcBef>
            </a:pPr>
            <a:r>
              <a:rPr lang="en-US" sz="2000" dirty="0" err="1"/>
              <a:t>Quickprop</a:t>
            </a:r>
            <a:r>
              <a:rPr lang="en-US" sz="2000" dirty="0"/>
              <a:t> was developed to set the learning rate dynamically.</a:t>
            </a:r>
          </a:p>
          <a:p>
            <a:pPr lvl="1">
              <a:spcBef>
                <a:spcPts val="1600"/>
              </a:spcBef>
            </a:pPr>
            <a:r>
              <a:rPr lang="en-US" sz="2000" dirty="0"/>
              <a:t>But what about the network size and topology?  It’s still a black art.</a:t>
            </a:r>
          </a:p>
          <a:p>
            <a:pPr lvl="1">
              <a:spcBef>
                <a:spcPts val="1600"/>
              </a:spcBef>
            </a:pPr>
            <a:r>
              <a:rPr lang="en-US" sz="2000" dirty="0"/>
              <a:t>Automated Network Architecture Search (NAS) is wasteful.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F18AF-A8BE-8E47-8F67-DAA6B2D5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B48BA-CEE3-FA4F-B570-3187AAFB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Backprop So Slow?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</a:pPr>
            <a:r>
              <a:rPr lang="en-US" sz="2000" b="1"/>
              <a:t>Moving Targets:</a:t>
            </a:r>
            <a:endParaRPr lang="en-US" sz="2000"/>
          </a:p>
          <a:p>
            <a:pPr lvl="2">
              <a:spcBef>
                <a:spcPts val="1200"/>
              </a:spcBef>
            </a:pPr>
            <a:r>
              <a:rPr lang="en-US" sz="1800"/>
              <a:t>All hidden units are being trained at once, changing the environment seen by the other units as they train.</a:t>
            </a:r>
          </a:p>
          <a:p>
            <a:pPr lvl="1">
              <a:spcBef>
                <a:spcPts val="1200"/>
              </a:spcBef>
            </a:pPr>
            <a:r>
              <a:rPr lang="en-US" sz="2000" b="1"/>
              <a:t>Herd Effect:</a:t>
            </a:r>
            <a:endParaRPr lang="en-US" sz="2000"/>
          </a:p>
          <a:p>
            <a:pPr lvl="2">
              <a:spcBef>
                <a:spcPts val="1200"/>
              </a:spcBef>
            </a:pPr>
            <a:r>
              <a:rPr lang="en-US" sz="1800"/>
              <a:t>Each unit must find a distinct job -- some component of the error to correct.</a:t>
            </a:r>
          </a:p>
          <a:p>
            <a:pPr lvl="2">
              <a:spcBef>
                <a:spcPts val="1200"/>
              </a:spcBef>
            </a:pPr>
            <a:r>
              <a:rPr lang="en-US" sz="1800"/>
              <a:t>All units scramble for the most important jobs.  No central authority or communication.</a:t>
            </a:r>
          </a:p>
          <a:p>
            <a:pPr lvl="2">
              <a:spcBef>
                <a:spcPts val="1200"/>
              </a:spcBef>
            </a:pPr>
            <a:r>
              <a:rPr lang="en-US" sz="1800"/>
              <a:t>Once a job is taken, it disappears and units head for the next-best job, including the unit that took the best job.</a:t>
            </a:r>
          </a:p>
          <a:p>
            <a:pPr lvl="2">
              <a:spcBef>
                <a:spcPts val="1200"/>
              </a:spcBef>
            </a:pPr>
            <a:r>
              <a:rPr lang="en-US" sz="1800"/>
              <a:t>A chaotic game of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musical chairs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develops.</a:t>
            </a:r>
          </a:p>
          <a:p>
            <a:pPr lvl="2">
              <a:spcBef>
                <a:spcPts val="1200"/>
              </a:spcBef>
            </a:pPr>
            <a:r>
              <a:rPr lang="en-US" sz="1800"/>
              <a:t>This is a very inefficient way to assign a distinct useful job to each unit.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7A9DD-FFF7-C34D-94E9-F75AAA8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54115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873125" y="494506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76300" y="5264150"/>
            <a:ext cx="122238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881063" y="5556250"/>
            <a:ext cx="122237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004888" y="5014913"/>
            <a:ext cx="7227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1000125" y="5334000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1025525" y="5630863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6407150" y="168751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V="1">
            <a:off x="6467475" y="1825625"/>
            <a:ext cx="0" cy="263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6310313" y="2089150"/>
            <a:ext cx="333375" cy="3887788"/>
            <a:chOff x="3975" y="1316"/>
            <a:chExt cx="210" cy="2449"/>
          </a:xfrm>
        </p:grpSpPr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13"/>
            <p:cNvGrpSpPr>
              <a:grpSpLocks/>
            </p:cNvGrpSpPr>
            <p:nvPr/>
          </p:nvGrpSpPr>
          <p:grpSpPr bwMode="auto">
            <a:xfrm>
              <a:off x="4005" y="1327"/>
              <a:ext cx="153" cy="2438"/>
              <a:chOff x="4005" y="1327"/>
              <a:chExt cx="153" cy="2438"/>
            </a:xfrm>
          </p:grpSpPr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4005" y="132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4079" y="1536"/>
                <a:ext cx="0" cy="222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6"/>
          <p:cNvGrpSpPr>
            <a:grpSpLocks/>
          </p:cNvGrpSpPr>
          <p:nvPr/>
        </p:nvGrpSpPr>
        <p:grpSpPr bwMode="auto">
          <a:xfrm>
            <a:off x="6819900" y="1673225"/>
            <a:ext cx="333375" cy="4289425"/>
            <a:chOff x="3975" y="1063"/>
            <a:chExt cx="210" cy="2702"/>
          </a:xfrm>
        </p:grpSpPr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18"/>
            <p:cNvSpPr txBox="1">
              <a:spLocks noChangeArrowheads="1"/>
            </p:cNvSpPr>
            <p:nvPr/>
          </p:nvSpPr>
          <p:spPr bwMode="auto">
            <a:xfrm>
              <a:off x="4005" y="132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104" name="Oval 19"/>
            <p:cNvSpPr>
              <a:spLocks noChangeArrowheads="1"/>
            </p:cNvSpPr>
            <p:nvPr/>
          </p:nvSpPr>
          <p:spPr bwMode="auto">
            <a:xfrm>
              <a:off x="4036" y="1063"/>
              <a:ext cx="77" cy="7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 flipV="1">
              <a:off x="4074" y="1150"/>
              <a:ext cx="0" cy="16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4079" y="1536"/>
              <a:ext cx="0" cy="22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6942138" y="55689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6430963" y="55483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6942138" y="52641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6415088" y="52689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6940550" y="494823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6419850" y="494188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588963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Inputs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7275513" y="1382713"/>
            <a:ext cx="896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Outputs</a:t>
            </a: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7335838" y="204628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Units</a:t>
            </a:r>
            <a:endParaRPr lang="en-US"/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212013" y="3052763"/>
            <a:ext cx="1042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Trainable</a:t>
            </a:r>
          </a:p>
          <a:p>
            <a:r>
              <a:rPr lang="en-US" sz="1600">
                <a:latin typeface="Times New Roman" charset="0"/>
              </a:rPr>
              <a:t>Weights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679A5-FF42-5848-A821-DE9B35D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29678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873125" y="494506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76300" y="5264150"/>
            <a:ext cx="122238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881063" y="5556250"/>
            <a:ext cx="122237" cy="122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004888" y="5014913"/>
            <a:ext cx="7227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1000125" y="5334000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1025525" y="5630863"/>
            <a:ext cx="7227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6407150" y="1687513"/>
            <a:ext cx="122238" cy="122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V="1">
            <a:off x="6467475" y="1825625"/>
            <a:ext cx="0" cy="263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6310313" y="2089150"/>
            <a:ext cx="333375" cy="3887788"/>
            <a:chOff x="3975" y="1316"/>
            <a:chExt cx="210" cy="2449"/>
          </a:xfrm>
        </p:grpSpPr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13"/>
            <p:cNvGrpSpPr>
              <a:grpSpLocks/>
            </p:cNvGrpSpPr>
            <p:nvPr/>
          </p:nvGrpSpPr>
          <p:grpSpPr bwMode="auto">
            <a:xfrm>
              <a:off x="4005" y="1327"/>
              <a:ext cx="153" cy="2438"/>
              <a:chOff x="4005" y="1327"/>
              <a:chExt cx="153" cy="2438"/>
            </a:xfrm>
          </p:grpSpPr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4005" y="132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>
                <a:off x="4079" y="1536"/>
                <a:ext cx="0" cy="222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6"/>
          <p:cNvGrpSpPr>
            <a:grpSpLocks/>
          </p:cNvGrpSpPr>
          <p:nvPr/>
        </p:nvGrpSpPr>
        <p:grpSpPr bwMode="auto">
          <a:xfrm>
            <a:off x="6819900" y="1673225"/>
            <a:ext cx="333375" cy="4289425"/>
            <a:chOff x="3975" y="1063"/>
            <a:chExt cx="210" cy="2702"/>
          </a:xfrm>
        </p:grpSpPr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3975" y="1316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18"/>
            <p:cNvSpPr txBox="1">
              <a:spLocks noChangeArrowheads="1"/>
            </p:cNvSpPr>
            <p:nvPr/>
          </p:nvSpPr>
          <p:spPr bwMode="auto">
            <a:xfrm>
              <a:off x="4005" y="132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104" name="Oval 19"/>
            <p:cNvSpPr>
              <a:spLocks noChangeArrowheads="1"/>
            </p:cNvSpPr>
            <p:nvPr/>
          </p:nvSpPr>
          <p:spPr bwMode="auto">
            <a:xfrm>
              <a:off x="4036" y="1063"/>
              <a:ext cx="77" cy="7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 flipV="1">
              <a:off x="4074" y="1150"/>
              <a:ext cx="0" cy="16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4079" y="1536"/>
              <a:ext cx="0" cy="22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6942138" y="55689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6430963" y="55483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6942138" y="5264150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6415088" y="526891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6940550" y="494823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6419850" y="4941888"/>
            <a:ext cx="122238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588963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Inputs</a:t>
            </a: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7275513" y="1382713"/>
            <a:ext cx="896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Outputs</a:t>
            </a: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7335838" y="204628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Units</a:t>
            </a:r>
            <a:endParaRPr lang="en-US"/>
          </a:p>
        </p:txBody>
      </p:sp>
      <p:grpSp>
        <p:nvGrpSpPr>
          <p:cNvPr id="79" name="Group 31"/>
          <p:cNvGrpSpPr>
            <a:grpSpLocks/>
          </p:cNvGrpSpPr>
          <p:nvPr/>
        </p:nvGrpSpPr>
        <p:grpSpPr bwMode="auto">
          <a:xfrm>
            <a:off x="2311400" y="4286250"/>
            <a:ext cx="333375" cy="1519238"/>
            <a:chOff x="1385" y="1412"/>
            <a:chExt cx="210" cy="957"/>
          </a:xfrm>
        </p:grpSpPr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1385" y="1412"/>
              <a:ext cx="210" cy="21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1415" y="1423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101" name="Line 34"/>
            <p:cNvSpPr>
              <a:spLocks noChangeShapeType="1"/>
            </p:cNvSpPr>
            <p:nvPr/>
          </p:nvSpPr>
          <p:spPr bwMode="auto">
            <a:xfrm>
              <a:off x="1489" y="1632"/>
              <a:ext cx="0" cy="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35"/>
          <p:cNvSpPr>
            <a:spLocks noChangeShapeType="1"/>
          </p:cNvSpPr>
          <p:nvPr/>
        </p:nvSpPr>
        <p:spPr bwMode="auto">
          <a:xfrm>
            <a:off x="2660650" y="4468813"/>
            <a:ext cx="55673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36"/>
          <p:cNvSpPr>
            <a:spLocks noChangeArrowheads="1"/>
          </p:cNvSpPr>
          <p:nvPr/>
        </p:nvSpPr>
        <p:spPr bwMode="auto">
          <a:xfrm>
            <a:off x="2411413" y="4943475"/>
            <a:ext cx="122237" cy="122238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2422525" y="5248275"/>
            <a:ext cx="122238" cy="122238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38"/>
          <p:cNvSpPr>
            <a:spLocks noChangeArrowheads="1"/>
          </p:cNvSpPr>
          <p:nvPr/>
        </p:nvSpPr>
        <p:spPr bwMode="auto">
          <a:xfrm>
            <a:off x="2424113" y="5549900"/>
            <a:ext cx="122237" cy="122238"/>
          </a:xfrm>
          <a:prstGeom prst="ellipse">
            <a:avLst/>
          </a:prstGeom>
          <a:solidFill>
            <a:srgbClr val="3366FF"/>
          </a:solidFill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2374900" y="5875338"/>
            <a:ext cx="155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Frozen Weights</a:t>
            </a:r>
          </a:p>
        </p:txBody>
      </p:sp>
      <p:sp>
        <p:nvSpPr>
          <p:cNvPr id="86" name="Oval 41"/>
          <p:cNvSpPr>
            <a:spLocks noChangeArrowheads="1"/>
          </p:cNvSpPr>
          <p:nvPr/>
        </p:nvSpPr>
        <p:spPr bwMode="auto">
          <a:xfrm>
            <a:off x="6424613" y="4411663"/>
            <a:ext cx="122237" cy="122237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2"/>
          <p:cNvSpPr>
            <a:spLocks noChangeArrowheads="1"/>
          </p:cNvSpPr>
          <p:nvPr/>
        </p:nvSpPr>
        <p:spPr bwMode="auto">
          <a:xfrm>
            <a:off x="6929438" y="4403725"/>
            <a:ext cx="122237" cy="122238"/>
          </a:xfrm>
          <a:prstGeom prst="ellipse">
            <a:avLst/>
          </a:prstGeom>
          <a:solidFill>
            <a:srgbClr val="FF0000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212013" y="3052763"/>
            <a:ext cx="1042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Trainable</a:t>
            </a:r>
          </a:p>
          <a:p>
            <a:r>
              <a:rPr lang="en-US" sz="1600">
                <a:latin typeface="Times New Roman" charset="0"/>
              </a:rPr>
              <a:t>Weights</a:t>
            </a:r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1668463" y="3727450"/>
            <a:ext cx="173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</a:rPr>
              <a:t>First Hidden Unit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30098-1E7A-2547-AB64-0C3BAE7A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303408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8963" y="1382713"/>
            <a:ext cx="7666037" cy="4829175"/>
            <a:chOff x="588963" y="1382713"/>
            <a:chExt cx="7666037" cy="4829175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73125" y="4945063"/>
              <a:ext cx="122238" cy="1222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876300" y="5264150"/>
              <a:ext cx="122238" cy="12223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881063" y="5556250"/>
              <a:ext cx="122237" cy="12223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004888" y="5014913"/>
              <a:ext cx="72278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000125" y="5334000"/>
              <a:ext cx="72278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025525" y="5630863"/>
              <a:ext cx="72278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6407150" y="1687513"/>
              <a:ext cx="122238" cy="1222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467475" y="1825625"/>
              <a:ext cx="0" cy="2635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6310313" y="2089150"/>
              <a:ext cx="333375" cy="3887788"/>
              <a:chOff x="3975" y="1316"/>
              <a:chExt cx="210" cy="2449"/>
            </a:xfrm>
          </p:grpSpPr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3975" y="1316"/>
                <a:ext cx="210" cy="2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13"/>
              <p:cNvGrpSpPr>
                <a:grpSpLocks/>
              </p:cNvGrpSpPr>
              <p:nvPr/>
            </p:nvGrpSpPr>
            <p:grpSpPr bwMode="auto">
              <a:xfrm>
                <a:off x="4005" y="1327"/>
                <a:ext cx="153" cy="2438"/>
                <a:chOff x="4005" y="1327"/>
                <a:chExt cx="153" cy="2438"/>
              </a:xfrm>
            </p:grpSpPr>
            <p:sp>
              <p:nvSpPr>
                <p:cNvPr id="5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05" y="1327"/>
                  <a:ext cx="15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50800">
                      <a:solidFill>
                        <a:schemeClr val="accent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Times New Roman" charset="0"/>
                    </a:rPr>
                    <a:t>f</a:t>
                  </a:r>
                  <a:endParaRPr lang="en-US" sz="1400"/>
                </a:p>
              </p:txBody>
            </p:sp>
            <p:sp>
              <p:nvSpPr>
                <p:cNvPr id="59" name="Line 15"/>
                <p:cNvSpPr>
                  <a:spLocks noChangeShapeType="1"/>
                </p:cNvSpPr>
                <p:nvPr/>
              </p:nvSpPr>
              <p:spPr bwMode="auto">
                <a:xfrm>
                  <a:off x="4079" y="1536"/>
                  <a:ext cx="0" cy="2229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6819900" y="1673225"/>
              <a:ext cx="333375" cy="4289425"/>
              <a:chOff x="3975" y="1063"/>
              <a:chExt cx="210" cy="2702"/>
            </a:xfrm>
          </p:grpSpPr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3975" y="1316"/>
                <a:ext cx="210" cy="2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4005" y="132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auto">
              <a:xfrm>
                <a:off x="4036" y="1063"/>
                <a:ext cx="77" cy="7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 flipV="1">
                <a:off x="4074" y="1150"/>
                <a:ext cx="0" cy="16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1"/>
              <p:cNvSpPr>
                <a:spLocks noChangeShapeType="1"/>
              </p:cNvSpPr>
              <p:nvPr/>
            </p:nvSpPr>
            <p:spPr bwMode="auto">
              <a:xfrm>
                <a:off x="4079" y="1536"/>
                <a:ext cx="0" cy="222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6942138" y="55689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6430963" y="5548313"/>
              <a:ext cx="122237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6942138" y="52641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415088" y="5268913"/>
              <a:ext cx="122237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6940550" y="4948238"/>
              <a:ext cx="122238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6419850" y="4941888"/>
              <a:ext cx="122238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88963" y="5776913"/>
              <a:ext cx="7493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Inputs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7275513" y="1382713"/>
              <a:ext cx="8969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Outputs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7335838" y="204628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Units</a:t>
              </a:r>
              <a:endParaRPr lang="en-US"/>
            </a:p>
          </p:txBody>
        </p:sp>
        <p:grpSp>
          <p:nvGrpSpPr>
            <p:cNvPr id="28" name="Group 31"/>
            <p:cNvGrpSpPr>
              <a:grpSpLocks/>
            </p:cNvGrpSpPr>
            <p:nvPr/>
          </p:nvGrpSpPr>
          <p:grpSpPr bwMode="auto">
            <a:xfrm>
              <a:off x="2311400" y="4286250"/>
              <a:ext cx="333375" cy="1519238"/>
              <a:chOff x="1385" y="1412"/>
              <a:chExt cx="210" cy="957"/>
            </a:xfrm>
          </p:grpSpPr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1385" y="1412"/>
                <a:ext cx="210" cy="21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33"/>
              <p:cNvSpPr txBox="1">
                <a:spLocks noChangeArrowheads="1"/>
              </p:cNvSpPr>
              <p:nvPr/>
            </p:nvSpPr>
            <p:spPr bwMode="auto">
              <a:xfrm>
                <a:off x="1415" y="1423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0800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f</a:t>
                </a:r>
                <a:endParaRPr lang="en-US" sz="1400"/>
              </a:p>
            </p:txBody>
          </p:sp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>
                <a:off x="1489" y="1632"/>
                <a:ext cx="0" cy="73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660650" y="4468813"/>
              <a:ext cx="55673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2411413" y="4943475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2422525" y="5248275"/>
              <a:ext cx="122238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424113" y="55499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2374900" y="5875338"/>
              <a:ext cx="1557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Frozen Weights</a:t>
              </a:r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2620963" y="3092450"/>
              <a:ext cx="19351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Second Hidden Unit</a:t>
              </a:r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6424613" y="4411663"/>
              <a:ext cx="122237" cy="122237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6929438" y="4403725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7212013" y="3052763"/>
              <a:ext cx="1042987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Trainable</a:t>
              </a:r>
            </a:p>
            <a:p>
              <a:r>
                <a:rPr lang="en-US" sz="1600">
                  <a:latin typeface="Times New Roman" charset="0"/>
                </a:rPr>
                <a:t>Weights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3249613" y="3678238"/>
              <a:ext cx="333375" cy="33972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3297238" y="3695700"/>
              <a:ext cx="2428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f</a:t>
              </a:r>
              <a:endParaRPr lang="en-US" sz="1400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3414713" y="4027488"/>
              <a:ext cx="0" cy="17732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3606800" y="3860800"/>
              <a:ext cx="464185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9"/>
            <p:cNvSpPr>
              <a:spLocks noChangeArrowheads="1"/>
            </p:cNvSpPr>
            <p:nvPr/>
          </p:nvSpPr>
          <p:spPr bwMode="auto">
            <a:xfrm>
              <a:off x="6392863" y="38036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50"/>
            <p:cNvSpPr>
              <a:spLocks noChangeArrowheads="1"/>
            </p:cNvSpPr>
            <p:nvPr/>
          </p:nvSpPr>
          <p:spPr bwMode="auto">
            <a:xfrm>
              <a:off x="6916738" y="3803650"/>
              <a:ext cx="122237" cy="122238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51"/>
            <p:cNvSpPr>
              <a:spLocks noChangeArrowheads="1"/>
            </p:cNvSpPr>
            <p:nvPr/>
          </p:nvSpPr>
          <p:spPr bwMode="auto">
            <a:xfrm>
              <a:off x="3367088" y="44323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52"/>
            <p:cNvSpPr>
              <a:spLocks noChangeArrowheads="1"/>
            </p:cNvSpPr>
            <p:nvPr/>
          </p:nvSpPr>
          <p:spPr bwMode="auto">
            <a:xfrm>
              <a:off x="3351213" y="49530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auto">
            <a:xfrm>
              <a:off x="3349625" y="5253038"/>
              <a:ext cx="122238" cy="122237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54"/>
            <p:cNvSpPr>
              <a:spLocks noChangeArrowheads="1"/>
            </p:cNvSpPr>
            <p:nvPr/>
          </p:nvSpPr>
          <p:spPr bwMode="auto">
            <a:xfrm>
              <a:off x="3367088" y="5575300"/>
              <a:ext cx="122237" cy="122238"/>
            </a:xfrm>
            <a:prstGeom prst="ellipse">
              <a:avLst/>
            </a:prstGeom>
            <a:solidFill>
              <a:srgbClr val="3366FF"/>
            </a:solidFill>
            <a:ln w="50800">
              <a:solidFill>
                <a:srgbClr val="33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CAEC-DEEA-E24E-9FB5-14AB8B5C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4808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Cascade-Correlation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Start with direct I/O connections only.  No hidden units.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Train output-layer weights using BP or Quickprop.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If error is now acceptable, quit.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Else, Create</a:t>
            </a:r>
            <a:r>
              <a:rPr lang="en-US" sz="2000" b="1"/>
              <a:t> one </a:t>
            </a:r>
            <a:r>
              <a:rPr lang="en-US" sz="2000"/>
              <a:t>new hidden unit offline.</a:t>
            </a:r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1800"/>
              <a:t>Create a </a:t>
            </a:r>
            <a:r>
              <a:rPr lang="en-US" sz="1800" b="1"/>
              <a:t>pool</a:t>
            </a:r>
            <a:r>
              <a:rPr lang="en-US" sz="1800"/>
              <a:t> of candidate units.  Each gets all available inputs.  Outputs are not yet connected to anything.</a:t>
            </a:r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1800"/>
              <a:t>Train the incoming weights to maximize the match (covariance) between each unit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output and the residual error:</a:t>
            </a:r>
          </a:p>
          <a:p>
            <a:pPr lvl="2">
              <a:lnSpc>
                <a:spcPct val="110000"/>
              </a:lnSpc>
              <a:spcBef>
                <a:spcPts val="1000"/>
              </a:spcBef>
            </a:pPr>
            <a:r>
              <a:rPr lang="en-US" sz="1800"/>
              <a:t>When all are quiescent, </a:t>
            </a:r>
            <a:r>
              <a:rPr lang="en-US" sz="1800" b="1"/>
              <a:t>tenure</a:t>
            </a:r>
            <a:r>
              <a:rPr lang="en-US" sz="1800"/>
              <a:t> the winner and add it to active net.  Kill all the other candidates.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000"/>
              <a:t>Re-train output layer weights and repeat the cycle until done.</a:t>
            </a:r>
          </a:p>
          <a:p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5BC1-58D7-4CB7-80D7-E26543678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6DE8A-E12E-2A48-91E8-B8BBD6B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Scott E. Fahlman &lt;sef@cs.cmu.edu&gt;</a:t>
            </a:r>
          </a:p>
        </p:txBody>
      </p:sp>
    </p:spTree>
    <p:extLst>
      <p:ext uri="{BB962C8B-B14F-4D97-AF65-F5344CB8AC3E}">
        <p14:creationId xmlns:p14="http://schemas.microsoft.com/office/powerpoint/2010/main" val="1087806515"/>
      </p:ext>
    </p:extLst>
  </p:cSld>
  <p:clrMapOvr>
    <a:masterClrMapping/>
  </p:clrMapOvr>
</p:sld>
</file>

<file path=ppt/theme/theme1.xml><?xml version="1.0" encoding="utf-8"?>
<a:theme xmlns:a="http://schemas.openxmlformats.org/drawingml/2006/main" name="Red-Gray5">
  <a:themeElements>
    <a:clrScheme name="Red-Gray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-Gray5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-Gray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-Gray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-Gray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Red-Gray5</Template>
  <TotalTime>8320</TotalTime>
  <Words>2149</Words>
  <Application>Microsoft Macintosh PowerPoint</Application>
  <PresentationFormat>On-screen Show (4:3)</PresentationFormat>
  <Paragraphs>280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Helvetica</vt:lpstr>
      <vt:lpstr>Times New Roman</vt:lpstr>
      <vt:lpstr>Wingdings</vt:lpstr>
      <vt:lpstr>Red-Gray5</vt:lpstr>
      <vt:lpstr>Cascade-Correlation and Deep Learning</vt:lpstr>
      <vt:lpstr>Two Ancient Papers</vt:lpstr>
      <vt:lpstr>Deep Learning 28 Years Ago?</vt:lpstr>
      <vt:lpstr>Can We Avoid Guessing Meta-Parameters?</vt:lpstr>
      <vt:lpstr>Why Is Backprop So Slow?</vt:lpstr>
      <vt:lpstr>Cascade Architecture</vt:lpstr>
      <vt:lpstr>Cascade Architecture</vt:lpstr>
      <vt:lpstr>Cascade Architecture</vt:lpstr>
      <vt:lpstr>The Cascade-Correlation Algorithm</vt:lpstr>
      <vt:lpstr>Two-Spirals Problem &amp; Solution</vt:lpstr>
      <vt:lpstr>Cascor Performance on Two-Spirals</vt:lpstr>
      <vt:lpstr>Cascor-Created Hidden Units 1-6</vt:lpstr>
      <vt:lpstr>Cascor-Created Hidden Units 7-12</vt:lpstr>
      <vt:lpstr>Advantages of Cascade Correlation</vt:lpstr>
      <vt:lpstr>Recurrent Cascade Correlation (RCC)</vt:lpstr>
      <vt:lpstr>Reber Grammar Test</vt:lpstr>
      <vt:lpstr>Reber Grammar Results</vt:lpstr>
      <vt:lpstr>Embedded Reber Grammar Test</vt:lpstr>
      <vt:lpstr>Embedded Reber Grammar Results</vt:lpstr>
      <vt:lpstr>Morse Code Test</vt:lpstr>
      <vt:lpstr>Morse Code Results</vt:lpstr>
      <vt:lpstr>“Curriculum” Morse Code</vt:lpstr>
      <vt:lpstr>Lesson-Plan Morse Results</vt:lpstr>
      <vt:lpstr>Cascor Variants</vt:lpstr>
      <vt:lpstr>Key Ideas</vt:lpstr>
      <vt:lpstr>So…</vt:lpstr>
      <vt:lpstr>Some Current Work</vt:lpstr>
      <vt:lpstr>The End</vt:lpstr>
      <vt:lpstr>Equations: Cascor Candidate Training</vt:lpstr>
      <vt:lpstr>Equations: RCC Candidate Training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E. Fahlman</dc:creator>
  <cp:lastModifiedBy>Scott Fahlman</cp:lastModifiedBy>
  <cp:revision>173</cp:revision>
  <cp:lastPrinted>2016-03-16T19:32:10Z</cp:lastPrinted>
  <dcterms:created xsi:type="dcterms:W3CDTF">2006-01-05T21:50:27Z</dcterms:created>
  <dcterms:modified xsi:type="dcterms:W3CDTF">2020-10-14T13:18:33Z</dcterms:modified>
</cp:coreProperties>
</file>