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文本占位符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grammersought.com/article/9172141524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medium.com/@mayank.utexas/backpropagation-for-convolution-with-strides-8137e4fc2710" TargetMode="Externa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标题 1"/>
          <p:cNvSpPr txBox="1">
            <a:spLocks noGrp="1"/>
          </p:cNvSpPr>
          <p:nvPr>
            <p:ph type="ctrTitle"/>
          </p:nvPr>
        </p:nvSpPr>
        <p:spPr>
          <a:xfrm>
            <a:off x="1524000" y="1782761"/>
            <a:ext cx="9144000" cy="2387601"/>
          </a:xfrm>
          <a:prstGeom prst="rect">
            <a:avLst/>
          </a:prstGeom>
        </p:spPr>
        <p:txBody>
          <a:bodyPr/>
          <a:lstStyle/>
          <a:p>
            <a:pPr>
              <a:defRPr sz="6400">
                <a:latin typeface="Arial"/>
                <a:ea typeface="Arial"/>
                <a:cs typeface="Arial"/>
                <a:sym typeface="Arial"/>
              </a:defRPr>
            </a:pPr>
            <a:r>
              <a:t>HW2P1 Bootcamp</a:t>
            </a:r>
            <a:br/>
            <a:r>
              <a:rPr sz="3400">
                <a:solidFill>
                  <a:srgbClr val="A6A6A6"/>
                </a:solidFill>
                <a:latin typeface="+mj-lt"/>
                <a:ea typeface="+mj-ea"/>
                <a:cs typeface="+mj-cs"/>
                <a:sym typeface="等线"/>
              </a:rPr>
              <a:t>An Introduction to Convolutional Layers</a:t>
            </a:r>
            <a:br>
              <a:rPr sz="3400">
                <a:solidFill>
                  <a:srgbClr val="A6A6A6"/>
                </a:solidFill>
                <a:latin typeface="+mj-lt"/>
                <a:ea typeface="+mj-ea"/>
                <a:cs typeface="+mj-cs"/>
                <a:sym typeface="等线"/>
              </a:rPr>
            </a:br>
            <a:r>
              <a:rPr sz="3400">
                <a:solidFill>
                  <a:srgbClr val="A6A6A6"/>
                </a:solidFill>
                <a:latin typeface="+mj-lt"/>
                <a:ea typeface="+mj-ea"/>
                <a:cs typeface="+mj-cs"/>
                <a:sym typeface="等线"/>
              </a:rPr>
              <a:t>FALL 2021</a:t>
            </a:r>
          </a:p>
        </p:txBody>
      </p:sp>
      <p:sp>
        <p:nvSpPr>
          <p:cNvPr id="95" name="副标题 2"/>
          <p:cNvSpPr txBox="1">
            <a:spLocks noGrp="1"/>
          </p:cNvSpPr>
          <p:nvPr>
            <p:ph type="subTitle" sz="quarter" idx="1"/>
          </p:nvPr>
        </p:nvSpPr>
        <p:spPr>
          <a:xfrm>
            <a:off x="1524000" y="4633278"/>
            <a:ext cx="9144000" cy="1655762"/>
          </a:xfrm>
          <a:prstGeom prst="rect">
            <a:avLst/>
          </a:prstGeom>
        </p:spPr>
        <p:txBody>
          <a:bodyPr/>
          <a:lstStyle/>
          <a:p>
            <a:r>
              <a:t>TAs: Dijing Zhang, Diksha Agarwal, Hyungon Yoo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Dilation - Forward</a:t>
            </a:r>
          </a:p>
        </p:txBody>
      </p:sp>
      <p:sp>
        <p:nvSpPr>
          <p:cNvPr id="283" name="文本框 5"/>
          <p:cNvSpPr txBox="1"/>
          <p:nvPr/>
        </p:nvSpPr>
        <p:spPr>
          <a:xfrm>
            <a:off x="4424747" y="987262"/>
            <a:ext cx="7286104" cy="14935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000"/>
            </a:lvl1pPr>
          </a:lstStyle>
          <a:p>
            <a:r>
              <a:t>Dilation controls the spacing between the weights in kernels. It aims at increasing the receptive field without increasing the parameters. The default value of dilation is one, and Figure 8 shows the resulting matrix of applying dilation=1.</a:t>
            </a:r>
          </a:p>
        </p:txBody>
      </p:sp>
      <p:sp>
        <p:nvSpPr>
          <p:cNvPr id="284" name="文本框 9"/>
          <p:cNvSpPr txBox="1"/>
          <p:nvPr/>
        </p:nvSpPr>
        <p:spPr>
          <a:xfrm>
            <a:off x="4880462" y="2948924"/>
            <a:ext cx="652163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i="1"/>
            </a:lvl1pPr>
          </a:lstStyle>
          <a:p>
            <a:r>
              <a:rPr dirty="0"/>
              <a:t>kernel dilated = (kernel size - 1) * (dilation - 1) + kernel size</a:t>
            </a:r>
          </a:p>
        </p:txBody>
      </p:sp>
      <p:pic>
        <p:nvPicPr>
          <p:cNvPr id="285" name="Picture 2" descr="Picture 2"/>
          <p:cNvPicPr>
            <a:picLocks/>
          </p:cNvPicPr>
          <p:nvPr/>
        </p:nvPicPr>
        <p:blipFill>
          <a:blip r:embed="rId2"/>
          <a:stretch>
            <a:fillRect/>
          </a:stretch>
        </p:blipFill>
        <p:spPr>
          <a:xfrm>
            <a:off x="177313" y="1659036"/>
            <a:ext cx="4103430" cy="3957992"/>
          </a:xfrm>
          <a:prstGeom prst="rect">
            <a:avLst/>
          </a:prstGeom>
          <a:ln w="12700">
            <a:miter lim="400000"/>
          </a:ln>
        </p:spPr>
      </p:pic>
      <p:pic>
        <p:nvPicPr>
          <p:cNvPr id="286" name="图片 3" descr="图片 3"/>
          <p:cNvPicPr>
            <a:picLocks noChangeAspect="1"/>
          </p:cNvPicPr>
          <p:nvPr/>
        </p:nvPicPr>
        <p:blipFill>
          <a:blip r:embed="rId3"/>
          <a:stretch>
            <a:fillRect/>
          </a:stretch>
        </p:blipFill>
        <p:spPr>
          <a:xfrm>
            <a:off x="5577633" y="3429000"/>
            <a:ext cx="4667251" cy="315277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Dilation - Backward</a:t>
            </a:r>
          </a:p>
        </p:txBody>
      </p:sp>
      <p:sp>
        <p:nvSpPr>
          <p:cNvPr id="289" name="文本框 11"/>
          <p:cNvSpPr txBox="1"/>
          <p:nvPr/>
        </p:nvSpPr>
        <p:spPr>
          <a:xfrm>
            <a:off x="611776" y="811192"/>
            <a:ext cx="840337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Will dilation cause a huge difference when we do backpropagation?</a:t>
            </a:r>
          </a:p>
        </p:txBody>
      </p:sp>
      <mc:AlternateContent xmlns:mc="http://schemas.openxmlformats.org/markup-compatibility/2006" xmlns:a14="http://schemas.microsoft.com/office/drawing/2010/main">
        <mc:Choice Requires="a14">
          <p:sp>
            <p:nvSpPr>
              <p:cNvPr id="290" name="文本框 13"/>
              <p:cNvSpPr txBox="1"/>
              <p:nvPr/>
            </p:nvSpPr>
            <p:spPr>
              <a:xfrm>
                <a:off x="611777" y="1411383"/>
                <a:ext cx="4727725" cy="1720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2000"/>
                </a:pPr>
                <a:r>
                  <a:t>When computing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𝑥</m:t>
                        </m:r>
                      </m:den>
                    </m:f>
                  </m:oMath>
                </a14:m>
                <a:r>
                  <a:t>, we can assume the dilated kernel as the original kernel. It won’t affect the result of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𝑥</m:t>
                        </m:r>
                      </m:den>
                    </m:f>
                  </m:oMath>
                </a14:m>
                <a:r>
                  <a:t>.</a:t>
                </a:r>
              </a:p>
            </p:txBody>
          </p:sp>
        </mc:Choice>
        <mc:Fallback xmlns="">
          <p:sp>
            <p:nvSpPr>
              <p:cNvPr id="290" name="文本框 13"/>
              <p:cNvSpPr txBox="1">
                <a:spLocks noRot="1" noChangeAspect="1" noMove="1" noResize="1" noEditPoints="1" noAdjustHandles="1" noChangeArrowheads="1" noChangeShapeType="1" noTextEdit="1"/>
              </p:cNvSpPr>
              <p:nvPr/>
            </p:nvSpPr>
            <p:spPr>
              <a:xfrm>
                <a:off x="611777" y="1411383"/>
                <a:ext cx="4727725" cy="1720807"/>
              </a:xfrm>
              <a:prstGeom prst="rect">
                <a:avLst/>
              </a:prstGeom>
              <a:blipFill>
                <a:blip r:embed="rId2"/>
                <a:stretch>
                  <a:fillRect l="-232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
        <p:nvSpPr>
          <p:cNvPr id="291" name="直接连接符 15"/>
          <p:cNvSpPr/>
          <p:nvPr/>
        </p:nvSpPr>
        <p:spPr>
          <a:xfrm flipH="1">
            <a:off x="5640780" y="1282535"/>
            <a:ext cx="1" cy="5343897"/>
          </a:xfrm>
          <a:prstGeom prst="line">
            <a:avLst/>
          </a:prstGeom>
          <a:ln w="6350">
            <a:solidFill>
              <a:srgbClr val="000000">
                <a:alpha val="70000"/>
              </a:srgbClr>
            </a:solidFill>
            <a:miter/>
          </a:ln>
        </p:spPr>
        <p:txBody>
          <a:bodyPr lIns="45719" rIns="45719"/>
          <a:lstStyle/>
          <a:p>
            <a:endParaRPr/>
          </a:p>
        </p:txBody>
      </p:sp>
      <mc:AlternateContent xmlns:mc="http://schemas.openxmlformats.org/markup-compatibility/2006" xmlns:a14="http://schemas.microsoft.com/office/drawing/2010/main">
        <mc:Choice Requires="a14">
          <p:sp>
            <p:nvSpPr>
              <p:cNvPr id="292" name="文本框 17"/>
              <p:cNvSpPr txBox="1"/>
              <p:nvPr/>
            </p:nvSpPr>
            <p:spPr>
              <a:xfrm>
                <a:off x="6328722" y="1409602"/>
                <a:ext cx="5340779" cy="1720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2000"/>
                </a:pPr>
                <a:r>
                  <a:t>When computing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𝑤</m:t>
                        </m:r>
                      </m:den>
                    </m:f>
                  </m:oMath>
                </a14:m>
                <a:r>
                  <a:t>, we don’t need the derivative of the zero-dilations. What we need is the original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𝑤</m:t>
                        </m:r>
                      </m:den>
                    </m:f>
                  </m:oMath>
                </a14:m>
                <a:r>
                  <a:t> for backpropagation.</a:t>
                </a:r>
              </a:p>
            </p:txBody>
          </p:sp>
        </mc:Choice>
        <mc:Fallback xmlns="">
          <p:sp>
            <p:nvSpPr>
              <p:cNvPr id="292" name="文本框 17"/>
              <p:cNvSpPr txBox="1">
                <a:spLocks noRot="1" noChangeAspect="1" noMove="1" noResize="1" noEditPoints="1" noAdjustHandles="1" noChangeArrowheads="1" noChangeShapeType="1" noTextEdit="1"/>
              </p:cNvSpPr>
              <p:nvPr/>
            </p:nvSpPr>
            <p:spPr>
              <a:xfrm>
                <a:off x="6328722" y="1409602"/>
                <a:ext cx="5340779" cy="1720807"/>
              </a:xfrm>
              <a:prstGeom prst="rect">
                <a:avLst/>
              </a:prstGeom>
              <a:blipFill>
                <a:blip r:embed="rId3"/>
                <a:stretch>
                  <a:fillRect l="-2055"/>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pic>
        <p:nvPicPr>
          <p:cNvPr id="293" name="图片 6" descr="图片 6"/>
          <p:cNvPicPr>
            <a:picLocks noChangeAspect="1"/>
          </p:cNvPicPr>
          <p:nvPr/>
        </p:nvPicPr>
        <p:blipFill>
          <a:blip r:embed="rId4"/>
          <a:stretch>
            <a:fillRect/>
          </a:stretch>
        </p:blipFill>
        <p:spPr>
          <a:xfrm>
            <a:off x="335388" y="3209925"/>
            <a:ext cx="5257914" cy="3352959"/>
          </a:xfrm>
          <a:prstGeom prst="rect">
            <a:avLst/>
          </a:prstGeom>
          <a:ln w="12700">
            <a:miter lim="400000"/>
          </a:ln>
        </p:spPr>
      </p:pic>
      <p:pic>
        <p:nvPicPr>
          <p:cNvPr id="294" name="图片 9" descr="图片 9"/>
          <p:cNvPicPr>
            <a:picLocks noChangeAspect="1"/>
          </p:cNvPicPr>
          <p:nvPr/>
        </p:nvPicPr>
        <p:blipFill>
          <a:blip r:embed="rId5"/>
          <a:stretch>
            <a:fillRect/>
          </a:stretch>
        </p:blipFill>
        <p:spPr>
          <a:xfrm>
            <a:off x="7075061" y="3341211"/>
            <a:ext cx="3848101" cy="28956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4"/>
          <p:cNvSpPr txBox="1"/>
          <p:nvPr/>
        </p:nvSpPr>
        <p:spPr>
          <a:xfrm>
            <a:off x="409437" y="232897"/>
            <a:ext cx="9384804" cy="4939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3200">
                <a:solidFill>
                  <a:srgbClr val="212121"/>
                </a:solidFill>
              </a:defRPr>
            </a:pPr>
            <a:r>
              <a:rPr dirty="0"/>
              <a:t>Homework 2 Part 1 Bootcamp</a:t>
            </a:r>
          </a:p>
          <a:p>
            <a:pPr lvl="1">
              <a:lnSpc>
                <a:spcPct val="150000"/>
              </a:lnSpc>
              <a:defRPr sz="2000" b="1">
                <a:solidFill>
                  <a:srgbClr val="212121"/>
                </a:solidFill>
              </a:defRPr>
            </a:pPr>
            <a:r>
              <a:rPr dirty="0" err="1"/>
              <a:t>Tensordot</a:t>
            </a:r>
            <a:r>
              <a:rPr dirty="0"/>
              <a:t> Walkthrough</a:t>
            </a:r>
          </a:p>
          <a:p>
            <a:pPr lvl="1">
              <a:lnSpc>
                <a:spcPct val="150000"/>
              </a:lnSpc>
              <a:defRPr sz="2000" b="1">
                <a:solidFill>
                  <a:srgbClr val="212121"/>
                </a:solidFill>
              </a:defRPr>
            </a:pPr>
            <a:endParaRPr dirty="0"/>
          </a:p>
          <a:p>
            <a:pPr lvl="1">
              <a:lnSpc>
                <a:spcPct val="150000"/>
              </a:lnSpc>
              <a:defRPr sz="2000" b="1">
                <a:solidFill>
                  <a:srgbClr val="212121"/>
                </a:solidFill>
              </a:defRPr>
            </a:pPr>
            <a:r>
              <a:rPr dirty="0"/>
              <a:t>Forward:</a:t>
            </a:r>
          </a:p>
          <a:p>
            <a:pPr marL="800100" lvl="1" indent="-342900">
              <a:lnSpc>
                <a:spcPct val="150000"/>
              </a:lnSpc>
              <a:buSzPct val="100000"/>
              <a:buAutoNum type="arabicParenBoth"/>
              <a:defRPr sz="2000">
                <a:solidFill>
                  <a:srgbClr val="212121"/>
                </a:solidFill>
              </a:defRPr>
            </a:pPr>
            <a:r>
              <a:rPr dirty="0"/>
              <a:t>Convolution Forward</a:t>
            </a:r>
          </a:p>
          <a:p>
            <a:pPr lvl="1">
              <a:lnSpc>
                <a:spcPct val="150000"/>
              </a:lnSpc>
              <a:defRPr sz="2000">
                <a:solidFill>
                  <a:srgbClr val="212121"/>
                </a:solidFill>
              </a:defRPr>
            </a:pPr>
            <a:endParaRPr dirty="0"/>
          </a:p>
          <a:p>
            <a:pPr lvl="1">
              <a:lnSpc>
                <a:spcPct val="150000"/>
              </a:lnSpc>
              <a:defRPr sz="2000" b="1">
                <a:solidFill>
                  <a:srgbClr val="212121"/>
                </a:solidFill>
              </a:defRPr>
            </a:pPr>
            <a:r>
              <a:rPr dirty="0"/>
              <a:t>Backward:</a:t>
            </a:r>
          </a:p>
          <a:p>
            <a:pPr marL="914400" lvl="1" indent="-457200">
              <a:lnSpc>
                <a:spcPct val="150000"/>
              </a:lnSpc>
              <a:buSzPct val="100000"/>
              <a:buAutoNum type="arabicParenBoth"/>
              <a:defRPr sz="2000">
                <a:solidFill>
                  <a:srgbClr val="212121"/>
                </a:solidFill>
              </a:defRPr>
            </a:pPr>
            <a:r>
              <a:rPr dirty="0"/>
              <a:t>Convolution Backward</a:t>
            </a:r>
          </a:p>
          <a:p>
            <a:pPr lvl="1">
              <a:lnSpc>
                <a:spcPct val="150000"/>
              </a:lnSpc>
              <a:defRPr sz="2000">
                <a:solidFill>
                  <a:srgbClr val="212121"/>
                </a:solidFill>
              </a:defRPr>
            </a:pPr>
            <a:endParaRPr dirty="0"/>
          </a:p>
          <a:p>
            <a:pPr lvl="1">
              <a:lnSpc>
                <a:spcPct val="150000"/>
              </a:lnSpc>
              <a:defRPr sz="2000" b="1">
                <a:solidFill>
                  <a:srgbClr val="212121"/>
                </a:solidFill>
              </a:defRPr>
            </a:pPr>
            <a:r>
              <a:rPr dirty="0"/>
              <a:t>Padding and Dilation</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文本框 4"/>
          <p:cNvSpPr txBox="1"/>
          <p:nvPr/>
        </p:nvSpPr>
        <p:spPr>
          <a:xfrm>
            <a:off x="722879" y="1207351"/>
            <a:ext cx="10746242"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dirty="0"/>
              <a:t>DO NOT:  </a:t>
            </a:r>
          </a:p>
          <a:p>
            <a:r>
              <a:rPr dirty="0"/>
              <a:t>– Import any other external libraries other than </a:t>
            </a:r>
            <a:r>
              <a:rPr dirty="0" err="1"/>
              <a:t>numpy</a:t>
            </a:r>
            <a:r>
              <a:rPr dirty="0"/>
              <a:t>, as extra packages that do not exist in </a:t>
            </a:r>
            <a:r>
              <a:rPr dirty="0" err="1"/>
              <a:t>autolab</a:t>
            </a:r>
            <a:r>
              <a:rPr dirty="0"/>
              <a:t> will cause submission failures. </a:t>
            </a:r>
          </a:p>
          <a:p>
            <a:r>
              <a:rPr dirty="0"/>
              <a:t>– Add, move, or remove any files or change any file names. </a:t>
            </a:r>
          </a:p>
        </p:txBody>
      </p:sp>
      <p:sp>
        <p:nvSpPr>
          <p:cNvPr id="100" name="文本框 3"/>
          <p:cNvSpPr txBox="1"/>
          <p:nvPr/>
        </p:nvSpPr>
        <p:spPr>
          <a:xfrm>
            <a:off x="722879" y="2564818"/>
            <a:ext cx="10746242"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dirty="0"/>
              <a:t>MULTIPLE CHOICE</a:t>
            </a:r>
          </a:p>
          <a:p>
            <a:r>
              <a:rPr dirty="0"/>
              <a:t>These questions are intended to give you major hints throughout the homework. Please try to thoroughly understand the questions and answers for each one. Each question has only a single correct answer. </a:t>
            </a:r>
            <a:r>
              <a:rPr b="1" dirty="0"/>
              <a:t>(HINT: You can try to code some questions and verify your answers.) </a:t>
            </a:r>
          </a:p>
        </p:txBody>
      </p:sp>
      <p:sp>
        <p:nvSpPr>
          <p:cNvPr id="101" name="文本框 5"/>
          <p:cNvSpPr txBox="1"/>
          <p:nvPr/>
        </p:nvSpPr>
        <p:spPr>
          <a:xfrm>
            <a:off x="396240" y="336107"/>
            <a:ext cx="873252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50000"/>
              </a:lnSpc>
              <a:defRPr sz="3200">
                <a:solidFill>
                  <a:srgbClr val="212121"/>
                </a:solidFill>
              </a:defRPr>
            </a:lvl1pPr>
          </a:lstStyle>
          <a:p>
            <a:r>
              <a:t>Hint</a:t>
            </a:r>
          </a:p>
        </p:txBody>
      </p:sp>
      <p:sp>
        <p:nvSpPr>
          <p:cNvPr id="102" name="文本框 8"/>
          <p:cNvSpPr txBox="1"/>
          <p:nvPr/>
        </p:nvSpPr>
        <p:spPr>
          <a:xfrm>
            <a:off x="722879" y="3922284"/>
            <a:ext cx="10746242" cy="2585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dirty="0"/>
              <a:t>FAQs:</a:t>
            </a:r>
          </a:p>
          <a:p>
            <a:pPr marL="285750" indent="-285750">
              <a:buSzPct val="100000"/>
              <a:buFont typeface="Arial"/>
              <a:buChar char="•"/>
            </a:pPr>
            <a:r>
              <a:rPr dirty="0"/>
              <a:t>You need to pass forward and backward for “padding and dilation” and “conv1d” parts to get full points.</a:t>
            </a:r>
          </a:p>
          <a:p>
            <a:pPr marL="285750" indent="-285750">
              <a:buSzPct val="100000"/>
              <a:buFont typeface="Arial"/>
              <a:buChar char="•"/>
            </a:pPr>
            <a:r>
              <a:rPr dirty="0"/>
              <a:t>Don’t use t</a:t>
            </a:r>
            <a:r>
              <a:rPr lang="en-US" dirty="0"/>
              <a:t>o</a:t>
            </a:r>
            <a:r>
              <a:rPr dirty="0"/>
              <a:t>o many for-loops in your program.</a:t>
            </a:r>
          </a:p>
          <a:p>
            <a:pPr marL="285750" indent="-285750">
              <a:buSzPct val="100000"/>
              <a:buFont typeface="Arial"/>
              <a:buChar char="•"/>
            </a:pPr>
            <a:r>
              <a:rPr dirty="0"/>
              <a:t>You need to copy other needed files from hw1p1. Make sure you get full points in hw1p1!!! (If not, please reach out to TAs)</a:t>
            </a:r>
            <a:endParaRPr lang="en-US" dirty="0"/>
          </a:p>
          <a:p>
            <a:pPr marL="285750" indent="-285750">
              <a:buSzPct val="100000"/>
              <a:buFont typeface="Arial"/>
              <a:buChar char="•"/>
            </a:pPr>
            <a:r>
              <a:rPr lang="en-US" dirty="0"/>
              <a:t>If you download handout before Oct.04, please redownload it.</a:t>
            </a:r>
          </a:p>
          <a:p>
            <a:pPr marL="285750" indent="-285750">
              <a:buSzPct val="100000"/>
              <a:buFont typeface="Arial"/>
              <a:buChar char="•"/>
            </a:pPr>
            <a:r>
              <a:rPr lang="en-US" altLang="zh-CN" dirty="0"/>
              <a:t>Padding and dilation are attributes for convolution operations. You don’t need to implement them in 4.1 and 4.2 but in a separate part, 4.3.</a:t>
            </a:r>
          </a:p>
          <a:p>
            <a:pPr marL="285750" indent="-285750">
              <a:buSzPct val="100000"/>
              <a:buFont typeface="Arial"/>
              <a:buChar cha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rPr dirty="0" err="1"/>
              <a:t>Tensordot</a:t>
            </a:r>
            <a:r>
              <a:rPr dirty="0"/>
              <a:t> Walkthrough </a:t>
            </a:r>
            <a:r>
              <a:rPr u="sng" dirty="0">
                <a:solidFill>
                  <a:srgbClr val="0563C1"/>
                </a:solidFill>
                <a:uFill>
                  <a:solidFill>
                    <a:srgbClr val="0563C1"/>
                  </a:solidFill>
                </a:uFill>
                <a:hlinkClick r:id="rId2"/>
              </a:rPr>
              <a:t>(link) </a:t>
            </a:r>
          </a:p>
        </p:txBody>
      </p:sp>
      <p:sp>
        <p:nvSpPr>
          <p:cNvPr id="105" name="矩形 5"/>
          <p:cNvSpPr/>
          <p:nvPr/>
        </p:nvSpPr>
        <p:spPr>
          <a:xfrm>
            <a:off x="1732816" y="204282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06" name="矩形 6"/>
          <p:cNvSpPr/>
          <p:nvPr/>
        </p:nvSpPr>
        <p:spPr>
          <a:xfrm>
            <a:off x="2022749" y="204282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07" name="矩形 7"/>
          <p:cNvSpPr/>
          <p:nvPr/>
        </p:nvSpPr>
        <p:spPr>
          <a:xfrm>
            <a:off x="2312680" y="204282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08" name="矩形 8"/>
          <p:cNvSpPr/>
          <p:nvPr/>
        </p:nvSpPr>
        <p:spPr>
          <a:xfrm>
            <a:off x="2602613" y="204282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09" name="矩形 9"/>
          <p:cNvSpPr/>
          <p:nvPr/>
        </p:nvSpPr>
        <p:spPr>
          <a:xfrm>
            <a:off x="2892544" y="204282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0" name="矩形 10"/>
          <p:cNvSpPr/>
          <p:nvPr/>
        </p:nvSpPr>
        <p:spPr>
          <a:xfrm>
            <a:off x="1646957" y="2124387"/>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1" name="矩形 11"/>
          <p:cNvSpPr/>
          <p:nvPr/>
        </p:nvSpPr>
        <p:spPr>
          <a:xfrm>
            <a:off x="1936888" y="2124387"/>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2" name="矩形 12"/>
          <p:cNvSpPr/>
          <p:nvPr/>
        </p:nvSpPr>
        <p:spPr>
          <a:xfrm>
            <a:off x="2226821" y="2124387"/>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3" name="矩形 13"/>
          <p:cNvSpPr/>
          <p:nvPr/>
        </p:nvSpPr>
        <p:spPr>
          <a:xfrm>
            <a:off x="2516753" y="2124387"/>
            <a:ext cx="289932"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4" name="矩形 14"/>
          <p:cNvSpPr/>
          <p:nvPr/>
        </p:nvSpPr>
        <p:spPr>
          <a:xfrm>
            <a:off x="2806684" y="2124387"/>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5" name="矩形 15"/>
          <p:cNvSpPr/>
          <p:nvPr/>
        </p:nvSpPr>
        <p:spPr>
          <a:xfrm>
            <a:off x="1544921" y="2231869"/>
            <a:ext cx="289933" cy="289932"/>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6" name="矩形 16"/>
          <p:cNvSpPr/>
          <p:nvPr/>
        </p:nvSpPr>
        <p:spPr>
          <a:xfrm>
            <a:off x="1834852" y="2231869"/>
            <a:ext cx="289933" cy="289932"/>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7" name="矩形 17"/>
          <p:cNvSpPr/>
          <p:nvPr/>
        </p:nvSpPr>
        <p:spPr>
          <a:xfrm>
            <a:off x="2124785" y="2231869"/>
            <a:ext cx="289933" cy="289932"/>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8" name="矩形 18"/>
          <p:cNvSpPr/>
          <p:nvPr/>
        </p:nvSpPr>
        <p:spPr>
          <a:xfrm>
            <a:off x="2414716" y="2231869"/>
            <a:ext cx="289933" cy="289932"/>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19" name="矩形 19"/>
          <p:cNvSpPr/>
          <p:nvPr/>
        </p:nvSpPr>
        <p:spPr>
          <a:xfrm>
            <a:off x="2704649" y="2231869"/>
            <a:ext cx="289933" cy="289932"/>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20" name="文本框 20"/>
          <p:cNvSpPr txBox="1"/>
          <p:nvPr/>
        </p:nvSpPr>
        <p:spPr>
          <a:xfrm>
            <a:off x="9520135" y="2430370"/>
            <a:ext cx="239264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Output[2, 2, 3] </a:t>
            </a:r>
          </a:p>
        </p:txBody>
      </p:sp>
      <p:sp>
        <p:nvSpPr>
          <p:cNvPr id="121" name="矩形 21"/>
          <p:cNvSpPr/>
          <p:nvPr/>
        </p:nvSpPr>
        <p:spPr>
          <a:xfrm>
            <a:off x="1732816" y="2629281"/>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2" name="矩形 22"/>
          <p:cNvSpPr/>
          <p:nvPr/>
        </p:nvSpPr>
        <p:spPr>
          <a:xfrm>
            <a:off x="2022749" y="2629281"/>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3" name="矩形 23"/>
          <p:cNvSpPr/>
          <p:nvPr/>
        </p:nvSpPr>
        <p:spPr>
          <a:xfrm>
            <a:off x="2312680" y="2629281"/>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4" name="矩形 24"/>
          <p:cNvSpPr/>
          <p:nvPr/>
        </p:nvSpPr>
        <p:spPr>
          <a:xfrm>
            <a:off x="2602613" y="2629281"/>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5" name="矩形 25"/>
          <p:cNvSpPr/>
          <p:nvPr/>
        </p:nvSpPr>
        <p:spPr>
          <a:xfrm>
            <a:off x="2892544" y="2629281"/>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6" name="矩形 26"/>
          <p:cNvSpPr/>
          <p:nvPr/>
        </p:nvSpPr>
        <p:spPr>
          <a:xfrm>
            <a:off x="1646957" y="271084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7" name="矩形 27"/>
          <p:cNvSpPr/>
          <p:nvPr/>
        </p:nvSpPr>
        <p:spPr>
          <a:xfrm>
            <a:off x="1936888" y="271084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8" name="矩形 28"/>
          <p:cNvSpPr/>
          <p:nvPr/>
        </p:nvSpPr>
        <p:spPr>
          <a:xfrm>
            <a:off x="2226821" y="271084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29" name="矩形 29"/>
          <p:cNvSpPr/>
          <p:nvPr/>
        </p:nvSpPr>
        <p:spPr>
          <a:xfrm>
            <a:off x="2516753" y="2710849"/>
            <a:ext cx="289932"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0" name="矩形 30"/>
          <p:cNvSpPr/>
          <p:nvPr/>
        </p:nvSpPr>
        <p:spPr>
          <a:xfrm>
            <a:off x="2806684" y="271084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1" name="矩形 31"/>
          <p:cNvSpPr/>
          <p:nvPr/>
        </p:nvSpPr>
        <p:spPr>
          <a:xfrm>
            <a:off x="1544921" y="281832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2" name="矩形 32"/>
          <p:cNvSpPr/>
          <p:nvPr/>
        </p:nvSpPr>
        <p:spPr>
          <a:xfrm>
            <a:off x="1834852" y="281832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3" name="矩形 33"/>
          <p:cNvSpPr/>
          <p:nvPr/>
        </p:nvSpPr>
        <p:spPr>
          <a:xfrm>
            <a:off x="2124785" y="281832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4" name="矩形 34"/>
          <p:cNvSpPr/>
          <p:nvPr/>
        </p:nvSpPr>
        <p:spPr>
          <a:xfrm>
            <a:off x="2414716" y="281832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5" name="矩形 35"/>
          <p:cNvSpPr/>
          <p:nvPr/>
        </p:nvSpPr>
        <p:spPr>
          <a:xfrm>
            <a:off x="2704649" y="281832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36" name="左大括号 36"/>
          <p:cNvSpPr/>
          <p:nvPr/>
        </p:nvSpPr>
        <p:spPr>
          <a:xfrm>
            <a:off x="1002724" y="2042821"/>
            <a:ext cx="160935" cy="10654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78"/>
                  <a:pt x="10800" y="21328"/>
                </a:cubicBezTo>
                <a:lnTo>
                  <a:pt x="10800" y="11072"/>
                </a:lnTo>
                <a:cubicBezTo>
                  <a:pt x="10800" y="10922"/>
                  <a:pt x="5965" y="10800"/>
                  <a:pt x="0" y="10800"/>
                </a:cubicBezTo>
                <a:cubicBezTo>
                  <a:pt x="5965" y="10800"/>
                  <a:pt x="10800" y="10678"/>
                  <a:pt x="10800" y="10528"/>
                </a:cubicBezTo>
                <a:lnTo>
                  <a:pt x="10800" y="272"/>
                </a:lnTo>
                <a:cubicBezTo>
                  <a:pt x="10800" y="122"/>
                  <a:pt x="15635" y="0"/>
                  <a:pt x="21600" y="0"/>
                </a:cubicBezTo>
              </a:path>
            </a:pathLst>
          </a:custGeom>
          <a:ln w="38100">
            <a:solidFill>
              <a:schemeClr val="accent1"/>
            </a:solidFill>
            <a:miter/>
          </a:ln>
        </p:spPr>
        <p:txBody>
          <a:bodyPr lIns="45719" rIns="45719" anchor="ctr"/>
          <a:lstStyle/>
          <a:p>
            <a:pPr algn="ctr"/>
            <a:endParaRPr/>
          </a:p>
        </p:txBody>
      </p:sp>
      <p:sp>
        <p:nvSpPr>
          <p:cNvPr id="137" name="文本框 37"/>
          <p:cNvSpPr txBox="1"/>
          <p:nvPr/>
        </p:nvSpPr>
        <p:spPr>
          <a:xfrm>
            <a:off x="222452" y="2249029"/>
            <a:ext cx="828076" cy="650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One batch </a:t>
            </a:r>
          </a:p>
        </p:txBody>
      </p:sp>
      <p:sp>
        <p:nvSpPr>
          <p:cNvPr id="138" name="文本框 38"/>
          <p:cNvSpPr txBox="1"/>
          <p:nvPr/>
        </p:nvSpPr>
        <p:spPr>
          <a:xfrm>
            <a:off x="3244373" y="2096465"/>
            <a:ext cx="3344552"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Sample1[channel=3, size=5]</a:t>
            </a:r>
          </a:p>
        </p:txBody>
      </p:sp>
      <p:sp>
        <p:nvSpPr>
          <p:cNvPr id="139" name="文本框 39"/>
          <p:cNvSpPr txBox="1"/>
          <p:nvPr/>
        </p:nvSpPr>
        <p:spPr>
          <a:xfrm>
            <a:off x="3244373" y="2701925"/>
            <a:ext cx="3344552"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Sample2[channel=3, size=5]</a:t>
            </a:r>
          </a:p>
        </p:txBody>
      </p:sp>
      <p:sp>
        <p:nvSpPr>
          <p:cNvPr id="140" name="矩形 40"/>
          <p:cNvSpPr/>
          <p:nvPr/>
        </p:nvSpPr>
        <p:spPr>
          <a:xfrm>
            <a:off x="1632208" y="4008291"/>
            <a:ext cx="289933" cy="289932"/>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1" name="矩形 41"/>
          <p:cNvSpPr/>
          <p:nvPr/>
        </p:nvSpPr>
        <p:spPr>
          <a:xfrm>
            <a:off x="1929715" y="4008291"/>
            <a:ext cx="289932" cy="289932"/>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2" name="矩形 42"/>
          <p:cNvSpPr/>
          <p:nvPr/>
        </p:nvSpPr>
        <p:spPr>
          <a:xfrm>
            <a:off x="2227221" y="4008291"/>
            <a:ext cx="289933" cy="289932"/>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3" name="矩形 43"/>
          <p:cNvSpPr/>
          <p:nvPr/>
        </p:nvSpPr>
        <p:spPr>
          <a:xfrm>
            <a:off x="1540063" y="4115772"/>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4" name="矩形 44"/>
          <p:cNvSpPr/>
          <p:nvPr/>
        </p:nvSpPr>
        <p:spPr>
          <a:xfrm>
            <a:off x="1837570" y="4115772"/>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5" name="矩形 45"/>
          <p:cNvSpPr/>
          <p:nvPr/>
        </p:nvSpPr>
        <p:spPr>
          <a:xfrm>
            <a:off x="2135075" y="4115772"/>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6" name="文本框 46"/>
          <p:cNvSpPr txBox="1"/>
          <p:nvPr/>
        </p:nvSpPr>
        <p:spPr>
          <a:xfrm>
            <a:off x="1189902" y="3547409"/>
            <a:ext cx="189034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Kernel[2, 3, 3] </a:t>
            </a:r>
          </a:p>
        </p:txBody>
      </p:sp>
      <p:sp>
        <p:nvSpPr>
          <p:cNvPr id="147" name="矩形 47"/>
          <p:cNvSpPr/>
          <p:nvPr/>
        </p:nvSpPr>
        <p:spPr>
          <a:xfrm>
            <a:off x="1447919" y="4246116"/>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8" name="矩形 48"/>
          <p:cNvSpPr/>
          <p:nvPr/>
        </p:nvSpPr>
        <p:spPr>
          <a:xfrm>
            <a:off x="1745425" y="4246116"/>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49" name="矩形 49"/>
          <p:cNvSpPr/>
          <p:nvPr/>
        </p:nvSpPr>
        <p:spPr>
          <a:xfrm>
            <a:off x="2042930" y="4246116"/>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150" name="矩形 50"/>
          <p:cNvSpPr/>
          <p:nvPr/>
        </p:nvSpPr>
        <p:spPr>
          <a:xfrm>
            <a:off x="1579388" y="4836376"/>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1" name="矩形 51"/>
          <p:cNvSpPr/>
          <p:nvPr/>
        </p:nvSpPr>
        <p:spPr>
          <a:xfrm>
            <a:off x="1876894" y="4836376"/>
            <a:ext cx="289932"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2" name="矩形 52"/>
          <p:cNvSpPr/>
          <p:nvPr/>
        </p:nvSpPr>
        <p:spPr>
          <a:xfrm>
            <a:off x="2174400" y="4836376"/>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3" name="矩形 53"/>
          <p:cNvSpPr/>
          <p:nvPr/>
        </p:nvSpPr>
        <p:spPr>
          <a:xfrm>
            <a:off x="1487242" y="4943857"/>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4" name="矩形 54"/>
          <p:cNvSpPr/>
          <p:nvPr/>
        </p:nvSpPr>
        <p:spPr>
          <a:xfrm>
            <a:off x="1784749" y="4943857"/>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5" name="矩形 55"/>
          <p:cNvSpPr/>
          <p:nvPr/>
        </p:nvSpPr>
        <p:spPr>
          <a:xfrm>
            <a:off x="2082254" y="4943857"/>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6" name="矩形 56"/>
          <p:cNvSpPr/>
          <p:nvPr/>
        </p:nvSpPr>
        <p:spPr>
          <a:xfrm>
            <a:off x="1395098" y="5074201"/>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7" name="矩形 57"/>
          <p:cNvSpPr/>
          <p:nvPr/>
        </p:nvSpPr>
        <p:spPr>
          <a:xfrm>
            <a:off x="1692604" y="5074201"/>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8" name="矩形 58"/>
          <p:cNvSpPr/>
          <p:nvPr/>
        </p:nvSpPr>
        <p:spPr>
          <a:xfrm>
            <a:off x="1990109" y="5074201"/>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59" name="左大括号 59"/>
          <p:cNvSpPr/>
          <p:nvPr/>
        </p:nvSpPr>
        <p:spPr>
          <a:xfrm>
            <a:off x="1068126" y="4115772"/>
            <a:ext cx="160935" cy="10654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78"/>
                  <a:pt x="10800" y="21328"/>
                </a:cubicBezTo>
                <a:lnTo>
                  <a:pt x="10800" y="11072"/>
                </a:lnTo>
                <a:cubicBezTo>
                  <a:pt x="10800" y="10922"/>
                  <a:pt x="5965" y="10800"/>
                  <a:pt x="0" y="10800"/>
                </a:cubicBezTo>
                <a:cubicBezTo>
                  <a:pt x="5965" y="10800"/>
                  <a:pt x="10800" y="10678"/>
                  <a:pt x="10800" y="10528"/>
                </a:cubicBezTo>
                <a:lnTo>
                  <a:pt x="10800" y="272"/>
                </a:lnTo>
                <a:cubicBezTo>
                  <a:pt x="10800" y="122"/>
                  <a:pt x="15635" y="0"/>
                  <a:pt x="21600" y="0"/>
                </a:cubicBezTo>
              </a:path>
            </a:pathLst>
          </a:custGeom>
          <a:ln w="38100">
            <a:solidFill>
              <a:schemeClr val="accent1"/>
            </a:solidFill>
            <a:miter/>
          </a:ln>
        </p:spPr>
        <p:txBody>
          <a:bodyPr lIns="45719" rIns="45719" anchor="ctr"/>
          <a:lstStyle/>
          <a:p>
            <a:pPr algn="ctr"/>
            <a:endParaRPr/>
          </a:p>
        </p:txBody>
      </p:sp>
      <p:sp>
        <p:nvSpPr>
          <p:cNvPr id="160" name="文本框 60"/>
          <p:cNvSpPr txBox="1"/>
          <p:nvPr/>
        </p:nvSpPr>
        <p:spPr>
          <a:xfrm>
            <a:off x="159897" y="4314356"/>
            <a:ext cx="953189"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rPr dirty="0"/>
              <a:t>Two channels </a:t>
            </a:r>
          </a:p>
        </p:txBody>
      </p:sp>
      <p:sp>
        <p:nvSpPr>
          <p:cNvPr id="161" name="文本框 61"/>
          <p:cNvSpPr txBox="1"/>
          <p:nvPr/>
        </p:nvSpPr>
        <p:spPr>
          <a:xfrm>
            <a:off x="2615156" y="4142151"/>
            <a:ext cx="3344553"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Channel1[channel=3, size=3]</a:t>
            </a:r>
          </a:p>
        </p:txBody>
      </p:sp>
      <p:sp>
        <p:nvSpPr>
          <p:cNvPr id="162" name="文本框 62"/>
          <p:cNvSpPr txBox="1"/>
          <p:nvPr/>
        </p:nvSpPr>
        <p:spPr>
          <a:xfrm>
            <a:off x="2648333" y="4920312"/>
            <a:ext cx="3344552"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Channel1[channel=3, size=3]</a:t>
            </a:r>
          </a:p>
        </p:txBody>
      </p:sp>
      <p:sp>
        <p:nvSpPr>
          <p:cNvPr id="163" name="箭头: 右 63"/>
          <p:cNvSpPr/>
          <p:nvPr/>
        </p:nvSpPr>
        <p:spPr>
          <a:xfrm>
            <a:off x="6708356" y="3385660"/>
            <a:ext cx="1492302" cy="369333"/>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64" name="矩形 64"/>
          <p:cNvSpPr/>
          <p:nvPr/>
        </p:nvSpPr>
        <p:spPr>
          <a:xfrm>
            <a:off x="9806666" y="2968183"/>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65" name="矩形 65"/>
          <p:cNvSpPr/>
          <p:nvPr/>
        </p:nvSpPr>
        <p:spPr>
          <a:xfrm>
            <a:off x="10096598" y="2968183"/>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66" name="矩形 66"/>
          <p:cNvSpPr/>
          <p:nvPr/>
        </p:nvSpPr>
        <p:spPr>
          <a:xfrm>
            <a:off x="10386531" y="2968183"/>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67" name="矩形 67"/>
          <p:cNvSpPr/>
          <p:nvPr/>
        </p:nvSpPr>
        <p:spPr>
          <a:xfrm>
            <a:off x="9661701" y="3033922"/>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68" name="矩形 68"/>
          <p:cNvSpPr/>
          <p:nvPr/>
        </p:nvSpPr>
        <p:spPr>
          <a:xfrm>
            <a:off x="9951633" y="3033922"/>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69" name="矩形 69"/>
          <p:cNvSpPr/>
          <p:nvPr/>
        </p:nvSpPr>
        <p:spPr>
          <a:xfrm>
            <a:off x="10241565" y="3033922"/>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170" name="矩形 70"/>
          <p:cNvSpPr/>
          <p:nvPr/>
        </p:nvSpPr>
        <p:spPr>
          <a:xfrm>
            <a:off x="9806666" y="3570327"/>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1" name="矩形 71"/>
          <p:cNvSpPr/>
          <p:nvPr/>
        </p:nvSpPr>
        <p:spPr>
          <a:xfrm>
            <a:off x="10096598" y="3570327"/>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2" name="矩形 72"/>
          <p:cNvSpPr/>
          <p:nvPr/>
        </p:nvSpPr>
        <p:spPr>
          <a:xfrm>
            <a:off x="10386531" y="3570327"/>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3" name="矩形 73"/>
          <p:cNvSpPr/>
          <p:nvPr/>
        </p:nvSpPr>
        <p:spPr>
          <a:xfrm>
            <a:off x="9661701" y="3636066"/>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4" name="矩形 74"/>
          <p:cNvSpPr/>
          <p:nvPr/>
        </p:nvSpPr>
        <p:spPr>
          <a:xfrm>
            <a:off x="9951633" y="3636066"/>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5" name="矩形 75"/>
          <p:cNvSpPr/>
          <p:nvPr/>
        </p:nvSpPr>
        <p:spPr>
          <a:xfrm>
            <a:off x="10241565" y="3636066"/>
            <a:ext cx="289933" cy="289933"/>
          </a:xfrm>
          <a:prstGeom prst="rect">
            <a:avLst/>
          </a:prstGeom>
          <a:solidFill>
            <a:srgbClr val="7030A0"/>
          </a:solidFill>
          <a:ln w="12700">
            <a:solidFill>
              <a:srgbClr val="32538F"/>
            </a:solidFill>
            <a:miter/>
          </a:ln>
        </p:spPr>
        <p:txBody>
          <a:bodyPr lIns="45719" rIns="45719" anchor="ctr"/>
          <a:lstStyle/>
          <a:p>
            <a:pPr algn="ctr">
              <a:defRPr>
                <a:solidFill>
                  <a:srgbClr val="FFFFFF"/>
                </a:solidFill>
              </a:defRPr>
            </a:pPr>
            <a:endParaRPr/>
          </a:p>
        </p:txBody>
      </p:sp>
      <p:sp>
        <p:nvSpPr>
          <p:cNvPr id="176" name="左大括号 76"/>
          <p:cNvSpPr/>
          <p:nvPr/>
        </p:nvSpPr>
        <p:spPr>
          <a:xfrm rot="10800000">
            <a:off x="11006391" y="2919579"/>
            <a:ext cx="160935" cy="10654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78"/>
                  <a:pt x="10800" y="21328"/>
                </a:cubicBezTo>
                <a:lnTo>
                  <a:pt x="10800" y="11072"/>
                </a:lnTo>
                <a:cubicBezTo>
                  <a:pt x="10800" y="10922"/>
                  <a:pt x="5965" y="10800"/>
                  <a:pt x="0" y="10800"/>
                </a:cubicBezTo>
                <a:cubicBezTo>
                  <a:pt x="5965" y="10800"/>
                  <a:pt x="10800" y="10678"/>
                  <a:pt x="10800" y="10528"/>
                </a:cubicBezTo>
                <a:lnTo>
                  <a:pt x="10800" y="272"/>
                </a:lnTo>
                <a:cubicBezTo>
                  <a:pt x="10800" y="122"/>
                  <a:pt x="15635" y="0"/>
                  <a:pt x="21600" y="0"/>
                </a:cubicBezTo>
              </a:path>
            </a:pathLst>
          </a:custGeom>
          <a:ln w="38100">
            <a:solidFill>
              <a:schemeClr val="accent1"/>
            </a:solidFill>
            <a:miter/>
          </a:ln>
        </p:spPr>
        <p:txBody>
          <a:bodyPr lIns="45719" rIns="45719" anchor="ctr"/>
          <a:lstStyle/>
          <a:p>
            <a:pPr algn="ctr"/>
            <a:endParaRPr/>
          </a:p>
        </p:txBody>
      </p:sp>
      <p:sp>
        <p:nvSpPr>
          <p:cNvPr id="177" name="文本框 77"/>
          <p:cNvSpPr txBox="1"/>
          <p:nvPr/>
        </p:nvSpPr>
        <p:spPr>
          <a:xfrm>
            <a:off x="11203322" y="3132482"/>
            <a:ext cx="82807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One batch </a:t>
            </a:r>
          </a:p>
        </p:txBody>
      </p:sp>
      <p:sp>
        <p:nvSpPr>
          <p:cNvPr id="178" name="文本框 78"/>
          <p:cNvSpPr txBox="1"/>
          <p:nvPr/>
        </p:nvSpPr>
        <p:spPr>
          <a:xfrm>
            <a:off x="1888007" y="1690484"/>
            <a:ext cx="239264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Input[2, 3, 5] </a:t>
            </a:r>
          </a:p>
        </p:txBody>
      </p:sp>
      <p:sp>
        <p:nvSpPr>
          <p:cNvPr id="179" name="文本框 79"/>
          <p:cNvSpPr txBox="1"/>
          <p:nvPr/>
        </p:nvSpPr>
        <p:spPr>
          <a:xfrm>
            <a:off x="6027746" y="1024298"/>
            <a:ext cx="247597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First Segment Example</a:t>
            </a:r>
          </a:p>
        </p:txBody>
      </p:sp>
      <p:sp>
        <p:nvSpPr>
          <p:cNvPr id="180" name="矩形 80"/>
          <p:cNvSpPr/>
          <p:nvPr/>
        </p:nvSpPr>
        <p:spPr>
          <a:xfrm>
            <a:off x="6866570" y="278263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1" name="矩形 81"/>
          <p:cNvSpPr/>
          <p:nvPr/>
        </p:nvSpPr>
        <p:spPr>
          <a:xfrm>
            <a:off x="7156502" y="278263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2" name="矩形 82"/>
          <p:cNvSpPr/>
          <p:nvPr/>
        </p:nvSpPr>
        <p:spPr>
          <a:xfrm>
            <a:off x="7446434" y="2782639"/>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3" name="矩形 83"/>
          <p:cNvSpPr/>
          <p:nvPr/>
        </p:nvSpPr>
        <p:spPr>
          <a:xfrm>
            <a:off x="6783962" y="288608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4" name="矩形 84"/>
          <p:cNvSpPr/>
          <p:nvPr/>
        </p:nvSpPr>
        <p:spPr>
          <a:xfrm>
            <a:off x="7073894" y="288608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5" name="矩形 85"/>
          <p:cNvSpPr/>
          <p:nvPr/>
        </p:nvSpPr>
        <p:spPr>
          <a:xfrm>
            <a:off x="7363825" y="288608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6" name="矩形 86"/>
          <p:cNvSpPr/>
          <p:nvPr/>
        </p:nvSpPr>
        <p:spPr>
          <a:xfrm>
            <a:off x="6708356" y="298751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7" name="矩形 87"/>
          <p:cNvSpPr/>
          <p:nvPr/>
        </p:nvSpPr>
        <p:spPr>
          <a:xfrm>
            <a:off x="6998289" y="298751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8" name="矩形 88"/>
          <p:cNvSpPr/>
          <p:nvPr/>
        </p:nvSpPr>
        <p:spPr>
          <a:xfrm>
            <a:off x="7288221" y="2987516"/>
            <a:ext cx="289933" cy="289933"/>
          </a:xfrm>
          <a:prstGeom prst="rect">
            <a:avLst/>
          </a:prstGeom>
          <a:solidFill>
            <a:schemeClr val="accent2"/>
          </a:solidFill>
          <a:ln w="12700">
            <a:solidFill>
              <a:srgbClr val="32538F"/>
            </a:solidFill>
            <a:miter/>
          </a:ln>
        </p:spPr>
        <p:txBody>
          <a:bodyPr lIns="45719" rIns="45719" anchor="ctr"/>
          <a:lstStyle/>
          <a:p>
            <a:pPr algn="ctr">
              <a:defRPr>
                <a:solidFill>
                  <a:srgbClr val="FFFFFF"/>
                </a:solidFill>
              </a:defRPr>
            </a:pPr>
            <a:endParaRPr/>
          </a:p>
        </p:txBody>
      </p:sp>
      <p:sp>
        <p:nvSpPr>
          <p:cNvPr id="189" name="矩形 89"/>
          <p:cNvSpPr/>
          <p:nvPr/>
        </p:nvSpPr>
        <p:spPr>
          <a:xfrm>
            <a:off x="6830836" y="1928242"/>
            <a:ext cx="289932"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0" name="矩形 90"/>
          <p:cNvSpPr/>
          <p:nvPr/>
        </p:nvSpPr>
        <p:spPr>
          <a:xfrm>
            <a:off x="7120767" y="1928242"/>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1" name="矩形 91"/>
          <p:cNvSpPr/>
          <p:nvPr/>
        </p:nvSpPr>
        <p:spPr>
          <a:xfrm>
            <a:off x="7410699" y="1928242"/>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2" name="矩形 92"/>
          <p:cNvSpPr/>
          <p:nvPr/>
        </p:nvSpPr>
        <p:spPr>
          <a:xfrm>
            <a:off x="6727981" y="2039153"/>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3" name="矩形 93"/>
          <p:cNvSpPr/>
          <p:nvPr/>
        </p:nvSpPr>
        <p:spPr>
          <a:xfrm>
            <a:off x="7017913" y="2039153"/>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4" name="矩形 94"/>
          <p:cNvSpPr/>
          <p:nvPr/>
        </p:nvSpPr>
        <p:spPr>
          <a:xfrm>
            <a:off x="7307845" y="2039153"/>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5" name="矩形 95"/>
          <p:cNvSpPr/>
          <p:nvPr/>
        </p:nvSpPr>
        <p:spPr>
          <a:xfrm>
            <a:off x="6654504" y="219047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6" name="矩形 96"/>
          <p:cNvSpPr/>
          <p:nvPr/>
        </p:nvSpPr>
        <p:spPr>
          <a:xfrm>
            <a:off x="6944436" y="219047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7" name="矩形 97"/>
          <p:cNvSpPr/>
          <p:nvPr/>
        </p:nvSpPr>
        <p:spPr>
          <a:xfrm>
            <a:off x="7234368" y="2190471"/>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198" name="直接箭头连接符 99"/>
          <p:cNvSpPr/>
          <p:nvPr/>
        </p:nvSpPr>
        <p:spPr>
          <a:xfrm flipV="1">
            <a:off x="2704649" y="2404242"/>
            <a:ext cx="3806422" cy="1711531"/>
          </a:xfrm>
          <a:prstGeom prst="line">
            <a:avLst/>
          </a:prstGeom>
          <a:ln w="25400">
            <a:solidFill>
              <a:srgbClr val="FF0000"/>
            </a:solidFill>
            <a:miter/>
            <a:tailEnd type="triangle"/>
          </a:ln>
        </p:spPr>
        <p:txBody>
          <a:bodyPr lIns="45719" rIns="45719"/>
          <a:lstStyle/>
          <a:p>
            <a:endParaRPr/>
          </a:p>
        </p:txBody>
      </p:sp>
      <p:sp>
        <p:nvSpPr>
          <p:cNvPr id="199" name="直接箭头连接符 100"/>
          <p:cNvSpPr/>
          <p:nvPr/>
        </p:nvSpPr>
        <p:spPr>
          <a:xfrm>
            <a:off x="7976145" y="2218175"/>
            <a:ext cx="1609465" cy="670693"/>
          </a:xfrm>
          <a:prstGeom prst="line">
            <a:avLst/>
          </a:prstGeom>
          <a:ln w="25400">
            <a:solidFill>
              <a:srgbClr val="FF0000"/>
            </a:solidFill>
            <a:miter/>
            <a:tailEnd type="triangle"/>
          </a:ln>
        </p:spPr>
        <p:txBody>
          <a:bodyPr lIns="45719" rIns="45719"/>
          <a:lstStyle/>
          <a:p>
            <a:endParaRPr/>
          </a:p>
        </p:txBody>
      </p:sp>
      <p:sp>
        <p:nvSpPr>
          <p:cNvPr id="200" name="直接箭头连接符 103"/>
          <p:cNvSpPr/>
          <p:nvPr/>
        </p:nvSpPr>
        <p:spPr>
          <a:xfrm flipV="1">
            <a:off x="2724257" y="2655661"/>
            <a:ext cx="3654173" cy="2264520"/>
          </a:xfrm>
          <a:prstGeom prst="line">
            <a:avLst/>
          </a:prstGeom>
          <a:ln w="25400">
            <a:solidFill>
              <a:srgbClr val="FF0000"/>
            </a:solidFill>
            <a:prstDash val="sysDash"/>
            <a:miter/>
            <a:tailEnd type="triangle"/>
          </a:ln>
        </p:spPr>
        <p:txBody>
          <a:bodyPr lIns="45719" rIns="45719"/>
          <a:lstStyle/>
          <a:p>
            <a:endParaRPr/>
          </a:p>
        </p:txBody>
      </p:sp>
      <p:sp>
        <p:nvSpPr>
          <p:cNvPr id="201" name="直接箭头连接符 105"/>
          <p:cNvSpPr/>
          <p:nvPr/>
        </p:nvSpPr>
        <p:spPr>
          <a:xfrm>
            <a:off x="7895832" y="2501333"/>
            <a:ext cx="1655435" cy="705461"/>
          </a:xfrm>
          <a:prstGeom prst="line">
            <a:avLst/>
          </a:prstGeom>
          <a:ln w="25400">
            <a:solidFill>
              <a:srgbClr val="FF0000"/>
            </a:solidFill>
            <a:prstDash val="sysDash"/>
            <a:miter/>
            <a:tailEnd type="triangle"/>
          </a:ln>
        </p:spPr>
        <p:txBody>
          <a:bodyPr lIns="45719" rIns="45719"/>
          <a:lstStyle/>
          <a:p>
            <a:endParaRPr/>
          </a:p>
        </p:txBody>
      </p:sp>
      <p:sp>
        <p:nvSpPr>
          <p:cNvPr id="202" name="矩形 108"/>
          <p:cNvSpPr/>
          <p:nvPr/>
        </p:nvSpPr>
        <p:spPr>
          <a:xfrm>
            <a:off x="6593497" y="1823375"/>
            <a:ext cx="1241328" cy="698427"/>
          </a:xfrm>
          <a:prstGeom prst="rect">
            <a:avLst/>
          </a:prstGeom>
          <a:ln w="25400">
            <a:solidFill>
              <a:srgbClr val="FF0000"/>
            </a:solidFill>
            <a:miter/>
          </a:ln>
        </p:spPr>
        <p:txBody>
          <a:bodyPr lIns="45719" rIns="45719" anchor="ctr"/>
          <a:lstStyle/>
          <a:p>
            <a:pPr algn="ctr">
              <a:defRPr>
                <a:solidFill>
                  <a:srgbClr val="FFFFFF"/>
                </a:solidFill>
              </a:defRPr>
            </a:pPr>
            <a:endParaRPr/>
          </a:p>
        </p:txBody>
      </p:sp>
      <p:sp>
        <p:nvSpPr>
          <p:cNvPr id="203" name="矩形 113"/>
          <p:cNvSpPr/>
          <p:nvPr/>
        </p:nvSpPr>
        <p:spPr>
          <a:xfrm>
            <a:off x="6607610" y="2673119"/>
            <a:ext cx="1241328" cy="698427"/>
          </a:xfrm>
          <a:prstGeom prst="rect">
            <a:avLst/>
          </a:prstGeom>
          <a:ln w="25400">
            <a:solidFill>
              <a:srgbClr val="7030A0"/>
            </a:solidFill>
            <a:miter/>
          </a:ln>
        </p:spPr>
        <p:txBody>
          <a:bodyPr lIns="45719" rIns="45719" anchor="ctr"/>
          <a:lstStyle/>
          <a:p>
            <a:pPr algn="ctr">
              <a:defRPr>
                <a:solidFill>
                  <a:srgbClr val="FFFFFF"/>
                </a:solidFill>
              </a:defRPr>
            </a:pPr>
            <a:endParaRPr/>
          </a:p>
        </p:txBody>
      </p:sp>
      <p:sp>
        <p:nvSpPr>
          <p:cNvPr id="204" name="直接箭头连接符 114"/>
          <p:cNvSpPr/>
          <p:nvPr/>
        </p:nvSpPr>
        <p:spPr>
          <a:xfrm flipV="1">
            <a:off x="2780522" y="3385661"/>
            <a:ext cx="3682123" cy="1730365"/>
          </a:xfrm>
          <a:prstGeom prst="line">
            <a:avLst/>
          </a:prstGeom>
          <a:ln w="25400">
            <a:solidFill>
              <a:srgbClr val="7030A0"/>
            </a:solidFill>
            <a:prstDash val="sysDash"/>
            <a:miter/>
            <a:tailEnd type="triangle"/>
          </a:ln>
        </p:spPr>
        <p:txBody>
          <a:bodyPr lIns="45719" rIns="45719"/>
          <a:lstStyle/>
          <a:p>
            <a:endParaRPr/>
          </a:p>
        </p:txBody>
      </p:sp>
      <p:sp>
        <p:nvSpPr>
          <p:cNvPr id="205" name="直接箭头连接符 117"/>
          <p:cNvSpPr/>
          <p:nvPr/>
        </p:nvSpPr>
        <p:spPr>
          <a:xfrm flipV="1">
            <a:off x="2821259" y="3108262"/>
            <a:ext cx="3628347" cy="1093396"/>
          </a:xfrm>
          <a:prstGeom prst="line">
            <a:avLst/>
          </a:prstGeom>
          <a:ln w="25400">
            <a:solidFill>
              <a:srgbClr val="7030A0"/>
            </a:solidFill>
            <a:miter/>
            <a:tailEnd type="triangle"/>
          </a:ln>
        </p:spPr>
        <p:txBody>
          <a:bodyPr lIns="45719" rIns="45719"/>
          <a:lstStyle/>
          <a:p>
            <a:endParaRPr/>
          </a:p>
        </p:txBody>
      </p:sp>
      <p:sp>
        <p:nvSpPr>
          <p:cNvPr id="206" name="直接箭头连接符 120"/>
          <p:cNvSpPr/>
          <p:nvPr/>
        </p:nvSpPr>
        <p:spPr>
          <a:xfrm>
            <a:off x="8089769" y="3022332"/>
            <a:ext cx="1507614" cy="535060"/>
          </a:xfrm>
          <a:prstGeom prst="line">
            <a:avLst/>
          </a:prstGeom>
          <a:ln w="25400">
            <a:solidFill>
              <a:srgbClr val="7030A0"/>
            </a:solidFill>
            <a:miter/>
            <a:tailEnd type="triangle"/>
          </a:ln>
        </p:spPr>
        <p:txBody>
          <a:bodyPr lIns="45719" rIns="45719"/>
          <a:lstStyle/>
          <a:p>
            <a:endParaRPr/>
          </a:p>
        </p:txBody>
      </p:sp>
      <p:sp>
        <p:nvSpPr>
          <p:cNvPr id="207" name="直接箭头连接符 123"/>
          <p:cNvSpPr/>
          <p:nvPr/>
        </p:nvSpPr>
        <p:spPr>
          <a:xfrm>
            <a:off x="7941709" y="3268317"/>
            <a:ext cx="1593970" cy="497757"/>
          </a:xfrm>
          <a:prstGeom prst="line">
            <a:avLst/>
          </a:prstGeom>
          <a:ln w="25400">
            <a:solidFill>
              <a:srgbClr val="7030A0"/>
            </a:solidFill>
            <a:prstDash val="sysDash"/>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0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9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204"/>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p:tmAbs val="0"/>
                                  </p:iterate>
                                  <p:childTnLst>
                                    <p:set>
                                      <p:cBhvr>
                                        <p:cTn id="18" fill="hold"/>
                                        <p:tgtEl>
                                          <p:spTgt spid="20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p:tmAbs val="0"/>
                                  </p:iterate>
                                  <p:childTnLst>
                                    <p:set>
                                      <p:cBhvr>
                                        <p:cTn id="21" fill="hold"/>
                                        <p:tgtEl>
                                          <p:spTgt spid="20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p:tmAbs val="0"/>
                                  </p:iterate>
                                  <p:childTnLst>
                                    <p:set>
                                      <p:cBhvr>
                                        <p:cTn id="24" fill="hold"/>
                                        <p:tgtEl>
                                          <p:spTgt spid="19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8" nodeType="afterEffect">
                                  <p:stCondLst>
                                    <p:cond delay="0"/>
                                  </p:stCondLst>
                                  <p:iterate>
                                    <p:tmAbs val="0"/>
                                  </p:iterate>
                                  <p:childTnLst>
                                    <p:set>
                                      <p:cBhvr>
                                        <p:cTn id="27" fill="hold"/>
                                        <p:tgtEl>
                                          <p:spTgt spid="20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9" nodeType="afterEffect">
                                  <p:stCondLst>
                                    <p:cond delay="0"/>
                                  </p:stCondLst>
                                  <p:iterate>
                                    <p:tmAbs val="0"/>
                                  </p:iterate>
                                  <p:childTnLst>
                                    <p:set>
                                      <p:cBhvr>
                                        <p:cTn id="30" fill="hold"/>
                                        <p:tgtEl>
                                          <p:spTgt spid="20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10" nodeType="afterEffect">
                                  <p:stCondLst>
                                    <p:cond delay="0"/>
                                  </p:stCondLst>
                                  <p:iterate>
                                    <p:tmAbs val="0"/>
                                  </p:iterate>
                                  <p:childTnLst>
                                    <p:set>
                                      <p:cBhvr>
                                        <p:cTn id="33"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3" animBg="1" advAuto="0"/>
      <p:bldP spid="199" grpId="7" animBg="1" advAuto="0"/>
      <p:bldP spid="200" grpId="2" animBg="1" advAuto="0"/>
      <p:bldP spid="201" grpId="8" animBg="1" advAuto="0"/>
      <p:bldP spid="202" grpId="6" animBg="1" advAuto="0"/>
      <p:bldP spid="203" grpId="5" animBg="1" advAuto="0"/>
      <p:bldP spid="204" grpId="4" animBg="1" advAuto="0"/>
      <p:bldP spid="205" grpId="1" animBg="1" advAuto="0"/>
      <p:bldP spid="206" grpId="10" animBg="1" advAuto="0"/>
      <p:bldP spid="207" grpId="9"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Tensordot Walkthrough</a:t>
            </a:r>
          </a:p>
        </p:txBody>
      </p:sp>
      <p:sp>
        <p:nvSpPr>
          <p:cNvPr id="212" name="文本框 130"/>
          <p:cNvSpPr txBox="1"/>
          <p:nvPr/>
        </p:nvSpPr>
        <p:spPr>
          <a:xfrm>
            <a:off x="459305" y="1203706"/>
            <a:ext cx="1093472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4F4F4F"/>
                </a:solidFill>
                <a:latin typeface="-apple-system"/>
                <a:ea typeface="-apple-system"/>
                <a:cs typeface="-apple-system"/>
                <a:sym typeface="-apple-system"/>
              </a:defRPr>
            </a:pPr>
            <a:r>
              <a:rPr dirty="0"/>
              <a:t>(1, 2) for A or B, instead of taking the 1st and 2nd axes, the 1, 2 axes are removed, so the 0th axis is taken.</a:t>
            </a:r>
            <a:br>
              <a:rPr dirty="0"/>
            </a:br>
            <a:endParaRPr dirty="0"/>
          </a:p>
          <a:p>
            <a:pPr>
              <a:defRPr>
                <a:solidFill>
                  <a:srgbClr val="4F4F4F"/>
                </a:solidFill>
                <a:latin typeface="-apple-system"/>
                <a:ea typeface="-apple-system"/>
                <a:cs typeface="-apple-system"/>
                <a:sym typeface="-apple-system"/>
              </a:defRPr>
            </a:pPr>
            <a:r>
              <a:rPr dirty="0"/>
              <a:t>It means C[0, 0] = sum(A[0, :, :] * B[0, :, :]), C[0, 1] = sum(A[0, :, :] * B[1, :, :]), …. , C[-1, -1] = sum(A[-1, :, :] * B[-1, :, :])</a:t>
            </a:r>
          </a:p>
        </p:txBody>
      </p:sp>
      <p:sp>
        <p:nvSpPr>
          <p:cNvPr id="213" name="文本框 107"/>
          <p:cNvSpPr txBox="1"/>
          <p:nvPr/>
        </p:nvSpPr>
        <p:spPr>
          <a:xfrm>
            <a:off x="456579" y="736298"/>
            <a:ext cx="933166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dirty="0"/>
              <a:t>A = [x, b, c]  B = [y, b ,c] </a:t>
            </a:r>
            <a:r>
              <a:rPr b="0" dirty="0">
                <a:latin typeface="Wingdings"/>
                <a:ea typeface="Wingdings"/>
                <a:cs typeface="Wingdings"/>
                <a:sym typeface="Wingdings"/>
              </a:rPr>
              <a:t> </a:t>
            </a:r>
            <a:r>
              <a:rPr dirty="0"/>
              <a:t>C = </a:t>
            </a:r>
            <a:r>
              <a:rPr dirty="0" err="1"/>
              <a:t>np.tensordot</a:t>
            </a:r>
            <a:r>
              <a:rPr dirty="0"/>
              <a:t>(A, B, axes=([1, 2], [1, 2])) = [x, y]</a:t>
            </a:r>
          </a:p>
        </p:txBody>
      </p:sp>
      <p:sp>
        <p:nvSpPr>
          <p:cNvPr id="214" name="文本框 109"/>
          <p:cNvSpPr txBox="1"/>
          <p:nvPr/>
        </p:nvSpPr>
        <p:spPr>
          <a:xfrm>
            <a:off x="373007" y="2935553"/>
            <a:ext cx="1144598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dirty="0" err="1"/>
              <a:t>Input_segment</a:t>
            </a:r>
            <a:r>
              <a:rPr dirty="0"/>
              <a:t> = [2, 3, 3]  kernel = [2, 3 ,3] </a:t>
            </a:r>
            <a:r>
              <a:rPr b="0" dirty="0">
                <a:latin typeface="Wingdings"/>
                <a:ea typeface="Wingdings"/>
                <a:cs typeface="Wingdings"/>
                <a:sym typeface="Wingdings"/>
              </a:rPr>
              <a:t> </a:t>
            </a:r>
            <a:r>
              <a:rPr dirty="0"/>
              <a:t>C = </a:t>
            </a:r>
            <a:r>
              <a:rPr dirty="0" err="1"/>
              <a:t>np.tensordot</a:t>
            </a:r>
            <a:r>
              <a:rPr dirty="0"/>
              <a:t>(A, B, axes=([1, 2], [1, 2])) = [bs=2, </a:t>
            </a:r>
            <a:r>
              <a:rPr dirty="0" err="1"/>
              <a:t>oc</a:t>
            </a:r>
            <a:r>
              <a:rPr dirty="0"/>
              <a:t>=2]</a:t>
            </a:r>
          </a:p>
        </p:txBody>
      </p:sp>
      <p:sp>
        <p:nvSpPr>
          <p:cNvPr id="215" name="文本框 1"/>
          <p:cNvSpPr txBox="1"/>
          <p:nvPr/>
        </p:nvSpPr>
        <p:spPr>
          <a:xfrm>
            <a:off x="373007" y="2547204"/>
            <a:ext cx="5295926"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b="1"/>
            </a:lvl1pPr>
          </a:lstStyle>
          <a:p>
            <a:r>
              <a:t>Loot at the conv1d forward</a:t>
            </a:r>
          </a:p>
        </p:txBody>
      </p:sp>
      <p:sp>
        <p:nvSpPr>
          <p:cNvPr id="216" name="文本框 111"/>
          <p:cNvSpPr txBox="1"/>
          <p:nvPr/>
        </p:nvSpPr>
        <p:spPr>
          <a:xfrm>
            <a:off x="585021" y="3460088"/>
            <a:ext cx="1086442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rPr dirty="0"/>
              <a:t>C[0, 0] means the first sample, the first channel. C[0, 1] means the first sample, the second channel </a:t>
            </a:r>
          </a:p>
        </p:txBody>
      </p:sp>
      <p:sp>
        <p:nvSpPr>
          <p:cNvPr id="217" name="矩形 112"/>
          <p:cNvSpPr/>
          <p:nvPr/>
        </p:nvSpPr>
        <p:spPr>
          <a:xfrm>
            <a:off x="860048" y="4147787"/>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18" name="矩形 115"/>
          <p:cNvSpPr/>
          <p:nvPr/>
        </p:nvSpPr>
        <p:spPr>
          <a:xfrm>
            <a:off x="1157555" y="4147787"/>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19" name="矩形 116"/>
          <p:cNvSpPr/>
          <p:nvPr/>
        </p:nvSpPr>
        <p:spPr>
          <a:xfrm>
            <a:off x="1455060" y="4147787"/>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0" name="矩形 118"/>
          <p:cNvSpPr/>
          <p:nvPr/>
        </p:nvSpPr>
        <p:spPr>
          <a:xfrm>
            <a:off x="767904" y="4255268"/>
            <a:ext cx="289932"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1" name="矩形 119"/>
          <p:cNvSpPr/>
          <p:nvPr/>
        </p:nvSpPr>
        <p:spPr>
          <a:xfrm>
            <a:off x="1065409" y="4255268"/>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2" name="矩形 121"/>
          <p:cNvSpPr/>
          <p:nvPr/>
        </p:nvSpPr>
        <p:spPr>
          <a:xfrm>
            <a:off x="1362916" y="4255268"/>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3" name="矩形 122"/>
          <p:cNvSpPr/>
          <p:nvPr/>
        </p:nvSpPr>
        <p:spPr>
          <a:xfrm>
            <a:off x="675759" y="4385612"/>
            <a:ext cx="289932"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4" name="矩形 124"/>
          <p:cNvSpPr/>
          <p:nvPr/>
        </p:nvSpPr>
        <p:spPr>
          <a:xfrm>
            <a:off x="973265" y="4385612"/>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5" name="矩形 125"/>
          <p:cNvSpPr/>
          <p:nvPr/>
        </p:nvSpPr>
        <p:spPr>
          <a:xfrm>
            <a:off x="1270770" y="4385612"/>
            <a:ext cx="289933" cy="289933"/>
          </a:xfrm>
          <a:prstGeom prst="rect">
            <a:avLst/>
          </a:prstGeom>
          <a:solidFill>
            <a:srgbClr val="548235"/>
          </a:solidFill>
          <a:ln w="12700">
            <a:solidFill>
              <a:srgbClr val="32538F"/>
            </a:solidFill>
            <a:miter/>
          </a:ln>
        </p:spPr>
        <p:txBody>
          <a:bodyPr lIns="45719" rIns="45719" anchor="ctr"/>
          <a:lstStyle/>
          <a:p>
            <a:pPr algn="ctr">
              <a:defRPr>
                <a:solidFill>
                  <a:srgbClr val="FFFFFF"/>
                </a:solidFill>
              </a:defRPr>
            </a:pPr>
            <a:endParaRPr/>
          </a:p>
        </p:txBody>
      </p:sp>
      <p:sp>
        <p:nvSpPr>
          <p:cNvPr id="226" name="矩形 126"/>
          <p:cNvSpPr/>
          <p:nvPr/>
        </p:nvSpPr>
        <p:spPr>
          <a:xfrm>
            <a:off x="2553475" y="4175490"/>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27" name="矩形 127"/>
          <p:cNvSpPr/>
          <p:nvPr/>
        </p:nvSpPr>
        <p:spPr>
          <a:xfrm>
            <a:off x="2843408" y="4175490"/>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28" name="矩形 129"/>
          <p:cNvSpPr/>
          <p:nvPr/>
        </p:nvSpPr>
        <p:spPr>
          <a:xfrm>
            <a:off x="3133339" y="4175490"/>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29" name="矩形 131"/>
          <p:cNvSpPr/>
          <p:nvPr/>
        </p:nvSpPr>
        <p:spPr>
          <a:xfrm>
            <a:off x="2450621" y="428639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0" name="矩形 132"/>
          <p:cNvSpPr/>
          <p:nvPr/>
        </p:nvSpPr>
        <p:spPr>
          <a:xfrm>
            <a:off x="2740554" y="428639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1" name="矩形 133"/>
          <p:cNvSpPr/>
          <p:nvPr/>
        </p:nvSpPr>
        <p:spPr>
          <a:xfrm>
            <a:off x="3030485" y="428639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2" name="矩形 134"/>
          <p:cNvSpPr/>
          <p:nvPr/>
        </p:nvSpPr>
        <p:spPr>
          <a:xfrm>
            <a:off x="2377145" y="443771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3" name="矩形 135"/>
          <p:cNvSpPr/>
          <p:nvPr/>
        </p:nvSpPr>
        <p:spPr>
          <a:xfrm>
            <a:off x="2667076" y="443771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4" name="矩形 136"/>
          <p:cNvSpPr/>
          <p:nvPr/>
        </p:nvSpPr>
        <p:spPr>
          <a:xfrm>
            <a:off x="2957009" y="4437719"/>
            <a:ext cx="289933" cy="289933"/>
          </a:xfrm>
          <a:prstGeom prst="rect">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
        <p:nvSpPr>
          <p:cNvPr id="235" name="矩形 139"/>
          <p:cNvSpPr/>
          <p:nvPr/>
        </p:nvSpPr>
        <p:spPr>
          <a:xfrm>
            <a:off x="4078530" y="4254717"/>
            <a:ext cx="289933" cy="289933"/>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236" name="矩形 140"/>
          <p:cNvSpPr/>
          <p:nvPr/>
        </p:nvSpPr>
        <p:spPr>
          <a:xfrm>
            <a:off x="4368462" y="4254717"/>
            <a:ext cx="289933" cy="289933"/>
          </a:xfrm>
          <a:prstGeom prst="rect">
            <a:avLst/>
          </a:prstGeom>
          <a:solidFill>
            <a:srgbClr val="FF0000">
              <a:alpha val="23000"/>
            </a:srgbClr>
          </a:solidFill>
          <a:ln w="12700">
            <a:solidFill>
              <a:srgbClr val="32538F"/>
            </a:solidFill>
            <a:miter/>
          </a:ln>
        </p:spPr>
        <p:txBody>
          <a:bodyPr lIns="45719" rIns="45719" anchor="ctr"/>
          <a:lstStyle/>
          <a:p>
            <a:pPr algn="ctr">
              <a:defRPr>
                <a:solidFill>
                  <a:srgbClr val="FFFFFF"/>
                </a:solidFill>
              </a:defRPr>
            </a:pPr>
            <a:endParaRPr/>
          </a:p>
        </p:txBody>
      </p:sp>
      <p:sp>
        <p:nvSpPr>
          <p:cNvPr id="237" name="矩形 141"/>
          <p:cNvSpPr/>
          <p:nvPr/>
        </p:nvSpPr>
        <p:spPr>
          <a:xfrm>
            <a:off x="4658395" y="4254717"/>
            <a:ext cx="289933" cy="289933"/>
          </a:xfrm>
          <a:prstGeom prst="rect">
            <a:avLst/>
          </a:prstGeom>
          <a:solidFill>
            <a:srgbClr val="FF0000">
              <a:alpha val="23000"/>
            </a:srgbClr>
          </a:solidFill>
          <a:ln w="12700">
            <a:solidFill>
              <a:srgbClr val="32538F"/>
            </a:solidFill>
            <a:miter/>
          </a:ln>
        </p:spPr>
        <p:txBody>
          <a:bodyPr lIns="45719" rIns="45719" anchor="ctr"/>
          <a:lstStyle/>
          <a:p>
            <a:pPr algn="ctr">
              <a:defRPr>
                <a:solidFill>
                  <a:srgbClr val="FFFFFF"/>
                </a:solidFill>
              </a:defRPr>
            </a:pPr>
            <a:endParaRPr/>
          </a:p>
        </p:txBody>
      </p:sp>
      <p:sp>
        <p:nvSpPr>
          <p:cNvPr id="238" name="矩形 142"/>
          <p:cNvSpPr/>
          <p:nvPr/>
        </p:nvSpPr>
        <p:spPr>
          <a:xfrm>
            <a:off x="4223496" y="4399683"/>
            <a:ext cx="289933" cy="289932"/>
          </a:xfrm>
          <a:prstGeom prst="rect">
            <a:avLst/>
          </a:prstGeom>
          <a:solidFill>
            <a:srgbClr val="FF0000">
              <a:alpha val="23000"/>
            </a:srgbClr>
          </a:solidFill>
          <a:ln w="12700">
            <a:solidFill>
              <a:srgbClr val="32538F"/>
            </a:solidFill>
            <a:miter/>
          </a:ln>
        </p:spPr>
        <p:txBody>
          <a:bodyPr lIns="45719" rIns="45719" anchor="ctr"/>
          <a:lstStyle/>
          <a:p>
            <a:pPr algn="ctr">
              <a:defRPr>
                <a:solidFill>
                  <a:srgbClr val="FFFFFF"/>
                </a:solidFill>
              </a:defRPr>
            </a:pPr>
            <a:endParaRPr/>
          </a:p>
        </p:txBody>
      </p:sp>
      <p:sp>
        <p:nvSpPr>
          <p:cNvPr id="239" name="矩形 143"/>
          <p:cNvSpPr/>
          <p:nvPr/>
        </p:nvSpPr>
        <p:spPr>
          <a:xfrm>
            <a:off x="4513429" y="4399683"/>
            <a:ext cx="289933" cy="289932"/>
          </a:xfrm>
          <a:prstGeom prst="rect">
            <a:avLst/>
          </a:prstGeom>
          <a:solidFill>
            <a:srgbClr val="FF0000">
              <a:alpha val="23000"/>
            </a:srgbClr>
          </a:solidFill>
          <a:ln w="12700">
            <a:solidFill>
              <a:srgbClr val="32538F"/>
            </a:solidFill>
            <a:miter/>
          </a:ln>
        </p:spPr>
        <p:txBody>
          <a:bodyPr lIns="45719" rIns="45719" anchor="ctr"/>
          <a:lstStyle/>
          <a:p>
            <a:pPr algn="ctr">
              <a:defRPr>
                <a:solidFill>
                  <a:srgbClr val="FFFFFF"/>
                </a:solidFill>
              </a:defRPr>
            </a:pPr>
            <a:endParaRPr/>
          </a:p>
        </p:txBody>
      </p:sp>
      <p:sp>
        <p:nvSpPr>
          <p:cNvPr id="240" name="矩形 144"/>
          <p:cNvSpPr/>
          <p:nvPr/>
        </p:nvSpPr>
        <p:spPr>
          <a:xfrm>
            <a:off x="3933564" y="4399683"/>
            <a:ext cx="289933" cy="289932"/>
          </a:xfrm>
          <a:prstGeom prst="rect">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
        <p:nvSpPr>
          <p:cNvPr id="241" name="矩形 147"/>
          <p:cNvSpPr/>
          <p:nvPr/>
        </p:nvSpPr>
        <p:spPr>
          <a:xfrm>
            <a:off x="2401321" y="5103043"/>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2" name="矩形 148"/>
          <p:cNvSpPr/>
          <p:nvPr/>
        </p:nvSpPr>
        <p:spPr>
          <a:xfrm>
            <a:off x="2698826" y="5103043"/>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3" name="矩形 149"/>
          <p:cNvSpPr/>
          <p:nvPr/>
        </p:nvSpPr>
        <p:spPr>
          <a:xfrm>
            <a:off x="2996333" y="5103043"/>
            <a:ext cx="289932"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4" name="矩形 150"/>
          <p:cNvSpPr/>
          <p:nvPr/>
        </p:nvSpPr>
        <p:spPr>
          <a:xfrm>
            <a:off x="2309175" y="5210523"/>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5" name="矩形 151"/>
          <p:cNvSpPr/>
          <p:nvPr/>
        </p:nvSpPr>
        <p:spPr>
          <a:xfrm>
            <a:off x="2606681" y="5210523"/>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6" name="矩形 152"/>
          <p:cNvSpPr/>
          <p:nvPr/>
        </p:nvSpPr>
        <p:spPr>
          <a:xfrm>
            <a:off x="2904188" y="5210523"/>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7" name="矩形 153"/>
          <p:cNvSpPr/>
          <p:nvPr/>
        </p:nvSpPr>
        <p:spPr>
          <a:xfrm>
            <a:off x="2217030" y="5340868"/>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8" name="矩形 154"/>
          <p:cNvSpPr/>
          <p:nvPr/>
        </p:nvSpPr>
        <p:spPr>
          <a:xfrm>
            <a:off x="2514537" y="5340868"/>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49" name="矩形 155"/>
          <p:cNvSpPr/>
          <p:nvPr/>
        </p:nvSpPr>
        <p:spPr>
          <a:xfrm>
            <a:off x="2812043" y="5340868"/>
            <a:ext cx="289933" cy="289933"/>
          </a:xfrm>
          <a:prstGeom prst="rect">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250" name="直接箭头连接符 102"/>
          <p:cNvSpPr/>
          <p:nvPr/>
        </p:nvSpPr>
        <p:spPr>
          <a:xfrm>
            <a:off x="1838255" y="4465422"/>
            <a:ext cx="378777" cy="1"/>
          </a:xfrm>
          <a:prstGeom prst="line">
            <a:avLst/>
          </a:prstGeom>
          <a:ln w="12700">
            <a:solidFill>
              <a:srgbClr val="FF0000"/>
            </a:solidFill>
            <a:miter/>
            <a:tailEnd type="triangle"/>
          </a:ln>
        </p:spPr>
        <p:txBody>
          <a:bodyPr lIns="45719" rIns="45719"/>
          <a:lstStyle/>
          <a:p>
            <a:endParaRPr/>
          </a:p>
        </p:txBody>
      </p:sp>
      <p:sp>
        <p:nvSpPr>
          <p:cNvPr id="251" name="直接箭头连接符 156"/>
          <p:cNvSpPr/>
          <p:nvPr/>
        </p:nvSpPr>
        <p:spPr>
          <a:xfrm flipV="1">
            <a:off x="3514173" y="4327488"/>
            <a:ext cx="378777" cy="144391"/>
          </a:xfrm>
          <a:prstGeom prst="line">
            <a:avLst/>
          </a:prstGeom>
          <a:ln w="12700">
            <a:solidFill>
              <a:srgbClr val="FF0000"/>
            </a:solidFill>
            <a:miter/>
            <a:tailEnd type="triangle"/>
          </a:ln>
        </p:spPr>
        <p:txBody>
          <a:bodyPr lIns="45719" rIns="45719"/>
          <a:lstStyle/>
          <a:p>
            <a:endParaRPr/>
          </a:p>
        </p:txBody>
      </p:sp>
      <p:sp>
        <p:nvSpPr>
          <p:cNvPr id="252" name="直接箭头连接符 157"/>
          <p:cNvSpPr/>
          <p:nvPr/>
        </p:nvSpPr>
        <p:spPr>
          <a:xfrm>
            <a:off x="1838255" y="4727650"/>
            <a:ext cx="295346" cy="482874"/>
          </a:xfrm>
          <a:prstGeom prst="line">
            <a:avLst/>
          </a:prstGeom>
          <a:ln w="12700">
            <a:solidFill>
              <a:srgbClr val="FF0000"/>
            </a:solidFill>
            <a:prstDash val="dash"/>
            <a:miter/>
            <a:tailEnd type="triangle"/>
          </a:ln>
        </p:spPr>
        <p:txBody>
          <a:bodyPr lIns="45719" rIns="45719"/>
          <a:lstStyle/>
          <a:p>
            <a:endParaRPr/>
          </a:p>
        </p:txBody>
      </p:sp>
      <p:sp>
        <p:nvSpPr>
          <p:cNvPr id="253" name="直接箭头连接符 158"/>
          <p:cNvSpPr/>
          <p:nvPr/>
        </p:nvSpPr>
        <p:spPr>
          <a:xfrm flipV="1">
            <a:off x="3357898" y="4675544"/>
            <a:ext cx="494436" cy="584458"/>
          </a:xfrm>
          <a:prstGeom prst="line">
            <a:avLst/>
          </a:prstGeom>
          <a:ln w="12700">
            <a:solidFill>
              <a:srgbClr val="FF0000"/>
            </a:solidFill>
            <a:prstDash val="dash"/>
            <a:miter/>
            <a:tailEnd type="triangle"/>
          </a:ln>
        </p:spPr>
        <p:txBody>
          <a:bodyPr lIns="45719" rIns="45719"/>
          <a:lstStyle/>
          <a:p>
            <a:endParaRPr/>
          </a:p>
        </p:txBody>
      </p:sp>
      <p:sp>
        <p:nvSpPr>
          <p:cNvPr id="254" name="文本框 160"/>
          <p:cNvSpPr txBox="1"/>
          <p:nvPr/>
        </p:nvSpPr>
        <p:spPr>
          <a:xfrm>
            <a:off x="494453" y="6016397"/>
            <a:ext cx="1086442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rPr dirty="0"/>
              <a:t>Conclusion: when we do forward, we hope to keep the out channel axes and batch size axes and </a:t>
            </a:r>
            <a:r>
              <a:rPr lang="en-US" altLang="zh-CN" dirty="0"/>
              <a:t>remove</a:t>
            </a:r>
            <a:r>
              <a:rPr dirty="0"/>
              <a:t> the in channel and kernel size axes.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Forward</a:t>
            </a:r>
          </a:p>
        </p:txBody>
      </p:sp>
      <p:pic>
        <p:nvPicPr>
          <p:cNvPr id="257" name="Picture 2" descr="Picture 2"/>
          <p:cNvPicPr>
            <a:picLocks/>
          </p:cNvPicPr>
          <p:nvPr/>
        </p:nvPicPr>
        <p:blipFill>
          <a:blip r:embed="rId2"/>
          <a:stretch>
            <a:fillRect/>
          </a:stretch>
        </p:blipFill>
        <p:spPr>
          <a:xfrm>
            <a:off x="428623" y="1568628"/>
            <a:ext cx="4070881" cy="3987801"/>
          </a:xfrm>
          <a:prstGeom prst="rect">
            <a:avLst/>
          </a:prstGeom>
          <a:ln w="12700">
            <a:miter lim="400000"/>
          </a:ln>
        </p:spPr>
      </p:pic>
      <p:sp>
        <p:nvSpPr>
          <p:cNvPr id="258" name="文本框 1"/>
          <p:cNvSpPr txBox="1"/>
          <p:nvPr/>
        </p:nvSpPr>
        <p:spPr>
          <a:xfrm>
            <a:off x="5465460" y="2404533"/>
            <a:ext cx="6003487" cy="162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b="1"/>
            </a:pPr>
            <a:r>
              <a:rPr dirty="0"/>
              <a:t>Hint:</a:t>
            </a:r>
          </a:p>
          <a:p>
            <a:pPr marL="342900" indent="-342900">
              <a:lnSpc>
                <a:spcPct val="150000"/>
              </a:lnSpc>
              <a:buSzPct val="100000"/>
              <a:buFont typeface="Arial"/>
              <a:buChar char="•"/>
            </a:pPr>
            <a:r>
              <a:rPr dirty="0"/>
              <a:t>One for loop for 1d and two for 2d.</a:t>
            </a:r>
          </a:p>
          <a:p>
            <a:pPr marL="342900" indent="-342900">
              <a:lnSpc>
                <a:spcPct val="150000"/>
              </a:lnSpc>
              <a:buSzPct val="100000"/>
              <a:buFont typeface="Arial"/>
              <a:buChar char="•"/>
            </a:pPr>
            <a:r>
              <a:rPr dirty="0"/>
              <a:t>Use </a:t>
            </a:r>
            <a:r>
              <a:rPr dirty="0" err="1"/>
              <a:t>tensordot</a:t>
            </a:r>
            <a:endParaRPr dirty="0"/>
          </a:p>
          <a:p>
            <a:pPr marL="342900" indent="-342900">
              <a:lnSpc>
                <a:spcPct val="150000"/>
              </a:lnSpc>
              <a:buSzPct val="100000"/>
              <a:buFont typeface="Arial"/>
              <a:buChar char="•"/>
            </a:pPr>
            <a:r>
              <a:rPr dirty="0"/>
              <a:t>output size = [(input size - kernel size)//stride] + 1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rPr dirty="0"/>
              <a:t>Backward (</a:t>
            </a:r>
            <a:r>
              <a:rPr u="sng" dirty="0">
                <a:solidFill>
                  <a:srgbClr val="0563C1"/>
                </a:solidFill>
                <a:uFill>
                  <a:solidFill>
                    <a:srgbClr val="0563C1"/>
                  </a:solidFill>
                </a:uFill>
                <a:hlinkClick r:id="rId2"/>
              </a:rPr>
              <a:t>link</a:t>
            </a:r>
            <a:r>
              <a:rPr dirty="0"/>
              <a:t> &amp; Recitation 5)</a:t>
            </a:r>
          </a:p>
        </p:txBody>
      </p:sp>
      <p:pic>
        <p:nvPicPr>
          <p:cNvPr id="261" name="Picture 2" descr="Picture 2"/>
          <p:cNvPicPr>
            <a:picLocks/>
          </p:cNvPicPr>
          <p:nvPr/>
        </p:nvPicPr>
        <p:blipFill>
          <a:blip r:embed="rId3"/>
          <a:stretch>
            <a:fillRect/>
          </a:stretch>
        </p:blipFill>
        <p:spPr>
          <a:xfrm>
            <a:off x="172782" y="1682223"/>
            <a:ext cx="5522112" cy="3107298"/>
          </a:xfrm>
          <a:prstGeom prst="rect">
            <a:avLst/>
          </a:prstGeom>
          <a:ln w="12700">
            <a:miter lim="400000"/>
          </a:ln>
        </p:spPr>
      </p:pic>
      <mc:AlternateContent xmlns:mc="http://schemas.openxmlformats.org/markup-compatibility/2006" xmlns:a14="http://schemas.microsoft.com/office/drawing/2010/main">
        <mc:Choice Requires="a14">
          <p:sp>
            <p:nvSpPr>
              <p:cNvPr id="262" name="文本框 1"/>
              <p:cNvSpPr txBox="1"/>
              <p:nvPr/>
            </p:nvSpPr>
            <p:spPr>
              <a:xfrm>
                <a:off x="2497979" y="954159"/>
                <a:ext cx="616415" cy="436474"/>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f>
                        <m:fPr>
                          <m:ctrlPr>
                            <a:rPr sz="1600" i="1">
                              <a:solidFill>
                                <a:srgbClr val="000000"/>
                              </a:solidFill>
                              <a:latin typeface="Cambria Math" panose="02040503050406030204" pitchFamily="18" charset="0"/>
                            </a:rPr>
                          </m:ctrlPr>
                        </m:fPr>
                        <m:num>
                          <m:r>
                            <a:rPr sz="1600" i="1">
                              <a:solidFill>
                                <a:srgbClr val="000000"/>
                              </a:solidFill>
                              <a:latin typeface="Cambria Math" panose="02040503050406030204" pitchFamily="18" charset="0"/>
                            </a:rPr>
                            <m:t>𝜹</m:t>
                          </m:r>
                          <m:r>
                            <a:rPr sz="1600" i="1">
                              <a:solidFill>
                                <a:srgbClr val="000000"/>
                              </a:solidFill>
                              <a:latin typeface="Cambria Math" panose="02040503050406030204" pitchFamily="18" charset="0"/>
                            </a:rPr>
                            <m:t>𝑳𝒐𝒔𝒔</m:t>
                          </m:r>
                        </m:num>
                        <m:den>
                          <m:r>
                            <a:rPr sz="1600" i="1">
                              <a:solidFill>
                                <a:srgbClr val="000000"/>
                              </a:solidFill>
                              <a:latin typeface="Cambria Math" panose="02040503050406030204" pitchFamily="18" charset="0"/>
                            </a:rPr>
                            <m:t>𝜹</m:t>
                          </m:r>
                          <m:r>
                            <a:rPr sz="1600" i="1">
                              <a:solidFill>
                                <a:srgbClr val="000000"/>
                              </a:solidFill>
                              <a:latin typeface="Cambria Math" panose="02040503050406030204" pitchFamily="18" charset="0"/>
                            </a:rPr>
                            <m:t>𝒙</m:t>
                          </m:r>
                        </m:den>
                      </m:f>
                    </m:oMath>
                  </m:oMathPara>
                </a14:m>
                <a:endParaRPr sz="1600"/>
              </a:p>
            </p:txBody>
          </p:sp>
        </mc:Choice>
        <mc:Fallback xmlns="">
          <p:sp>
            <p:nvSpPr>
              <p:cNvPr id="262" name="文本框 1"/>
              <p:cNvSpPr txBox="1">
                <a:spLocks noRot="1" noChangeAspect="1" noMove="1" noResize="1" noEditPoints="1" noAdjustHandles="1" noChangeArrowheads="1" noChangeShapeType="1" noTextEdit="1"/>
              </p:cNvSpPr>
              <p:nvPr/>
            </p:nvSpPr>
            <p:spPr>
              <a:xfrm>
                <a:off x="2497979" y="954159"/>
                <a:ext cx="616415" cy="436474"/>
              </a:xfrm>
              <a:prstGeom prst="rect">
                <a:avLst/>
              </a:prstGeom>
              <a:blipFill>
                <a:blip r:embed="rId4"/>
                <a:stretch>
                  <a:fillRect b="-5634"/>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3" name="文本框 5"/>
              <p:cNvSpPr txBox="1"/>
              <p:nvPr/>
            </p:nvSpPr>
            <p:spPr>
              <a:xfrm>
                <a:off x="8627846" y="954158"/>
                <a:ext cx="616415" cy="437693"/>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f>
                        <m:fPr>
                          <m:ctrlPr>
                            <a:rPr sz="1600" i="1">
                              <a:solidFill>
                                <a:srgbClr val="000000"/>
                              </a:solidFill>
                              <a:latin typeface="Cambria Math" panose="02040503050406030204" pitchFamily="18" charset="0"/>
                            </a:rPr>
                          </m:ctrlPr>
                        </m:fPr>
                        <m:num>
                          <m:r>
                            <a:rPr sz="1600" i="1">
                              <a:solidFill>
                                <a:srgbClr val="000000"/>
                              </a:solidFill>
                              <a:latin typeface="Cambria Math" panose="02040503050406030204" pitchFamily="18" charset="0"/>
                            </a:rPr>
                            <m:t>𝜹</m:t>
                          </m:r>
                          <m:r>
                            <a:rPr sz="1600" i="1">
                              <a:solidFill>
                                <a:srgbClr val="000000"/>
                              </a:solidFill>
                              <a:latin typeface="Cambria Math" panose="02040503050406030204" pitchFamily="18" charset="0"/>
                            </a:rPr>
                            <m:t>𝑳𝒐𝒔𝒔</m:t>
                          </m:r>
                        </m:num>
                        <m:den>
                          <m:r>
                            <a:rPr sz="1600" i="1">
                              <a:solidFill>
                                <a:srgbClr val="000000"/>
                              </a:solidFill>
                              <a:latin typeface="Cambria Math" panose="02040503050406030204" pitchFamily="18" charset="0"/>
                            </a:rPr>
                            <m:t>𝜹</m:t>
                          </m:r>
                          <m:r>
                            <a:rPr sz="1600" i="1">
                              <a:solidFill>
                                <a:srgbClr val="000000"/>
                              </a:solidFill>
                              <a:latin typeface="Cambria Math" panose="02040503050406030204" pitchFamily="18" charset="0"/>
                            </a:rPr>
                            <m:t>𝒘</m:t>
                          </m:r>
                        </m:den>
                      </m:f>
                    </m:oMath>
                  </m:oMathPara>
                </a14:m>
                <a:endParaRPr sz="1600"/>
              </a:p>
            </p:txBody>
          </p:sp>
        </mc:Choice>
        <mc:Fallback xmlns="">
          <p:sp>
            <p:nvSpPr>
              <p:cNvPr id="263" name="文本框 5"/>
              <p:cNvSpPr txBox="1">
                <a:spLocks noRot="1" noChangeAspect="1" noMove="1" noResize="1" noEditPoints="1" noAdjustHandles="1" noChangeArrowheads="1" noChangeShapeType="1" noTextEdit="1"/>
              </p:cNvSpPr>
              <p:nvPr/>
            </p:nvSpPr>
            <p:spPr>
              <a:xfrm>
                <a:off x="8627846" y="954158"/>
                <a:ext cx="616415" cy="437693"/>
              </a:xfrm>
              <a:prstGeom prst="rect">
                <a:avLst/>
              </a:prstGeom>
              <a:blipFill>
                <a:blip r:embed="rId5"/>
                <a:stretch>
                  <a:fillRect b="-5634"/>
                </a:stretch>
              </a:blipFill>
              <a:ln w="12700">
                <a:miter lim="400000"/>
              </a:ln>
            </p:spPr>
            <p:txBody>
              <a:bodyPr/>
              <a:lstStyle/>
              <a:p>
                <a:r>
                  <a:rPr lang="zh-CN" altLang="en-US">
                    <a:noFill/>
                  </a:rPr>
                  <a:t> </a:t>
                </a:r>
              </a:p>
            </p:txBody>
          </p:sp>
        </mc:Fallback>
      </mc:AlternateContent>
      <p:sp>
        <p:nvSpPr>
          <p:cNvPr id="264" name="文本框 6"/>
          <p:cNvSpPr txBox="1"/>
          <p:nvPr/>
        </p:nvSpPr>
        <p:spPr>
          <a:xfrm>
            <a:off x="367453" y="5112901"/>
            <a:ext cx="5073228"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i="1">
                <a:solidFill>
                  <a:srgbClr val="292929"/>
                </a:solidFill>
                <a:latin typeface="Charter Roman"/>
                <a:ea typeface="Charter Roman"/>
                <a:cs typeface="Charter Roman"/>
                <a:sym typeface="Charter Roman"/>
              </a:defRPr>
            </a:lvl1pPr>
          </a:lstStyle>
          <a:p>
            <a:r>
              <a:rPr dirty="0"/>
              <a:t>It turns out that the Backpropagation operation is identical to a stride = 1 Convolution of </a:t>
            </a:r>
            <a:r>
              <a:rPr dirty="0">
                <a:solidFill>
                  <a:srgbClr val="FF0000"/>
                </a:solidFill>
              </a:rPr>
              <a:t>a padded, dilated version of the output gradient</a:t>
            </a:r>
            <a:r>
              <a:rPr dirty="0"/>
              <a:t> tensor with a </a:t>
            </a:r>
            <a:r>
              <a:rPr dirty="0">
                <a:solidFill>
                  <a:srgbClr val="FF0000"/>
                </a:solidFill>
              </a:rPr>
              <a:t>flipped</a:t>
            </a:r>
            <a:r>
              <a:rPr dirty="0"/>
              <a:t> version of the filter!</a:t>
            </a:r>
          </a:p>
        </p:txBody>
      </p:sp>
      <p:pic>
        <p:nvPicPr>
          <p:cNvPr id="265" name="Picture 4" descr="Picture 4"/>
          <p:cNvPicPr>
            <a:picLocks/>
          </p:cNvPicPr>
          <p:nvPr/>
        </p:nvPicPr>
        <p:blipFill>
          <a:blip r:embed="rId6"/>
          <a:stretch>
            <a:fillRect/>
          </a:stretch>
        </p:blipFill>
        <p:spPr>
          <a:xfrm>
            <a:off x="6096000" y="1610092"/>
            <a:ext cx="5522111" cy="3102901"/>
          </a:xfrm>
          <a:prstGeom prst="rect">
            <a:avLst/>
          </a:prstGeom>
          <a:ln w="12700">
            <a:miter lim="400000"/>
          </a:ln>
        </p:spPr>
      </p:pic>
      <p:sp>
        <p:nvSpPr>
          <p:cNvPr id="266" name="文本框 9"/>
          <p:cNvSpPr txBox="1"/>
          <p:nvPr/>
        </p:nvSpPr>
        <p:spPr>
          <a:xfrm>
            <a:off x="6412653" y="5103144"/>
            <a:ext cx="5242561"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i="1">
                <a:solidFill>
                  <a:srgbClr val="292929"/>
                </a:solidFill>
                <a:latin typeface="Charter Roman"/>
                <a:ea typeface="Charter Roman"/>
                <a:cs typeface="Charter Roman"/>
                <a:sym typeface="Charter Roman"/>
              </a:defRPr>
            </a:lvl1pPr>
          </a:lstStyle>
          <a:p>
            <a:r>
              <a:rPr dirty="0"/>
              <a:t>It turns out that the backpropagation operation is identical to a stride = 1 convolution operation of the input tensor with </a:t>
            </a:r>
            <a:r>
              <a:rPr dirty="0">
                <a:solidFill>
                  <a:srgbClr val="FF0000"/>
                </a:solidFill>
              </a:rPr>
              <a:t>a dilated version of the output gradient tensor</a:t>
            </a:r>
            <a:r>
              <a:rPr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Padding - Forward</a:t>
            </a:r>
          </a:p>
        </p:txBody>
      </p:sp>
      <p:pic>
        <p:nvPicPr>
          <p:cNvPr id="269" name="图片 2" descr="图片 2"/>
          <p:cNvPicPr>
            <a:picLocks/>
          </p:cNvPicPr>
          <p:nvPr/>
        </p:nvPicPr>
        <p:blipFill>
          <a:blip r:embed="rId2"/>
          <a:stretch>
            <a:fillRect/>
          </a:stretch>
        </p:blipFill>
        <p:spPr>
          <a:xfrm>
            <a:off x="176895" y="1212334"/>
            <a:ext cx="4714876" cy="5486401"/>
          </a:xfrm>
          <a:prstGeom prst="rect">
            <a:avLst/>
          </a:prstGeom>
          <a:ln w="12700">
            <a:miter lim="400000"/>
          </a:ln>
        </p:spPr>
      </p:pic>
      <p:sp>
        <p:nvSpPr>
          <p:cNvPr id="270" name="文本框 5"/>
          <p:cNvSpPr txBox="1"/>
          <p:nvPr/>
        </p:nvSpPr>
        <p:spPr>
          <a:xfrm>
            <a:off x="4424746" y="987262"/>
            <a:ext cx="7226729" cy="185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000"/>
            </a:lvl1pPr>
          </a:lstStyle>
          <a:p>
            <a:r>
              <a:t>Padding controls the amount of padding applied to the input. When we have a deep neural network, we hope to keep enough information and padding will help. Padding will add zeros (right now we only consider constant padding value 0) at the edge of the input. So the padded input size will be:</a:t>
            </a:r>
          </a:p>
        </p:txBody>
      </p:sp>
      <p:pic>
        <p:nvPicPr>
          <p:cNvPr id="271" name="图片 7" descr="图片 7"/>
          <p:cNvPicPr>
            <a:picLocks noChangeAspect="1"/>
          </p:cNvPicPr>
          <p:nvPr/>
        </p:nvPicPr>
        <p:blipFill>
          <a:blip r:embed="rId3"/>
          <a:stretch>
            <a:fillRect/>
          </a:stretch>
        </p:blipFill>
        <p:spPr>
          <a:xfrm>
            <a:off x="5605228" y="3488023"/>
            <a:ext cx="4865766" cy="3148818"/>
          </a:xfrm>
          <a:prstGeom prst="rect">
            <a:avLst/>
          </a:prstGeom>
          <a:ln w="12700">
            <a:miter lim="400000"/>
          </a:ln>
        </p:spPr>
      </p:pic>
      <p:sp>
        <p:nvSpPr>
          <p:cNvPr id="272" name="文本框 9"/>
          <p:cNvSpPr txBox="1"/>
          <p:nvPr/>
        </p:nvSpPr>
        <p:spPr>
          <a:xfrm>
            <a:off x="5517277" y="2914093"/>
            <a:ext cx="600653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i="1"/>
            </a:lvl1pPr>
          </a:lstStyle>
          <a:p>
            <a:r>
              <a:t>input size padded = input size + 2 * padding</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文本框 4"/>
          <p:cNvSpPr txBox="1"/>
          <p:nvPr/>
        </p:nvSpPr>
        <p:spPr>
          <a:xfrm>
            <a:off x="92405" y="221160"/>
            <a:ext cx="600348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nSpc>
                <a:spcPct val="150000"/>
              </a:lnSpc>
              <a:defRPr sz="2400" b="1">
                <a:solidFill>
                  <a:srgbClr val="212121"/>
                </a:solidFill>
              </a:defRPr>
            </a:pPr>
            <a:r>
              <a:t>Padding - Backward</a:t>
            </a:r>
          </a:p>
        </p:txBody>
      </p:sp>
      <p:pic>
        <p:nvPicPr>
          <p:cNvPr id="275" name="图片 3" descr="图片 3"/>
          <p:cNvPicPr>
            <a:picLocks noChangeAspect="1"/>
          </p:cNvPicPr>
          <p:nvPr/>
        </p:nvPicPr>
        <p:blipFill>
          <a:blip r:embed="rId2"/>
          <a:stretch>
            <a:fillRect/>
          </a:stretch>
        </p:blipFill>
        <p:spPr>
          <a:xfrm>
            <a:off x="566057" y="3316802"/>
            <a:ext cx="4438651" cy="3067051"/>
          </a:xfrm>
          <a:prstGeom prst="rect">
            <a:avLst/>
          </a:prstGeom>
          <a:ln w="12700">
            <a:miter lim="400000"/>
          </a:ln>
        </p:spPr>
      </p:pic>
      <p:pic>
        <p:nvPicPr>
          <p:cNvPr id="276" name="图片 8" descr="图片 8"/>
          <p:cNvPicPr>
            <a:picLocks noChangeAspect="1"/>
          </p:cNvPicPr>
          <p:nvPr/>
        </p:nvPicPr>
        <p:blipFill>
          <a:blip r:embed="rId3"/>
          <a:stretch>
            <a:fillRect/>
          </a:stretch>
        </p:blipFill>
        <p:spPr>
          <a:xfrm>
            <a:off x="6141611" y="3209925"/>
            <a:ext cx="5715001" cy="3648075"/>
          </a:xfrm>
          <a:prstGeom prst="rect">
            <a:avLst/>
          </a:prstGeom>
          <a:ln w="12700">
            <a:miter lim="400000"/>
          </a:ln>
        </p:spPr>
      </p:pic>
      <p:sp>
        <p:nvSpPr>
          <p:cNvPr id="277" name="文本框 11"/>
          <p:cNvSpPr txBox="1"/>
          <p:nvPr/>
        </p:nvSpPr>
        <p:spPr>
          <a:xfrm>
            <a:off x="611776" y="811192"/>
            <a:ext cx="840337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Will padding cause a huge difference when we do backpropagation?</a:t>
            </a:r>
          </a:p>
        </p:txBody>
      </p:sp>
      <mc:AlternateContent xmlns:mc="http://schemas.openxmlformats.org/markup-compatibility/2006" xmlns:a14="http://schemas.microsoft.com/office/drawing/2010/main">
        <mc:Choice Requires="a14">
          <p:sp>
            <p:nvSpPr>
              <p:cNvPr id="278" name="文本框 13"/>
              <p:cNvSpPr txBox="1"/>
              <p:nvPr/>
            </p:nvSpPr>
            <p:spPr>
              <a:xfrm>
                <a:off x="611777" y="1389014"/>
                <a:ext cx="4727725" cy="172080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2000"/>
                </a:pPr>
                <a:r>
                  <a:t>When computing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𝑤</m:t>
                        </m:r>
                      </m:den>
                    </m:f>
                  </m:oMath>
                </a14:m>
                <a:r>
                  <a:t>, we can assume the padded input as the original input. It won’t affect the result of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𝑤</m:t>
                        </m:r>
                      </m:den>
                    </m:f>
                  </m:oMath>
                </a14:m>
                <a:r>
                  <a:t>.</a:t>
                </a:r>
              </a:p>
            </p:txBody>
          </p:sp>
        </mc:Choice>
        <mc:Fallback xmlns="">
          <p:sp>
            <p:nvSpPr>
              <p:cNvPr id="278" name="文本框 13"/>
              <p:cNvSpPr txBox="1">
                <a:spLocks noRot="1" noChangeAspect="1" noMove="1" noResize="1" noEditPoints="1" noAdjustHandles="1" noChangeArrowheads="1" noChangeShapeType="1" noTextEdit="1"/>
              </p:cNvSpPr>
              <p:nvPr/>
            </p:nvSpPr>
            <p:spPr>
              <a:xfrm>
                <a:off x="611777" y="1389014"/>
                <a:ext cx="4727725" cy="1720808"/>
              </a:xfrm>
              <a:prstGeom prst="rect">
                <a:avLst/>
              </a:prstGeom>
              <a:blipFill>
                <a:blip r:embed="rId4"/>
                <a:stretch>
                  <a:fillRect l="-2320" r="-38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
        <p:nvSpPr>
          <p:cNvPr id="279" name="直接连接符 15"/>
          <p:cNvSpPr/>
          <p:nvPr/>
        </p:nvSpPr>
        <p:spPr>
          <a:xfrm flipH="1">
            <a:off x="5640780" y="1282535"/>
            <a:ext cx="1" cy="5343897"/>
          </a:xfrm>
          <a:prstGeom prst="line">
            <a:avLst/>
          </a:prstGeom>
          <a:ln w="6350">
            <a:solidFill>
              <a:srgbClr val="000000">
                <a:alpha val="70000"/>
              </a:srgbClr>
            </a:solidFill>
            <a:miter/>
          </a:ln>
        </p:spPr>
        <p:txBody>
          <a:bodyPr lIns="45719" rIns="45719"/>
          <a:lstStyle/>
          <a:p>
            <a:endParaRPr/>
          </a:p>
        </p:txBody>
      </p:sp>
      <mc:AlternateContent xmlns:mc="http://schemas.openxmlformats.org/markup-compatibility/2006" xmlns:a14="http://schemas.microsoft.com/office/drawing/2010/main">
        <mc:Choice Requires="a14">
          <p:sp>
            <p:nvSpPr>
              <p:cNvPr id="280" name="文本框 17"/>
              <p:cNvSpPr txBox="1"/>
              <p:nvPr/>
            </p:nvSpPr>
            <p:spPr>
              <a:xfrm>
                <a:off x="6328722" y="1409602"/>
                <a:ext cx="5340779" cy="20256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2000"/>
                </a:pPr>
                <a:r>
                  <a:t>When computing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𝑥</m:t>
                        </m:r>
                      </m:den>
                    </m:f>
                  </m:oMath>
                </a14:m>
                <a:r>
                  <a:t>, we don’t need the derivative of the pads. What we need is the original </a:t>
                </a:r>
                <a14:m>
                  <m:oMath xmlns:m="http://schemas.openxmlformats.org/officeDocument/2006/math">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𝐿</m:t>
                        </m:r>
                      </m:num>
                      <m:den>
                        <m:r>
                          <a:rPr sz="2400" i="1">
                            <a:solidFill>
                              <a:srgbClr val="000000"/>
                            </a:solidFill>
                            <a:latin typeface="Cambria Math" panose="02040503050406030204" pitchFamily="18" charset="0"/>
                          </a:rPr>
                          <m:t>𝛿</m:t>
                        </m:r>
                        <m:r>
                          <a:rPr sz="2400" i="1">
                            <a:solidFill>
                              <a:srgbClr val="000000"/>
                            </a:solidFill>
                            <a:latin typeface="Cambria Math" panose="02040503050406030204" pitchFamily="18" charset="0"/>
                          </a:rPr>
                          <m:t>𝑥</m:t>
                        </m:r>
                      </m:den>
                    </m:f>
                  </m:oMath>
                </a14:m>
                <a:r>
                  <a:t> (without pads) for backpropagation.</a:t>
                </a:r>
              </a:p>
            </p:txBody>
          </p:sp>
        </mc:Choice>
        <mc:Fallback xmlns="">
          <p:sp>
            <p:nvSpPr>
              <p:cNvPr id="280" name="文本框 17"/>
              <p:cNvSpPr txBox="1">
                <a:spLocks noRot="1" noChangeAspect="1" noMove="1" noResize="1" noEditPoints="1" noAdjustHandles="1" noChangeArrowheads="1" noChangeShapeType="1" noTextEdit="1"/>
              </p:cNvSpPr>
              <p:nvPr/>
            </p:nvSpPr>
            <p:spPr>
              <a:xfrm>
                <a:off x="6328722" y="1409602"/>
                <a:ext cx="5340779" cy="2025607"/>
              </a:xfrm>
              <a:prstGeom prst="rect">
                <a:avLst/>
              </a:prstGeom>
              <a:blipFill>
                <a:blip r:embed="rId5"/>
                <a:stretch>
                  <a:fillRect l="-2055" r="-11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TotalTime>
  <Words>949</Words>
  <Application>Microsoft Office PowerPoint</Application>
  <PresentationFormat>宽屏</PresentationFormat>
  <Paragraphs>68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-apple-system</vt:lpstr>
      <vt:lpstr>Charter Roman</vt:lpstr>
      <vt:lpstr>等线</vt:lpstr>
      <vt:lpstr>等线 Light</vt:lpstr>
      <vt:lpstr>Arial</vt:lpstr>
      <vt:lpstr>Cambria Math</vt:lpstr>
      <vt:lpstr>Wingdings</vt:lpstr>
      <vt:lpstr>Office 主题​​</vt:lpstr>
      <vt:lpstr>HW2P1 Bootcamp An Introduction to Convolutional Layers FALL 2021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HW2P1 Bootcamp An Introduction to Convolutional Layers FALL 2021</dc:title>
  <cp:lastModifiedBy>迪竟 张</cp:lastModifiedBy>
  <cp:revision>6</cp:revision>
  <dcterms:modified xsi:type="dcterms:W3CDTF">2021-10-09T22:33:23Z</dcterms:modified>
</cp:coreProperties>
</file>