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712" y="538733"/>
            <a:ext cx="7328575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550" y="1176350"/>
            <a:ext cx="8214899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9.01507.pdf" TargetMode="External"/><Relationship Id="rId7" Type="http://schemas.openxmlformats.org/officeDocument/2006/relationships/hyperlink" Target="https://arxiv.org/pdf/2102.06171v1.pdf" TargetMode="External"/><Relationship Id="rId2" Type="http://schemas.openxmlformats.org/officeDocument/2006/relationships/hyperlink" Target="https://arxiv.org/pdf/1611.0543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4.08955.pdf" TargetMode="External"/><Relationship Id="rId5" Type="http://schemas.openxmlformats.org/officeDocument/2006/relationships/hyperlink" Target="https://arxiv.org/pdf/2003.13678.pdf" TargetMode="External"/><Relationship Id="rId4" Type="http://schemas.openxmlformats.org/officeDocument/2006/relationships/hyperlink" Target="https://arxiv.org/pdf/1905.11946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cmu.edu/~rsalakhu/papers/oneshot1.pdf" TargetMode="External"/><Relationship Id="rId3" Type="http://schemas.openxmlformats.org/officeDocument/2006/relationships/hyperlink" Target="https://arxiv.org/pdf/1608.06993v3.pdf" TargetMode="External"/><Relationship Id="rId7" Type="http://schemas.openxmlformats.org/officeDocument/2006/relationships/hyperlink" Target="http://ydwen.github.io/papers/WenECCV16.pdf" TargetMode="External"/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503.03832v3.pdf" TargetMode="External"/><Relationship Id="rId5" Type="http://schemas.openxmlformats.org/officeDocument/2006/relationships/hyperlink" Target="https://arxiv.org/pdf/1704.08063.pdf" TargetMode="External"/><Relationship Id="rId10" Type="http://schemas.openxmlformats.org/officeDocument/2006/relationships/hyperlink" Target="http://yann.lecun.com/exdb/publis/pdf/hadsell-chopra-lecun-06.pdf" TargetMode="External"/><Relationship Id="rId4" Type="http://schemas.openxmlformats.org/officeDocument/2006/relationships/hyperlink" Target="https://arxiv.org/pdf/1409.1556.pdf" TargetMode="External"/><Relationship Id="rId9" Type="http://schemas.openxmlformats.org/officeDocument/2006/relationships/hyperlink" Target="https://towardsdatascience.com/densenet-2810936aeeb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49145" marR="5080" indent="-2037080">
              <a:lnSpc>
                <a:spcPts val="6230"/>
              </a:lnSpc>
              <a:spcBef>
                <a:spcPts val="204"/>
              </a:spcBef>
            </a:pPr>
            <a:r>
              <a:rPr spc="-5" dirty="0"/>
              <a:t>CNNs:</a:t>
            </a:r>
            <a:r>
              <a:rPr spc="-55" dirty="0"/>
              <a:t> </a:t>
            </a:r>
            <a:r>
              <a:rPr spc="-5" dirty="0"/>
              <a:t>Classification</a:t>
            </a:r>
            <a:r>
              <a:rPr spc="-55" dirty="0"/>
              <a:t> </a:t>
            </a:r>
            <a:r>
              <a:rPr spc="-5" dirty="0"/>
              <a:t>and </a:t>
            </a:r>
            <a:r>
              <a:rPr spc="-1430" dirty="0"/>
              <a:t> </a:t>
            </a:r>
            <a:r>
              <a:rPr spc="-30" dirty="0"/>
              <a:t>Verification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5200" y="2892926"/>
            <a:ext cx="436118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"/>
                <a:cs typeface="Arial"/>
              </a:rPr>
              <a:t>Recitation</a:t>
            </a:r>
            <a:r>
              <a:rPr sz="2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2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US" sz="2800" spc="-5" dirty="0">
                <a:solidFill>
                  <a:srgbClr val="595959"/>
                </a:solidFill>
                <a:latin typeface="Arial"/>
                <a:cs typeface="Arial"/>
              </a:rPr>
              <a:t>Jinhyung Park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210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ResNet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9292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1336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Introduced in 2015, utilizes bottleneck architectures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efficiently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learns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residual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functions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Easier to optimize 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gain accuracy from increased depth due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skip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connections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219779"/>
            <a:ext cx="240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https://arxiv.org/pdf/1512.03385.pdf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9825" y="2301395"/>
            <a:ext cx="4468048" cy="24876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821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Dense</a:t>
            </a:r>
            <a:r>
              <a:rPr sz="2800" spc="-90" dirty="0"/>
              <a:t> </a:t>
            </a:r>
            <a:r>
              <a:rPr sz="2800" spc="-5" dirty="0"/>
              <a:t>Nets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99020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includes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dense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blocks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followed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transition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Strengthen feature propagation, encourage feature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reuse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decrease the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416756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https://arxiv.org/pdf/1608.06993.pdf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4934154"/>
            <a:ext cx="240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https://arxiv.org/pdf/1608.06993.pdf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550" y="1880074"/>
            <a:ext cx="8423275" cy="2934970"/>
            <a:chOff x="360550" y="1880074"/>
            <a:chExt cx="8423275" cy="29349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50" y="3489049"/>
              <a:ext cx="8422899" cy="1325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005" y="1880074"/>
              <a:ext cx="2593999" cy="184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625" y="481283"/>
            <a:ext cx="5361123" cy="4199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MobileNet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4506036"/>
            <a:ext cx="22104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595959"/>
                </a:solidFill>
                <a:latin typeface="Arial"/>
                <a:cs typeface="Arial"/>
              </a:rPr>
              <a:t>https://arxiv.org/pdf/1704.04861.pdf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811" y="1945237"/>
            <a:ext cx="1852374" cy="2465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4324" y="1916525"/>
            <a:ext cx="1647775" cy="2522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249" y="1176350"/>
            <a:ext cx="7670165" cy="199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Introduced in 2017, intended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neural networks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efficiently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mobile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 marL="739140" marR="4909185" lvl="1" indent="-336550">
              <a:lnSpc>
                <a:spcPts val="1650"/>
              </a:lnSpc>
              <a:spcBef>
                <a:spcPts val="1689"/>
              </a:spcBef>
              <a:buChar char="●"/>
              <a:tabLst>
                <a:tab pos="739140" algn="l"/>
                <a:tab pos="739775" algn="l"/>
              </a:tabLst>
            </a:pPr>
            <a:r>
              <a:rPr sz="1400" spc="-5" dirty="0">
                <a:latin typeface="Arial"/>
                <a:cs typeface="Arial"/>
              </a:rPr>
              <a:t>V1 introduces Depth wise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separable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convolution</a:t>
            </a:r>
            <a:endParaRPr sz="1400">
              <a:latin typeface="Arial"/>
              <a:cs typeface="Arial"/>
            </a:endParaRPr>
          </a:p>
          <a:p>
            <a:pPr marL="739140" marR="5147945" lvl="1" indent="-336550">
              <a:lnSpc>
                <a:spcPts val="1650"/>
              </a:lnSpc>
              <a:buChar char="●"/>
              <a:tabLst>
                <a:tab pos="739140" algn="l"/>
                <a:tab pos="739775" algn="l"/>
              </a:tabLst>
            </a:pPr>
            <a:r>
              <a:rPr sz="1400" spc="-5" dirty="0">
                <a:latin typeface="Arial"/>
                <a:cs typeface="Arial"/>
              </a:rPr>
              <a:t>V2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introduces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Inverted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Residual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888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Residual</a:t>
            </a:r>
            <a:r>
              <a:rPr sz="2800" spc="-25" dirty="0"/>
              <a:t> </a:t>
            </a:r>
            <a:r>
              <a:rPr sz="2800" spc="-5" dirty="0"/>
              <a:t>and</a:t>
            </a:r>
            <a:r>
              <a:rPr sz="2800" spc="-25" dirty="0"/>
              <a:t> </a:t>
            </a:r>
            <a:r>
              <a:rPr sz="2800" spc="-5" dirty="0"/>
              <a:t>Inverted</a:t>
            </a:r>
            <a:r>
              <a:rPr sz="2800" spc="-30" dirty="0"/>
              <a:t> </a:t>
            </a:r>
            <a:r>
              <a:rPr sz="2800" spc="-5" dirty="0"/>
              <a:t>Residual</a:t>
            </a:r>
            <a:r>
              <a:rPr sz="2800" spc="-25" dirty="0"/>
              <a:t> </a:t>
            </a:r>
            <a:r>
              <a:rPr sz="2800" spc="-5" dirty="0"/>
              <a:t>block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185" y="1089018"/>
            <a:ext cx="4285524" cy="35672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60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Other Interesting Papers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087359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ResNeXt</a:t>
            </a:r>
            <a:r>
              <a:rPr lang="en-US" sz="1200" dirty="0">
                <a:latin typeface="Arial"/>
                <a:cs typeface="Arial"/>
              </a:rPr>
              <a:t> (2016)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2"/>
              </a:rPr>
              <a:t>https://arxiv.org/pdf/1611.05431.pdf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Generally a strict improvement to </a:t>
            </a:r>
            <a:r>
              <a:rPr lang="en-US" sz="1200" dirty="0" err="1">
                <a:latin typeface="Arial"/>
                <a:cs typeface="Arial"/>
              </a:rPr>
              <a:t>ResNet</a:t>
            </a:r>
            <a:r>
              <a:rPr lang="en-US" sz="1200" dirty="0">
                <a:latin typeface="Arial"/>
                <a:cs typeface="Arial"/>
              </a:rPr>
              <a:t>, but slower. It’s like 3 lines of code changed.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SENet</a:t>
            </a:r>
            <a:r>
              <a:rPr lang="en-US" sz="1200" dirty="0">
                <a:latin typeface="Arial"/>
                <a:cs typeface="Arial"/>
              </a:rPr>
              <a:t> (2017)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3"/>
              </a:rPr>
              <a:t>https://arxiv.org/pdf/1709.01507.pdf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Channel-wise attention in CNNs. It’s like 20 lines of code.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EfficientNet</a:t>
            </a:r>
            <a:r>
              <a:rPr lang="en-US" sz="1200" dirty="0">
                <a:latin typeface="Arial"/>
                <a:cs typeface="Arial"/>
              </a:rPr>
              <a:t> (2019)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4"/>
              </a:rPr>
              <a:t>https://arxiv.org/pdf/1905.11946.pdf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Optimized model scaling. Probably can hard code this with some effort.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RegNet</a:t>
            </a:r>
            <a:r>
              <a:rPr lang="en-US" sz="1200" dirty="0">
                <a:latin typeface="Arial"/>
                <a:cs typeface="Arial"/>
              </a:rPr>
              <a:t> (2020)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5"/>
              </a:rPr>
              <a:t>https://arxiv.org/pdf/2003.13678.pdf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ResNet</a:t>
            </a:r>
            <a:r>
              <a:rPr lang="en-US" sz="1200" dirty="0">
                <a:latin typeface="Arial"/>
                <a:cs typeface="Arial"/>
              </a:rPr>
              <a:t> with optimized layer sizes. It’s probably… 10 lines changed?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ResNeSt</a:t>
            </a:r>
            <a:r>
              <a:rPr lang="en-US" sz="1200" dirty="0">
                <a:latin typeface="Arial"/>
                <a:cs typeface="Arial"/>
              </a:rPr>
              <a:t> (2020)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6"/>
              </a:rPr>
              <a:t>https://arxiv.org/pdf/2004.08955.pdf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ResNeXt</a:t>
            </a:r>
            <a:r>
              <a:rPr lang="en-US" sz="1200" dirty="0">
                <a:latin typeface="Arial"/>
                <a:cs typeface="Arial"/>
              </a:rPr>
              <a:t> on steroids + attention. I (we?) will be really impressed </a:t>
            </a:r>
            <a:r>
              <a:rPr lang="en-US" sz="1200" dirty="0"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sz="1200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/>
                <a:cs typeface="Arial"/>
              </a:rPr>
              <a:t>NFNet</a:t>
            </a:r>
            <a:r>
              <a:rPr lang="en-US" sz="1200" dirty="0">
                <a:latin typeface="Arial"/>
                <a:cs typeface="Arial"/>
              </a:rPr>
              <a:t> (2021, SOTA)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  <a:hlinkClick r:id="rId7"/>
              </a:rPr>
              <a:t>https://arxiv.org/pdf/2102.06171v1.pdf</a:t>
            </a:r>
            <a:endParaRPr lang="en-US" sz="1200" dirty="0">
              <a:latin typeface="Arial"/>
              <a:cs typeface="Arial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Quite doable actually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6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Discriminative</a:t>
            </a:r>
            <a:r>
              <a:rPr sz="2800" spc="-85" dirty="0"/>
              <a:t> </a:t>
            </a:r>
            <a:r>
              <a:rPr sz="2800" spc="-5" dirty="0"/>
              <a:t>Features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597525" cy="11576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optimizes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separable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Optimally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wish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discriminative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Maximum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inter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intra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351" y="2363849"/>
            <a:ext cx="3049051" cy="1943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41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Center</a:t>
            </a:r>
            <a:r>
              <a:rPr sz="2800" spc="-90" dirty="0"/>
              <a:t> </a:t>
            </a:r>
            <a:r>
              <a:rPr sz="2800" spc="-5" dirty="0"/>
              <a:t>Loss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65465" cy="11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Tries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minimize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the intra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distance by adding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euclidean distance loss </a:t>
            </a:r>
            <a:r>
              <a:rPr sz="16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term</a:t>
            </a:r>
            <a:endParaRPr lang="en-US" sz="1600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spc="-5" dirty="0">
                <a:solidFill>
                  <a:srgbClr val="595959"/>
                </a:solidFill>
                <a:latin typeface="Arial"/>
                <a:cs typeface="Arial"/>
              </a:rPr>
              <a:t>If you use this, </a:t>
            </a:r>
            <a:r>
              <a:rPr lang="en-US" sz="1600" b="1" spc="-5" dirty="0">
                <a:solidFill>
                  <a:srgbClr val="595959"/>
                </a:solidFill>
                <a:latin typeface="Arial"/>
                <a:cs typeface="Arial"/>
              </a:rPr>
              <a:t>YOU MUST USE CENTER LOSS FROM THE BEGINNING OF TRAINING CLASSIFICATION!</a:t>
            </a:r>
          </a:p>
          <a:p>
            <a:pPr marL="836295" marR="5080" lvl="1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600" spc="-5" dirty="0">
                <a:solidFill>
                  <a:srgbClr val="595959"/>
                </a:solidFill>
                <a:latin typeface="Arial"/>
                <a:cs typeface="Arial"/>
              </a:rPr>
              <a:t>Every semester we get around 50 questions about this.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2419350"/>
            <a:ext cx="8012834" cy="2563871"/>
            <a:chOff x="228600" y="2419350"/>
            <a:chExt cx="8012834" cy="2563871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5000" y="2419350"/>
              <a:ext cx="3756434" cy="2563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566410"/>
              <a:ext cx="4476900" cy="1192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77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Other</a:t>
            </a:r>
            <a:r>
              <a:rPr sz="2800" spc="-40" dirty="0"/>
              <a:t> </a:t>
            </a:r>
            <a:r>
              <a:rPr sz="2800" spc="-5" dirty="0"/>
              <a:t>types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Losses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9224" y="1159968"/>
            <a:ext cx="6991984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Contrastive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Loss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(maintain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margin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classes)</a:t>
            </a:r>
            <a:endParaRPr sz="18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riplet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 Los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2400" spc="-1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(motivated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fro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neares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neighbou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classification)</a:t>
            </a:r>
            <a:endParaRPr sz="18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Pair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Wise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r>
              <a:rPr sz="24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(separate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distributions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similarity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scores)</a:t>
            </a:r>
            <a:endParaRPr sz="18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Angular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Softmax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525" y="2936412"/>
            <a:ext cx="4845817" cy="16813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43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References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89255" indent="-36703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2"/>
              </a:rPr>
              <a:t>https://arxiv.org/pdf/1512.03385.pdf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3"/>
              </a:rPr>
              <a:t>https://arxiv.org/pdf/1608.06993v3.pdf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4"/>
              </a:rPr>
              <a:t>https://arxiv.org/pdf/1409.1556.pdf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5"/>
              </a:rPr>
              <a:t>https://arxiv.org/pdf/1704.08063.pdf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6"/>
              </a:rPr>
              <a:t>https://arxiv.org/pdf/1503.03832v3.pdf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7"/>
              </a:rPr>
              <a:t>http://ydwen.github.io/papers/WenECCV16.pdf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10" dirty="0">
                <a:hlinkClick r:id="rId8"/>
              </a:rPr>
              <a:t>https://www.cs.cmu.edu/~rsalakhu/papers/oneshot1.pdf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5" dirty="0">
                <a:hlinkClick r:id="rId9"/>
              </a:rPr>
              <a:t>https://towardsdatascience.com/densenet-2810936aeebb</a:t>
            </a:r>
          </a:p>
          <a:p>
            <a:pPr marL="389255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389890" algn="l"/>
                <a:tab pos="390525" algn="l"/>
              </a:tabLst>
            </a:pPr>
            <a:r>
              <a:rPr spc="-5" dirty="0">
                <a:hlinkClick r:id="rId10"/>
              </a:rPr>
              <a:t>http://yann.lecun.com/exdb/publis/pdf/hadsell-chopra-lecun-06.pdf</a:t>
            </a:r>
          </a:p>
          <a:p>
            <a:pPr marL="389255" marR="5080" indent="-367030">
              <a:lnSpc>
                <a:spcPct val="114599"/>
              </a:lnSpc>
              <a:buChar char="●"/>
              <a:tabLst>
                <a:tab pos="389890" algn="l"/>
                <a:tab pos="390525" algn="l"/>
              </a:tabLst>
            </a:pPr>
            <a:r>
              <a:rPr u="none" spc="-5" dirty="0">
                <a:solidFill>
                  <a:srgbClr val="595959"/>
                </a:solidFill>
              </a:rPr>
              <a:t>https://papers.nips.cc/paper/4824-imagenet-classification-with-deep-convoluti </a:t>
            </a:r>
            <a:r>
              <a:rPr u="none" spc="-490" dirty="0">
                <a:solidFill>
                  <a:srgbClr val="595959"/>
                </a:solidFill>
              </a:rPr>
              <a:t> </a:t>
            </a:r>
            <a:r>
              <a:rPr u="none" spc="-5" dirty="0">
                <a:solidFill>
                  <a:srgbClr val="595959"/>
                </a:solidFill>
              </a:rPr>
              <a:t>onal-neural-networks.pdf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56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Today</a:t>
            </a:r>
            <a:r>
              <a:rPr sz="2800" spc="-25" dirty="0"/>
              <a:t> </a:t>
            </a:r>
            <a:r>
              <a:rPr sz="2800" spc="-5" dirty="0"/>
              <a:t>we</a:t>
            </a:r>
            <a:r>
              <a:rPr sz="2800" spc="-20" dirty="0"/>
              <a:t> </a:t>
            </a:r>
            <a:r>
              <a:rPr sz="2800" spc="-5" dirty="0"/>
              <a:t>will</a:t>
            </a:r>
            <a:r>
              <a:rPr sz="2800" spc="-20" dirty="0"/>
              <a:t> </a:t>
            </a:r>
            <a:r>
              <a:rPr sz="2800" spc="-5" dirty="0"/>
              <a:t>talk</a:t>
            </a:r>
            <a:r>
              <a:rPr sz="2800" spc="-25" dirty="0"/>
              <a:t> </a:t>
            </a:r>
            <a:r>
              <a:rPr sz="2800" spc="-5" dirty="0"/>
              <a:t>about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574155" cy="17926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Verification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Transfer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Architectures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Types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Losses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Dataset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custom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Dataloader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PyTorch(in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Notebook)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61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Problem</a:t>
            </a:r>
            <a:r>
              <a:rPr sz="2800" spc="-85" dirty="0"/>
              <a:t> </a:t>
            </a:r>
            <a:r>
              <a:rPr sz="2800" spc="-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055609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Classification: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Classifying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person(ID) based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image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person’s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Verification:</a:t>
            </a:r>
            <a:endParaRPr sz="1800">
              <a:latin typeface="Arial"/>
              <a:cs typeface="Arial"/>
            </a:endParaRPr>
          </a:p>
          <a:p>
            <a:pPr marL="836294" marR="164465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How would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 the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trained for Classification to do face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verification, </a:t>
            </a:r>
            <a:r>
              <a:rPr sz="1400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Ideas??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identify 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important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features in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image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capture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identity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extracted features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will be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represented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fixed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length 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vector,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known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as an embedding</a:t>
            </a:r>
            <a:endParaRPr sz="1400">
              <a:latin typeface="Arial"/>
              <a:cs typeface="Arial"/>
            </a:endParaRPr>
          </a:p>
          <a:p>
            <a:pPr marL="836294" marR="102235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 order to do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verification,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we need to identify if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given embedding is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similar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reference </a:t>
            </a:r>
            <a:r>
              <a:rPr sz="1400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embedding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that person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using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distance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metric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like the Cosine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10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Classification</a:t>
            </a:r>
            <a:r>
              <a:rPr sz="2800" spc="-40" dirty="0"/>
              <a:t> </a:t>
            </a:r>
            <a:r>
              <a:rPr sz="2800" dirty="0"/>
              <a:t>vs</a:t>
            </a:r>
            <a:r>
              <a:rPr sz="2800" spc="-35" dirty="0"/>
              <a:t> </a:t>
            </a:r>
            <a:r>
              <a:rPr sz="2800" spc="-20" dirty="0"/>
              <a:t>Verification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251825" cy="21621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task, predicting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fixed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Verification</a:t>
            </a:r>
            <a:endParaRPr sz="1800">
              <a:latin typeface="Arial"/>
              <a:cs typeface="Arial"/>
            </a:endParaRPr>
          </a:p>
          <a:p>
            <a:pPr marL="836294" marR="30861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It is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matching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operation, where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 match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given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the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closest sample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400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reference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other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samples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Can also be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 1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task, where we want 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verify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 the two embeddings are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similar (belong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spc="-3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class)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cross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entropy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6825" y="3415400"/>
            <a:ext cx="4214495" cy="1728470"/>
            <a:chOff x="2186825" y="3415400"/>
            <a:chExt cx="4214495" cy="1728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6825" y="3620199"/>
              <a:ext cx="1029249" cy="1523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550" y="3415400"/>
              <a:ext cx="3250249" cy="1728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64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Verification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775" y="725462"/>
            <a:ext cx="831323" cy="9780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3899" y="1751875"/>
            <a:ext cx="901122" cy="946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2973" y="1362803"/>
            <a:ext cx="3583363" cy="3408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756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Open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Closed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865" y="797787"/>
            <a:ext cx="3857058" cy="4125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050" y="1715180"/>
            <a:ext cx="35045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Classification </a:t>
            </a:r>
            <a:r>
              <a:rPr sz="1800" dirty="0">
                <a:latin typeface="Arial"/>
                <a:cs typeface="Arial"/>
              </a:rPr>
              <a:t>versus </a:t>
            </a:r>
            <a:r>
              <a:rPr sz="1800" spc="-15" dirty="0">
                <a:latin typeface="Arial"/>
                <a:cs typeface="Arial"/>
              </a:rPr>
              <a:t>Verification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Open </a:t>
            </a:r>
            <a:r>
              <a:rPr sz="1800" dirty="0">
                <a:latin typeface="Arial"/>
                <a:cs typeface="Arial"/>
              </a:rPr>
              <a:t>versus </a:t>
            </a:r>
            <a:r>
              <a:rPr sz="1800" spc="-5" dirty="0">
                <a:latin typeface="Arial"/>
                <a:cs typeface="Arial"/>
              </a:rPr>
              <a:t>Closed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for the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facial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recognition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1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Transfer</a:t>
            </a:r>
            <a:r>
              <a:rPr sz="2800" spc="-85" dirty="0"/>
              <a:t> </a:t>
            </a:r>
            <a:r>
              <a:rPr sz="2800" spc="-5" dirty="0"/>
              <a:t>Learning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02600" cy="147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Transfer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Learning is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method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model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developed 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task is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reused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starting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point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another task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ways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Transfer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trained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weights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initialize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network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train 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entire network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again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Freeze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weights of 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network and fine tune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 last few layers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on the target dataset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525" y="2660724"/>
            <a:ext cx="3970670" cy="2023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60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CN</a:t>
            </a:r>
            <a:r>
              <a:rPr sz="2800" dirty="0"/>
              <a:t>N</a:t>
            </a:r>
            <a:r>
              <a:rPr sz="2800" spc="-160" dirty="0"/>
              <a:t> </a:t>
            </a:r>
            <a:r>
              <a:rPr sz="2800" spc="-10" dirty="0"/>
              <a:t>Architectures</a:t>
            </a:r>
            <a:r>
              <a:rPr sz="2800" dirty="0"/>
              <a:t>:</a:t>
            </a:r>
            <a:r>
              <a:rPr sz="2800" spc="-165" dirty="0"/>
              <a:t> </a:t>
            </a:r>
            <a:r>
              <a:rPr sz="2800" spc="-5" dirty="0"/>
              <a:t>AlexNet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087359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Published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2012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winner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Imagenet LSVRC-2012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ReLU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training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faster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Implements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dropout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augmentation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(Random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Crop,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Random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Flip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PyTorch)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trained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SGD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momentum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220795"/>
            <a:ext cx="57626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/>
                <a:cs typeface="Arial"/>
              </a:rPr>
              <a:t>https://papers.nips.cc/paper/4824-imagenet-classification-with-deep-convolutional-neural-networks.pdf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50" y="2952600"/>
            <a:ext cx="4393474" cy="1315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46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VGG</a:t>
            </a:r>
            <a:r>
              <a:rPr sz="2800" spc="-90" dirty="0"/>
              <a:t> </a:t>
            </a:r>
            <a:r>
              <a:rPr sz="2800" spc="-5" dirty="0"/>
              <a:t>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1362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VGG </a:t>
            </a:r>
            <a:r>
              <a:rPr sz="1800" dirty="0">
                <a:latin typeface="Arial"/>
                <a:cs typeface="Arial"/>
              </a:rPr>
              <a:t>(2014) </a:t>
            </a:r>
            <a:r>
              <a:rPr sz="1800" spc="-5" dirty="0">
                <a:latin typeface="Arial"/>
                <a:cs typeface="Arial"/>
              </a:rPr>
              <a:t>architecture </a:t>
            </a:r>
            <a:r>
              <a:rPr sz="1800" dirty="0">
                <a:latin typeface="Arial"/>
                <a:cs typeface="Arial"/>
              </a:rPr>
              <a:t>reduces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size </a:t>
            </a:r>
            <a:r>
              <a:rPr sz="1800" spc="-5" dirty="0">
                <a:latin typeface="Arial"/>
                <a:cs typeface="Arial"/>
              </a:rPr>
              <a:t>of each layer </a:t>
            </a:r>
            <a:r>
              <a:rPr sz="1800" dirty="0">
                <a:latin typeface="Arial"/>
                <a:cs typeface="Arial"/>
              </a:rPr>
              <a:t>yet </a:t>
            </a:r>
            <a:r>
              <a:rPr sz="1800" spc="-5" dirty="0">
                <a:latin typeface="Arial"/>
                <a:cs typeface="Arial"/>
              </a:rPr>
              <a:t>increases the overall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depth of it. </a:t>
            </a:r>
            <a:r>
              <a:rPr sz="1800" dirty="0">
                <a:latin typeface="Arial"/>
                <a:cs typeface="Arial"/>
              </a:rPr>
              <a:t>reinforces </a:t>
            </a:r>
            <a:r>
              <a:rPr sz="1800" spc="-5" dirty="0">
                <a:latin typeface="Arial"/>
                <a:cs typeface="Arial"/>
              </a:rPr>
              <a:t>the idea that CNNs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deep in order to work well on </a:t>
            </a:r>
            <a:r>
              <a:rPr sz="1800" dirty="0">
                <a:latin typeface="Arial"/>
                <a:cs typeface="Arial"/>
              </a:rPr>
              <a:t> visual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Conv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(3*3)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Max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Pool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(2*2)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296486"/>
            <a:ext cx="2132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https://arxiv.org/pdf/1409.1556.pdf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071" y="1942124"/>
            <a:ext cx="5685325" cy="3201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944</Words>
  <Application>Microsoft Office PowerPoint</Application>
  <PresentationFormat>On-screen Show (16:9)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CNNs: Classification and  Verification</vt:lpstr>
      <vt:lpstr>Today we will talk about</vt:lpstr>
      <vt:lpstr>Problem Statement</vt:lpstr>
      <vt:lpstr>Classification vs Verification</vt:lpstr>
      <vt:lpstr>Verification</vt:lpstr>
      <vt:lpstr>PowerPoint Presentation</vt:lpstr>
      <vt:lpstr>Transfer Learning</vt:lpstr>
      <vt:lpstr>CNN Architectures: AlexNet</vt:lpstr>
      <vt:lpstr>VGG Net</vt:lpstr>
      <vt:lpstr>ResNet</vt:lpstr>
      <vt:lpstr>Dense Nets</vt:lpstr>
      <vt:lpstr>PowerPoint Presentation</vt:lpstr>
      <vt:lpstr>MobileNet</vt:lpstr>
      <vt:lpstr>Residual and Inverted Residual block</vt:lpstr>
      <vt:lpstr>Other Interesting Papers</vt:lpstr>
      <vt:lpstr>Discriminative Features</vt:lpstr>
      <vt:lpstr>Center Loss</vt:lpstr>
      <vt:lpstr>Other types of Losses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CNNs: Classification and  Verification</dc:title>
  <dc:creator>Jinhyung Park</dc:creator>
  <cp:lastModifiedBy>Jinhyung Park</cp:lastModifiedBy>
  <cp:revision>6</cp:revision>
  <dcterms:created xsi:type="dcterms:W3CDTF">2021-03-05T14:45:39Z</dcterms:created>
  <dcterms:modified xsi:type="dcterms:W3CDTF">2021-03-05T14:57:08Z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