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70" r:id="rId15"/>
    <p:sldId id="280" r:id="rId16"/>
    <p:sldId id="281" r:id="rId17"/>
    <p:sldId id="273" r:id="rId18"/>
    <p:sldId id="282" r:id="rId19"/>
    <p:sldId id="284" r:id="rId20"/>
    <p:sldId id="285" r:id="rId21"/>
    <p:sldId id="283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24" r:id="rId52"/>
    <p:sldId id="316" r:id="rId53"/>
    <p:sldId id="320" r:id="rId54"/>
    <p:sldId id="318" r:id="rId55"/>
    <p:sldId id="321" r:id="rId56"/>
    <p:sldId id="322" r:id="rId57"/>
    <p:sldId id="323" r:id="rId58"/>
    <p:sldId id="325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147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814"/>
            <a:ext cx="7886700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5064"/>
            <a:ext cx="7886700" cy="45218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9560-2E96-4AE3-97D6-38CAE034CB32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63EF-8152-489B-B90A-6295F86A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to compute a derivative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2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4 (vector)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3"/>
                <a:ext cx="7886700" cy="215954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known (and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vector)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Jacobian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with respect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to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May be a diagonal matrix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3"/>
                <a:ext cx="7886700" cy="2159543"/>
              </a:xfrm>
              <a:blipFill>
                <a:blip r:embed="rId2"/>
                <a:stretch>
                  <a:fillRect t="-4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0564" y="4501520"/>
                <a:ext cx="311758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564" y="4501520"/>
                <a:ext cx="311758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15584" y="5326828"/>
            <a:ext cx="33297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Please verify that the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dimensions match!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7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Rules:  4b (vector)</a:t>
            </a:r>
            <a:br>
              <a:rPr lang="en-US" dirty="0" smtClean="0"/>
            </a:br>
            <a:r>
              <a:rPr lang="en-US" dirty="0" smtClean="0"/>
              <a:t>component-wise multiply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59540"/>
                <a:ext cx="7886700" cy="3167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vectors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known (and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vector)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actually a vector of </a:t>
                </a:r>
                <a:r>
                  <a:rPr lang="en-US" i="1" dirty="0" smtClean="0"/>
                  <a:t>component-wise </a:t>
                </a:r>
                <a:r>
                  <a:rPr lang="en-US" dirty="0" smtClean="0"/>
                  <a:t>functions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column vector consisting of the derivatives of the individual components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w.r.t individual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59540"/>
                <a:ext cx="7886700" cy="3167287"/>
              </a:xfrm>
              <a:blipFill>
                <a:blip r:embed="rId2"/>
                <a:stretch>
                  <a:fillRect l="-1005" t="-1538" r="-77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0717" y="5326828"/>
                <a:ext cx="423269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17" y="5326828"/>
                <a:ext cx="423269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83414" y="5219105"/>
            <a:ext cx="33297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Please verify that the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dimensions match!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4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5:  Addition of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two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And 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rule also extends to vector derivatives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90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derivatives of complex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3"/>
                <a:ext cx="7886700" cy="48430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We now are prepared to compute very complex derivatives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Procedure: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Express the computation as a series of computations of intermediate values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Each computation must comprise either a unary or binary relation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Unary relation:  RHS has one argument,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Binary relation:  RHS has two arguments </a:t>
                </a:r>
                <a:br>
                  <a:rPr lang="en-US" dirty="0" smtClean="0"/>
                </a:br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Work your way backward through the derivatives of the simple relations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3"/>
                <a:ext cx="7886700" cy="4843013"/>
              </a:xfrm>
              <a:blipFill>
                <a:blip r:embed="rId2"/>
                <a:stretch>
                  <a:fillRect l="-1159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9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0377"/>
            <a:ext cx="7886700" cy="1029360"/>
          </a:xfrm>
        </p:spPr>
        <p:txBody>
          <a:bodyPr>
            <a:normAutofit/>
          </a:bodyPr>
          <a:lstStyle/>
          <a:p>
            <a:r>
              <a:rPr lang="en-US" dirty="0" smtClean="0"/>
              <a:t>Full set of LSTM equations (in the order in which they must be computed)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503" t="32296" r="-799" b="36269"/>
          <a:stretch/>
        </p:blipFill>
        <p:spPr>
          <a:xfrm>
            <a:off x="1840314" y="2748293"/>
            <a:ext cx="3248890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5" t="55169" r="508" b="30646"/>
          <a:stretch/>
        </p:blipFill>
        <p:spPr>
          <a:xfrm>
            <a:off x="1840314" y="3383478"/>
            <a:ext cx="3434134" cy="31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4" t="56347" r="19710" b="29469"/>
          <a:stretch/>
        </p:blipFill>
        <p:spPr>
          <a:xfrm>
            <a:off x="1840314" y="4566669"/>
            <a:ext cx="1942356" cy="310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4" t="44123" r="12043" b="39357"/>
          <a:stretch/>
        </p:blipFill>
        <p:spPr>
          <a:xfrm>
            <a:off x="1840314" y="3702932"/>
            <a:ext cx="2512391" cy="365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1503" t="64362" r="-799" b="22165"/>
          <a:stretch/>
        </p:blipFill>
        <p:spPr>
          <a:xfrm>
            <a:off x="1840314" y="4153029"/>
            <a:ext cx="3248890" cy="27432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35132" y="5134334"/>
            <a:ext cx="7886700" cy="974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Its actually  much cleaner to separate the individual components, so lets do that first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0403" y="269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7160" y="300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3642" y="330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6886" y="3726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3643" y="4083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0125" y="4479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6" r="36763"/>
          <a:stretch/>
        </p:blipFill>
        <p:spPr>
          <a:xfrm>
            <a:off x="6075896" y="2105298"/>
            <a:ext cx="21945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3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7886700" cy="4667915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This is the full set of equations </a:t>
                </a:r>
                <a:r>
                  <a:rPr lang="en-US" i="1" dirty="0" smtClean="0"/>
                  <a:t>in the order in which they must be computed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Lets rewrite these in terms of unary and binary operations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7886700" cy="4667915"/>
              </a:xfrm>
              <a:blipFill>
                <a:blip r:embed="rId2"/>
                <a:stretch>
                  <a:fillRect l="-927" t="-915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2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360" y="1809345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8504" y="1809345"/>
                <a:ext cx="1269642" cy="205024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𝑓𝐶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𝑓h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𝑓𝑥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04" y="1809345"/>
                <a:ext cx="1269642" cy="2050241"/>
              </a:xfrm>
              <a:prstGeom prst="rect">
                <a:avLst/>
              </a:prstGeom>
              <a:blipFill>
                <a:blip r:embed="rId3"/>
                <a:stretch>
                  <a:fillRect l="-1905" r="-952" b="-266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3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50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360" y="2178998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8504" y="1809345"/>
                <a:ext cx="1241878" cy="196124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𝑖𝐶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04" y="1809345"/>
                <a:ext cx="1241878" cy="1961243"/>
              </a:xfrm>
              <a:prstGeom prst="rect">
                <a:avLst/>
              </a:prstGeom>
              <a:blipFill>
                <a:blip r:embed="rId3"/>
                <a:stretch>
                  <a:fillRect l="-1951" r="-976" b="-246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25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30366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66" y="1655064"/>
                <a:ext cx="3884984" cy="4521899"/>
              </a:xfrm>
              <a:prstGeom prst="rect">
                <a:avLst/>
              </a:prstGeo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3"/>
                <a:stretch>
                  <a:fillRect l="-329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0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derivatives of complicated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5064"/>
            <a:ext cx="7886700" cy="48235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How do you compute the derivatives in an LSTM or GRU cell?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do you compute derivatives of complicated functions </a:t>
            </a:r>
            <a:r>
              <a:rPr lang="en-US" i="1" dirty="0" smtClean="0"/>
              <a:t>in general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these slides we will give you some hints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the slides we will assume vector functions and vector activations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But we will also give you scalar versions of the equations to provide intuition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two sets will be almost identical, except that when we deal with vector functions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notation becomes uglier and less intuitive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must ensure that the dimensions come out right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CC"/>
                </a:solidFill>
              </a:rPr>
              <a:t>Please compare vector versions of equations to their scalar counterparts for better intuition, if needed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67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360" y="2597289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8504" y="1809345"/>
                <a:ext cx="1377620" cy="141756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𝐶h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𝐶𝑥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04" y="1809345"/>
                <a:ext cx="1377620" cy="1417568"/>
              </a:xfrm>
              <a:prstGeom prst="rect">
                <a:avLst/>
              </a:prstGeom>
              <a:blipFill>
                <a:blip r:embed="rId3"/>
                <a:stretch>
                  <a:fillRect l="-1754" r="-877" b="-384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5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5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360" y="3015577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8504" y="2616746"/>
                <a:ext cx="1347677" cy="83670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04" y="2616746"/>
                <a:ext cx="1347677" cy="836704"/>
              </a:xfrm>
              <a:prstGeom prst="rect">
                <a:avLst/>
              </a:prstGeom>
              <a:blipFill>
                <a:blip r:embed="rId3"/>
                <a:stretch>
                  <a:fillRect l="-1794" r="-2691" b="-3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94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0816" y="3346322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3705" y="1892690"/>
                <a:ext cx="1367169" cy="193899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𝑜𝐶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𝑜h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05" y="1892690"/>
                <a:ext cx="1367169" cy="1938992"/>
              </a:xfrm>
              <a:prstGeom prst="rect">
                <a:avLst/>
              </a:prstGeom>
              <a:blipFill>
                <a:blip r:embed="rId3"/>
                <a:stretch>
                  <a:fillRect l="-2212" r="-1327" b="-342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3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3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87566"/>
            <a:ext cx="7886700" cy="10893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Lets rewrite these in terms of unary and binary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8" y="1877439"/>
            <a:ext cx="5963828" cy="2373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0816" y="3822979"/>
            <a:ext cx="4871772" cy="5076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81254" y="3677542"/>
                <a:ext cx="1408719" cy="55399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4" y="3677542"/>
                <a:ext cx="1408719" cy="553998"/>
              </a:xfrm>
              <a:prstGeom prst="rect">
                <a:avLst/>
              </a:prstGeom>
              <a:blipFill>
                <a:blip r:embed="rId3"/>
                <a:stretch>
                  <a:fillRect l="-858" b="-645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71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51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23362"/>
            <a:ext cx="7886700" cy="16536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full forward computation of the LSTM can be performed by computing Equations 1-31 in sequence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Every one of these equations is unary or binary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6" r="36763"/>
          <a:stretch/>
        </p:blipFill>
        <p:spPr>
          <a:xfrm>
            <a:off x="3186781" y="1480377"/>
            <a:ext cx="21945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30366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366" y="1655064"/>
                <a:ext cx="3884984" cy="4521899"/>
              </a:xfrm>
              <a:prstGeom prst="rect">
                <a:avLst/>
              </a:prstGeo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3"/>
                <a:stretch>
                  <a:fillRect l="-329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49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2" y="38078"/>
            <a:ext cx="9017540" cy="1325563"/>
          </a:xfrm>
        </p:spPr>
        <p:txBody>
          <a:bodyPr/>
          <a:lstStyle/>
          <a:p>
            <a:r>
              <a:rPr lang="en-US" dirty="0" smtClean="0"/>
              <a:t>First: Some notation and conventions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86775"/>
                <a:ext cx="8301341" cy="538912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We will refer to the derivative of scalar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Regardless of whether the derivative is a scalar, vector, matrix or tensor</a:t>
                </a:r>
              </a:p>
              <a:p>
                <a:pPr lvl="4"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derivative of a scalar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w.r.t 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column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row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derivative of a scalar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w.r.t </a:t>
                </a: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Remember our gradient update rule 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derivative of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 w.r.t 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The Jacobian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86775"/>
                <a:ext cx="8301341" cy="5389124"/>
              </a:xfrm>
              <a:blipFill>
                <a:blip r:embed="rId2"/>
                <a:stretch>
                  <a:fillRect l="-954" t="-905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682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358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35810"/>
                <a:ext cx="8242976" cy="2247090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We will now work our way backward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We assume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of the loss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are given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We must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And also derivatives w.r.t the parameters within the cell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Recall: the shape of the derivative for any variable will be transposed with respect to that variable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35810"/>
                <a:ext cx="8242976" cy="2247090"/>
              </a:xfrm>
              <a:blipFill>
                <a:blip r:embed="rId2"/>
                <a:stretch>
                  <a:fillRect l="-222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6" r="36763"/>
          <a:stretch/>
        </p:blipFill>
        <p:spPr>
          <a:xfrm>
            <a:off x="968875" y="1480377"/>
            <a:ext cx="219456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49039" y="2358957"/>
                <a:ext cx="265009" cy="276999"/>
              </a:xfrm>
              <a:prstGeom prst="rect">
                <a:avLst/>
              </a:prstGeom>
              <a:solidFill>
                <a:srgbClr val="FF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39" y="2358957"/>
                <a:ext cx="265009" cy="276999"/>
              </a:xfrm>
              <a:prstGeom prst="rect">
                <a:avLst/>
              </a:prstGeom>
              <a:blipFill>
                <a:blip r:embed="rId4"/>
                <a:stretch>
                  <a:fillRect l="-23256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651" y="2358956"/>
                <a:ext cx="484620" cy="276999"/>
              </a:xfrm>
              <a:prstGeom prst="rect">
                <a:avLst/>
              </a:prstGeom>
              <a:solidFill>
                <a:srgbClr val="FF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51" y="2358956"/>
                <a:ext cx="484620" cy="276999"/>
              </a:xfrm>
              <a:prstGeom prst="rect">
                <a:avLst/>
              </a:prstGeom>
              <a:blipFill>
                <a:blip r:embed="rId5"/>
                <a:stretch>
                  <a:fillRect l="-10000" r="-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8443" y="3237535"/>
                <a:ext cx="484620" cy="276999"/>
              </a:xfrm>
              <a:prstGeom prst="rect">
                <a:avLst/>
              </a:prstGeom>
              <a:solidFill>
                <a:srgbClr val="FF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3" y="3237535"/>
                <a:ext cx="484620" cy="276999"/>
              </a:xfrm>
              <a:prstGeom prst="rect">
                <a:avLst/>
              </a:prstGeom>
              <a:blipFill>
                <a:blip r:embed="rId6"/>
                <a:stretch>
                  <a:fillRect l="-12658" r="-50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21030" y="1614791"/>
            <a:ext cx="189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 shapes: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1750" y="2295726"/>
            <a:ext cx="126460" cy="124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5050235" y="2285260"/>
            <a:ext cx="126460" cy="124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5600" y="2273027"/>
            <a:ext cx="692359" cy="124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7549032" y="2222030"/>
            <a:ext cx="692359" cy="124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14208" y="1984123"/>
                <a:ext cx="239681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08" y="1984123"/>
                <a:ext cx="239681" cy="270652"/>
              </a:xfrm>
              <a:prstGeom prst="rect">
                <a:avLst/>
              </a:prstGeom>
              <a:blipFill>
                <a:blip r:embed="rId7"/>
                <a:stretch>
                  <a:fillRect l="-25000" r="-10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0124" y="2500629"/>
                <a:ext cx="747769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𝑑𝐶𝑡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124" y="2500629"/>
                <a:ext cx="747769" cy="270652"/>
              </a:xfrm>
              <a:prstGeom prst="rect">
                <a:avLst/>
              </a:prstGeom>
              <a:blipFill>
                <a:blip r:embed="rId8"/>
                <a:stretch>
                  <a:fillRect l="-9016" r="-409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51938" y="1983211"/>
                <a:ext cx="263918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38" y="1983211"/>
                <a:ext cx="263918" cy="270652"/>
              </a:xfrm>
              <a:prstGeom prst="rect">
                <a:avLst/>
              </a:prstGeom>
              <a:blipFill>
                <a:blip r:embed="rId9"/>
                <a:stretch>
                  <a:fillRect l="-25581" r="-209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67050" y="2160400"/>
                <a:ext cx="772006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𝑑𝑊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050" y="2160400"/>
                <a:ext cx="772006" cy="270652"/>
              </a:xfrm>
              <a:prstGeom prst="rect">
                <a:avLst/>
              </a:prstGeom>
              <a:blipFill>
                <a:blip r:embed="rId10"/>
                <a:stretch>
                  <a:fillRect l="-8661" r="-787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056434" y="1480377"/>
            <a:ext cx="4727643" cy="236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5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5359940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4834645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6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/>
                </a:r>
                <a:br>
                  <a:rPr lang="en-US" dirty="0" smtClean="0">
                    <a:solidFill>
                      <a:srgbClr val="0000CC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4377443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945" y="5204189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 smtClean="0">
                    <a:solidFill>
                      <a:srgbClr val="0000CC"/>
                    </a:solidFill>
                  </a:rPr>
                  <a:t/>
                </a:r>
                <a:br>
                  <a:rPr lang="en-US" dirty="0" smtClean="0">
                    <a:solidFill>
                      <a:srgbClr val="0000CC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3929968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96998" y="6029406"/>
            <a:ext cx="41280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Equations highlighted in yellow show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derivatives w.r.t. parameters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696511" y="6029406"/>
            <a:ext cx="70048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1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3414400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1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945" y="2762655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3005837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4945" y="2762655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2509726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5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8977" y="4957863"/>
            <a:ext cx="2970178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945" y="2762655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655064"/>
                <a:ext cx="4575651" cy="4521899"/>
              </a:xfrm>
              <a:blipFill>
                <a:blip r:embed="rId2"/>
                <a:stretch>
                  <a:fillRect l="-279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2003887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1  (scalar)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15183"/>
                <a:ext cx="7886700" cy="1332689"/>
              </a:xfrm>
            </p:spPr>
            <p:txBody>
              <a:bodyPr/>
              <a:lstStyle/>
              <a:p>
                <a:r>
                  <a:rPr lang="en-US" dirty="0" smtClean="0"/>
                  <a:t>All terms are scalars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 is known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15183"/>
                <a:ext cx="7886700" cy="1332689"/>
              </a:xfrm>
              <a:blipFill>
                <a:blip r:embed="rId2"/>
                <a:stretch>
                  <a:fillRect l="-1391" t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18160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181607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90767" y="3504589"/>
                <a:ext cx="2518062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67" y="3504589"/>
                <a:ext cx="2518062" cy="1170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0767" y="5012376"/>
                <a:ext cx="2518062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67" y="5012376"/>
                <a:ext cx="2518062" cy="1170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03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5460" y="5518823"/>
            <a:ext cx="2970178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977" y="4432568"/>
            <a:ext cx="2970178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4945" y="2237360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7362" y="1129769"/>
                <a:ext cx="4575651" cy="548504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362" y="1129769"/>
                <a:ext cx="4575651" cy="5485040"/>
              </a:xfrm>
              <a:blipFill>
                <a:blip r:embed="rId2"/>
                <a:stretch>
                  <a:fillRect l="-2796" t="-1667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3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893013" y="1575145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5213289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0" y="1655064"/>
                <a:ext cx="3884984" cy="4521899"/>
              </a:xfrm>
              <a:prstGeom prst="rect">
                <a:avLst/>
              </a:prstGeom>
              <a:blipFill>
                <a:blip r:embed="rId3"/>
                <a:stretch>
                  <a:fillRect l="-329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4678262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9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43449" y="1655064"/>
                <a:ext cx="3982261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49" y="1655064"/>
                <a:ext cx="3982261" cy="4521899"/>
              </a:xfrm>
              <a:prstGeom prst="rect">
                <a:avLst/>
              </a:prstGeom>
              <a:blipFill>
                <a:blip r:embed="rId3"/>
                <a:stretch>
                  <a:fillRect l="-3216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4172425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08962" y="5705319"/>
            <a:ext cx="50497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Second time we’re computing a derivative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for C</a:t>
            </a:r>
            <a:r>
              <a:rPr lang="en-US" baseline="-25000" dirty="0" smtClean="0">
                <a:latin typeface="Comic Sans MS" panose="030F0702030302020204" pitchFamily="66" charset="0"/>
              </a:rPr>
              <a:t>t-1</a:t>
            </a:r>
            <a:r>
              <a:rPr lang="en-US" dirty="0" smtClean="0">
                <a:latin typeface="Comic Sans MS" panose="030F0702030302020204" pitchFamily="66" charset="0"/>
              </a:rPr>
              <a:t>, so we </a:t>
            </a:r>
            <a:r>
              <a:rPr lang="en-US" i="1" dirty="0" smtClean="0">
                <a:latin typeface="Comic Sans MS" panose="030F0702030302020204" pitchFamily="66" charset="0"/>
              </a:rPr>
              <a:t>increment </a:t>
            </a:r>
            <a:r>
              <a:rPr lang="en-US" dirty="0" smtClean="0">
                <a:latin typeface="Comic Sans MS" panose="030F0702030302020204" pitchFamily="66" charset="0"/>
              </a:rPr>
              <a:t>the derivative (“+=“)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681072" y="4217089"/>
            <a:ext cx="1204580" cy="1483320"/>
          </a:xfrm>
          <a:custGeom>
            <a:avLst/>
            <a:gdLst>
              <a:gd name="connsiteX0" fmla="*/ 83532 w 1204580"/>
              <a:gd name="connsiteY0" fmla="*/ 1483320 h 1483320"/>
              <a:gd name="connsiteX1" fmla="*/ 102988 w 1204580"/>
              <a:gd name="connsiteY1" fmla="*/ 607830 h 1483320"/>
              <a:gd name="connsiteX2" fmla="*/ 1104937 w 1204580"/>
              <a:gd name="connsiteY2" fmla="*/ 53354 h 1483320"/>
              <a:gd name="connsiteX3" fmla="*/ 1114664 w 1204580"/>
              <a:gd name="connsiteY3" fmla="*/ 53354 h 148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580" h="1483320">
                <a:moveTo>
                  <a:pt x="83532" y="1483320"/>
                </a:moveTo>
                <a:cubicBezTo>
                  <a:pt x="8143" y="1164739"/>
                  <a:pt x="-67246" y="846158"/>
                  <a:pt x="102988" y="607830"/>
                </a:cubicBezTo>
                <a:cubicBezTo>
                  <a:pt x="273222" y="369502"/>
                  <a:pt x="1104937" y="53354"/>
                  <a:pt x="1104937" y="53354"/>
                </a:cubicBezTo>
                <a:cubicBezTo>
                  <a:pt x="1273550" y="-39059"/>
                  <a:pt x="1194107" y="7147"/>
                  <a:pt x="1114664" y="5335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9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/>
                </a:r>
                <a:br>
                  <a:rPr lang="en-US" dirty="0">
                    <a:solidFill>
                      <a:srgbClr val="0000CC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7"/>
                </a:pPr>
                <a:endParaRPr 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  <a:blipFill>
                <a:blip r:embed="rId3"/>
                <a:stretch>
                  <a:fillRect l="-287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3647129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5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42817" y="1655064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  <a:blipFill>
                <a:blip r:embed="rId3"/>
                <a:stretch>
                  <a:fillRect l="-287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3131563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42817" y="1655064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endParaRPr lang="en-US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  <a:blipFill>
                <a:blip r:embed="rId3"/>
                <a:stretch>
                  <a:fillRect l="-287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2635451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0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39572" y="3850275"/>
            <a:ext cx="3300922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2817" y="1655064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endParaRPr lang="en-US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  <a:blipFill>
                <a:blip r:embed="rId3"/>
                <a:stretch>
                  <a:fillRect l="-287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98834" y="2090702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7761" y="5676154"/>
            <a:ext cx="16433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Note the “+=“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190033" y="4854102"/>
            <a:ext cx="69428" cy="822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463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46056" y="4955986"/>
            <a:ext cx="3673815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9572" y="3850275"/>
            <a:ext cx="3300922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2817" y="1655064"/>
            <a:ext cx="2723744" cy="496111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15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514350" indent="-514350">
                  <a:buFont typeface="+mj-lt"/>
                  <a:buAutoNum type="arabicPeriod" startAt="20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4"/>
                <a:ext cx="3884984" cy="4521899"/>
              </a:xfrm>
              <a:blipFill>
                <a:blip r:embed="rId2"/>
                <a:stretch>
                  <a:fillRect l="-3297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 smtClean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𝐶𝑥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8"/>
                </a:pPr>
                <a:r>
                  <a:rPr lang="en-US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endParaRPr lang="en-US" dirty="0">
                  <a:solidFill>
                    <a:srgbClr val="0000CC"/>
                  </a:solidFill>
                </a:endParaRPr>
              </a:p>
              <a:p>
                <a:pPr marL="514350" indent="-514350">
                  <a:buFont typeface="+mj-lt"/>
                  <a:buAutoNum type="arabicPeriod" startAt="14"/>
                </a:pPr>
                <a:endParaRPr lang="en-US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11" y="1655064"/>
                <a:ext cx="4445540" cy="4521899"/>
              </a:xfrm>
              <a:prstGeom prst="rect">
                <a:avLst/>
              </a:prstGeom>
              <a:blipFill>
                <a:blip r:embed="rId3"/>
                <a:stretch>
                  <a:fillRect l="-2877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408562" y="1614045"/>
            <a:ext cx="3210128" cy="603115"/>
          </a:xfrm>
          <a:prstGeom prst="ellipse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7761" y="6240359"/>
            <a:ext cx="16433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Note the “+=“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6259461" y="5914417"/>
            <a:ext cx="160794" cy="325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68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the backward progression until the derivatives from forward Equation 1 have been computed</a:t>
            </a:r>
          </a:p>
          <a:p>
            <a:r>
              <a:rPr lang="en-US" dirty="0" smtClean="0"/>
              <a:t>At this point all derivatives will be computed.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5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1 (vector)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3"/>
                <a:ext cx="7886700" cy="26945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vector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vector 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known (and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vector)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3"/>
                <a:ext cx="7886700" cy="2694565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18160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181607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82365" y="5019051"/>
                <a:ext cx="33116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65" y="5019051"/>
                <a:ext cx="331161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2364" y="5911768"/>
                <a:ext cx="31720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64" y="5911768"/>
                <a:ext cx="317202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15584" y="5326828"/>
            <a:ext cx="33297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Please verify that the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dimensions match!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9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056"/>
            <a:ext cx="7886700" cy="47859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Express the overall computation as a sequence of unary or binary operations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automated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Computes derivatives incrementally, going backward over the sequence of equations!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Since each atomic computation is simple and belongs to one of a small set of possibilities, the conversion to derivatives is trivial once the computation is serialized as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73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be easier to think of it in terms of a “derivative” routine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5065"/>
                <a:ext cx="8281886" cy="46970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Define a routine that returns derivatives for unary and binary operations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SCALAR version (all variables are scalars)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y, operator)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case operator: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‘none’ : return dx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y*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*x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‘+’ : return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‘-’ : return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-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# Single argument operations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tanh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(1-tanh</a:t>
                </a:r>
                <a:r>
                  <a:rPr lang="en-US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(x))</a:t>
                </a:r>
                <a:endParaRPr lang="en-US" baseline="30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‘sigmoid’ : return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sigmoid(x)</a:t>
                </a:r>
                <a:r>
                  <a:rPr lang="en-US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(1-sigmoid(x))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5065"/>
                <a:ext cx="8281886" cy="4697097"/>
              </a:xfrm>
              <a:blipFill>
                <a:blip r:embed="rId2"/>
                <a:stretch>
                  <a:fillRect l="-736" t="-246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914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35358"/>
            <a:ext cx="8204065" cy="1325563"/>
          </a:xfrm>
        </p:spPr>
        <p:txBody>
          <a:bodyPr/>
          <a:lstStyle/>
          <a:p>
            <a:r>
              <a:rPr lang="en-US" dirty="0" smtClean="0"/>
              <a:t>Derivative routine, vector version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89498"/>
                <a:ext cx="7886700" cy="54474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Note distinction between component-wise and matrix multiplies</a:t>
                </a:r>
              </a:p>
              <a:p>
                <a:r>
                  <a:rPr lang="en-US" dirty="0" smtClean="0"/>
                  <a:t>Observe also that matrix and vector dimensions are correctly handled (locally)</a:t>
                </a:r>
              </a:p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</m:t>
                    </m:r>
                  </m:oMath>
                </a14:m>
                <a:r>
                  <a:rPr lang="en-US" dirty="0" smtClean="0"/>
                  <a:t>” is component-wise multiply</a:t>
                </a:r>
              </a:p>
              <a:p>
                <a:r>
                  <a:rPr lang="en-US" dirty="0" smtClean="0"/>
                  <a:t>“*” is matrix multiply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y, operator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case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operator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# component-wise “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schur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 multiply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 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 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# Matrix multiply. X must be a matrix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y*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*x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‘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return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# The following will expect a single argument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tanh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 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(1-tanh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(x))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‘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sigmoid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 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sigmoid(x)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</m:t>
                    </m:r>
                  </m:oMath>
                </a14:m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(1-sigmoid(x))</a:t>
                </a:r>
                <a:r>
                  <a:rPr lang="en-US" b="1" baseline="30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endPara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# The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jacobian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is the full derivative matrix of the sigmoid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‘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softmax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’ : return 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*Jacobian(</a:t>
                </a:r>
                <a:r>
                  <a:rPr lang="en-US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sigmoid,x</a:t>
                </a:r>
                <a:r>
                  <a:rPr lang="en-US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89498"/>
                <a:ext cx="7886700" cy="5447490"/>
              </a:xfrm>
              <a:blipFill>
                <a:blip r:embed="rId2"/>
                <a:stretch>
                  <a:fillRect l="-309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91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“=“ vs “+=“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2"/>
            <a:ext cx="7886700" cy="48540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 the forward computation a variable may be used multiple times to compute other intermediate variables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During backward computations, the first time the derivative is computed for the variable, the we will use “=“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In subsequent computations we use “+=“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may be difficult to keep track of when we first compute the derivative for a variable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When to use “=“ vs when to use “+=“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Cheap trick: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Initialize all derivatives to 0 during computation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Always </a:t>
            </a:r>
            <a:r>
              <a:rPr lang="en-US" dirty="0" smtClean="0"/>
              <a:t>use “+=“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You will get the correct answer (why?)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340" y="9728"/>
                <a:ext cx="7805231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,dx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W,b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= 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LSTM_derivative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dC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dh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00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initialize d(variable)=0 (all variables)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31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[do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,o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∘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dC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,’tanh’)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(do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,’sigmoid’)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40" y="9728"/>
                <a:ext cx="7805231" cy="6858000"/>
              </a:xfrm>
              <a:blipFill>
                <a:blip r:embed="rId2"/>
                <a:stretch>
                  <a:fillRect l="-859" t="-1422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70" y="1996105"/>
            <a:ext cx="1754682" cy="25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5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84" y="311290"/>
                <a:ext cx="8602915" cy="64688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… continued from previous slide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Derivative of eq. 22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dtildeC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,i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dtildeC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,f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dtildeC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,’sigmoid’)</a:t>
                </a: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84" y="311290"/>
                <a:ext cx="8602915" cy="6468885"/>
              </a:xfrm>
              <a:blipFill>
                <a:blip r:embed="rId2"/>
                <a:stretch>
                  <a:fillRect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221" y="2258668"/>
            <a:ext cx="1737411" cy="24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03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340" y="515580"/>
                <a:ext cx="7805231" cy="551557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… continued from previous slide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Derivative of eq. 14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,’sigmoid’)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db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b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40" y="515580"/>
                <a:ext cx="7805231" cy="5515574"/>
              </a:xfrm>
              <a:blipFill>
                <a:blip r:embed="rId2"/>
                <a:stretch>
                  <a:fillRect t="-210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838" y="2383074"/>
            <a:ext cx="1642761" cy="21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1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340" y="359934"/>
                <a:ext cx="7805231" cy="634242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… continued from previous slide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Derivative of eq. 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,’sigmoid’)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db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b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#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fx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,x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  <a:endPara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,’+’)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𝑓h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fh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Derivative of eq.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𝑓𝐶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dW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+=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deriv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(dz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,W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fC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,’*’)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dC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dh</a:t>
                </a:r>
                <a:r>
                  <a:rPr lang="en-US" b="1" baseline="-25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b="1" baseline="-25000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d[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W,b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40" y="359934"/>
                <a:ext cx="7805231" cy="6342420"/>
              </a:xfrm>
              <a:blipFill>
                <a:blip r:embed="rId2"/>
                <a:stretch>
                  <a:fillRect t="-1827" b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323" y="1896893"/>
            <a:ext cx="2044879" cy="28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4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815"/>
            <a:ext cx="7886700" cy="866590"/>
          </a:xfrm>
        </p:spPr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7048"/>
            <a:ext cx="7886700" cy="53599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deriv</a:t>
            </a:r>
            <a:r>
              <a:rPr lang="en-US" dirty="0" smtClean="0"/>
              <a:t>() routine given is missing several operators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Operations involving constants (z = 2y, z = 1-y, z = 3+y)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Division and inversion  (</a:t>
            </a:r>
            <a:r>
              <a:rPr lang="en-US" dirty="0" err="1" smtClean="0"/>
              <a:t>e.g</a:t>
            </a:r>
            <a:r>
              <a:rPr lang="en-US" dirty="0" smtClean="0"/>
              <a:t>  z = x/y,   z = 1/y, z = A</a:t>
            </a:r>
            <a:r>
              <a:rPr lang="en-US" baseline="30000" dirty="0" smtClean="0"/>
              <a:t>-1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You may have to extend it to deal with these, or rewrite your equations to eliminate such operations if possible</a:t>
            </a:r>
          </a:p>
          <a:p>
            <a:pPr lvl="3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 practice many of the operations will be grouped together for computational efficiency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And to take advantage of parallel processing capabilities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But the basic principle applies to </a:t>
            </a:r>
            <a:r>
              <a:rPr lang="en-US" i="1" dirty="0" smtClean="0"/>
              <a:t>any </a:t>
            </a:r>
            <a:r>
              <a:rPr lang="en-US" dirty="0" smtClean="0"/>
              <a:t>computation that can be expressed as a serial operation of unary and binary relations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you can do it on a computer, you can express it as a serial operation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In fact the preceding logic is </a:t>
            </a:r>
            <a:r>
              <a:rPr lang="en-US" i="1" dirty="0" smtClean="0"/>
              <a:t>exactly </a:t>
            </a:r>
            <a:r>
              <a:rPr lang="en-US" dirty="0" smtClean="0"/>
              <a:t>what we use to compute derivatives in </a:t>
            </a:r>
            <a:r>
              <a:rPr lang="en-US" dirty="0" err="1" smtClean="0"/>
              <a:t>backprop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We saw this explicitly in the vector version of BP for MLPs.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6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2 (vector,  </a:t>
            </a:r>
            <a:r>
              <a:rPr lang="en-US" i="1" dirty="0" err="1" smtClean="0"/>
              <a:t>schur</a:t>
            </a:r>
            <a:r>
              <a:rPr lang="en-US" i="1" dirty="0" smtClean="0"/>
              <a:t> </a:t>
            </a:r>
            <a:r>
              <a:rPr lang="en-US" dirty="0" smtClean="0"/>
              <a:t>multiply)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vectors</a:t>
                </a:r>
              </a:p>
              <a:p>
                <a:r>
                  <a:rPr lang="en-US" dirty="0" smtClean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 smtClean="0"/>
                  <a:t>” represents component-wise multiplication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known (and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vector)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  <a:blipFill>
                <a:blip r:embed="rId2"/>
                <a:stretch>
                  <a:fillRect l="-1391" t="-6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08012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08012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9642" y="4131197"/>
                <a:ext cx="380944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)∘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42" y="4131197"/>
                <a:ext cx="380944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15584" y="5326828"/>
            <a:ext cx="33297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Please verify that the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dimensions match!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4510" y="4988369"/>
                <a:ext cx="3824573" cy="676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)∘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10" y="4988369"/>
                <a:ext cx="3824573" cy="676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9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3 (scalar)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</p:spPr>
            <p:txBody>
              <a:bodyPr/>
              <a:lstStyle/>
              <a:p>
                <a:r>
                  <a:rPr lang="en-US" dirty="0" smtClean="0"/>
                  <a:t>All terms are scalars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known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  <a:blipFill>
                <a:blip r:embed="rId2"/>
                <a:stretch>
                  <a:fillRect l="-1391" t="-6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2356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23561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3591" y="3224087"/>
                <a:ext cx="1920206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3224087"/>
                <a:ext cx="1920206" cy="1170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3591" y="4848606"/>
                <a:ext cx="1932901" cy="1275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4848606"/>
                <a:ext cx="1932901" cy="1275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5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3 (vector)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are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known (and is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vector)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4"/>
                <a:ext cx="7886700" cy="1692616"/>
              </a:xfrm>
              <a:blipFill>
                <a:blip r:embed="rId2"/>
                <a:stretch>
                  <a:fillRect t="-6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2356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23561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9642" y="4131197"/>
                <a:ext cx="23535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42" y="4131197"/>
                <a:ext cx="235352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15584" y="5326828"/>
            <a:ext cx="332975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Please verify that the</a:t>
            </a:r>
            <a:br>
              <a:rPr lang="en-US" sz="2400" dirty="0" smtClean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dimensions match!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4510" y="4988369"/>
                <a:ext cx="2368662" cy="664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10" y="4988369"/>
                <a:ext cx="2368662" cy="66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 4 (scalar)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03"/>
                <a:ext cx="7886700" cy="14299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are scalars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 smtClean="0"/>
                  <a:t> is known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03"/>
                <a:ext cx="7886700" cy="1429969"/>
              </a:xfrm>
              <a:blipFill>
                <a:blip r:embed="rId2"/>
                <a:stretch>
                  <a:fillRect t="-7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1" y="1381674"/>
                <a:ext cx="207813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330" y="3723308"/>
                <a:ext cx="3167342" cy="11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30" y="3723308"/>
                <a:ext cx="3167342" cy="1170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0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4865</TotalTime>
  <Words>1318</Words>
  <Application>Microsoft Office PowerPoint</Application>
  <PresentationFormat>On-screen Show (4:3)</PresentationFormat>
  <Paragraphs>667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Comic Sans MS</vt:lpstr>
      <vt:lpstr>Courier New</vt:lpstr>
      <vt:lpstr>Office Theme</vt:lpstr>
      <vt:lpstr>How to compute a derivative</vt:lpstr>
      <vt:lpstr>Computing derivatives of complicated functions</vt:lpstr>
      <vt:lpstr>First: Some notation and conventions</vt:lpstr>
      <vt:lpstr>Rules:  1  (scalar)</vt:lpstr>
      <vt:lpstr>Rules:  1 (vector)</vt:lpstr>
      <vt:lpstr>Rules:  2 (vector,  schur multiply)</vt:lpstr>
      <vt:lpstr>Rules:  3 (scalar)</vt:lpstr>
      <vt:lpstr>Rules:  3 (vector)</vt:lpstr>
      <vt:lpstr>Rules:  4 (scalar)</vt:lpstr>
      <vt:lpstr>Rules:  4 (vector)</vt:lpstr>
      <vt:lpstr>Rules:  4b (vector) component-wise multiply notation</vt:lpstr>
      <vt:lpstr>Rule 5:  Addition of derivatives</vt:lpstr>
      <vt:lpstr>Computing derivatives of complex functions</vt:lpstr>
      <vt:lpstr>Example: 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 forward</vt:lpstr>
      <vt:lpstr>LSTM</vt:lpstr>
      <vt:lpstr>LSTM</vt:lpstr>
      <vt:lpstr>Computing derivatives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LSTM</vt:lpstr>
      <vt:lpstr>Continuing the computation</vt:lpstr>
      <vt:lpstr>Overall procedure</vt:lpstr>
      <vt:lpstr>May be easier to think of it in terms of a “derivative” routine</vt:lpstr>
      <vt:lpstr>Derivative routine, vector version</vt:lpstr>
      <vt:lpstr>When to use “=“ vs “+=“</vt:lpstr>
      <vt:lpstr>PowerPoint Presentation</vt:lpstr>
      <vt:lpstr>PowerPoint Presentation</vt:lpstr>
      <vt:lpstr>PowerPoint Presentation</vt:lpstr>
      <vt:lpstr>PowerPoint Presentation</vt:lpstr>
      <vt:lpstr>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compute a derivative</dc:title>
  <dc:creator>bhiksha</dc:creator>
  <cp:lastModifiedBy>Bhiksha Raj</cp:lastModifiedBy>
  <cp:revision>77</cp:revision>
  <dcterms:created xsi:type="dcterms:W3CDTF">2019-03-14T01:01:13Z</dcterms:created>
  <dcterms:modified xsi:type="dcterms:W3CDTF">2019-11-06T04:19:30Z</dcterms:modified>
</cp:coreProperties>
</file>