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83" r:id="rId4"/>
    <p:sldId id="286" r:id="rId5"/>
    <p:sldId id="281" r:id="rId6"/>
    <p:sldId id="288" r:id="rId7"/>
    <p:sldId id="284" r:id="rId8"/>
    <p:sldId id="282" r:id="rId9"/>
    <p:sldId id="289"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56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14358" y="711866"/>
            <a:ext cx="14859282" cy="6762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rgbClr val="231F2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231F2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rgbClr val="231F20"/>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17460222" y="4438540"/>
            <a:ext cx="828040" cy="789940"/>
          </a:xfrm>
          <a:custGeom>
            <a:avLst/>
            <a:gdLst/>
            <a:ahLst/>
            <a:cxnLst/>
            <a:rect l="l" t="t" r="r" b="b"/>
            <a:pathLst>
              <a:path w="828040" h="789939">
                <a:moveTo>
                  <a:pt x="750863" y="769620"/>
                </a:moveTo>
                <a:lnTo>
                  <a:pt x="702428" y="752506"/>
                </a:lnTo>
                <a:lnTo>
                  <a:pt x="653364" y="732173"/>
                </a:lnTo>
                <a:lnTo>
                  <a:pt x="605018" y="709106"/>
                </a:lnTo>
                <a:lnTo>
                  <a:pt x="557465" y="683338"/>
                </a:lnTo>
                <a:lnTo>
                  <a:pt x="510780" y="654903"/>
                </a:lnTo>
                <a:lnTo>
                  <a:pt x="470871" y="627448"/>
                </a:lnTo>
                <a:lnTo>
                  <a:pt x="432217" y="598594"/>
                </a:lnTo>
                <a:lnTo>
                  <a:pt x="394807" y="568327"/>
                </a:lnTo>
                <a:lnTo>
                  <a:pt x="358627" y="536631"/>
                </a:lnTo>
                <a:lnTo>
                  <a:pt x="323667" y="503491"/>
                </a:lnTo>
                <a:lnTo>
                  <a:pt x="289915" y="468892"/>
                </a:lnTo>
                <a:lnTo>
                  <a:pt x="257358" y="432818"/>
                </a:lnTo>
                <a:lnTo>
                  <a:pt x="225984" y="395255"/>
                </a:lnTo>
                <a:lnTo>
                  <a:pt x="195782" y="356187"/>
                </a:lnTo>
                <a:lnTo>
                  <a:pt x="166740" y="315599"/>
                </a:lnTo>
                <a:lnTo>
                  <a:pt x="138845" y="273475"/>
                </a:lnTo>
                <a:lnTo>
                  <a:pt x="112087" y="229801"/>
                </a:lnTo>
                <a:lnTo>
                  <a:pt x="86452" y="184562"/>
                </a:lnTo>
                <a:lnTo>
                  <a:pt x="61929" y="137741"/>
                </a:lnTo>
                <a:lnTo>
                  <a:pt x="38507" y="89325"/>
                </a:lnTo>
                <a:lnTo>
                  <a:pt x="16172" y="39297"/>
                </a:lnTo>
                <a:lnTo>
                  <a:pt x="0" y="0"/>
                </a:lnTo>
                <a:lnTo>
                  <a:pt x="10003" y="9545"/>
                </a:lnTo>
                <a:lnTo>
                  <a:pt x="21369" y="37166"/>
                </a:lnTo>
                <a:lnTo>
                  <a:pt x="43643" y="87076"/>
                </a:lnTo>
                <a:lnTo>
                  <a:pt x="66991" y="135357"/>
                </a:lnTo>
                <a:lnTo>
                  <a:pt x="91423" y="182026"/>
                </a:lnTo>
                <a:lnTo>
                  <a:pt x="116955" y="227102"/>
                </a:lnTo>
                <a:lnTo>
                  <a:pt x="143598" y="270601"/>
                </a:lnTo>
                <a:lnTo>
                  <a:pt x="171366" y="312543"/>
                </a:lnTo>
                <a:lnTo>
                  <a:pt x="200273" y="352943"/>
                </a:lnTo>
                <a:lnTo>
                  <a:pt x="230331" y="391821"/>
                </a:lnTo>
                <a:lnTo>
                  <a:pt x="261553" y="429194"/>
                </a:lnTo>
                <a:lnTo>
                  <a:pt x="293953" y="465080"/>
                </a:lnTo>
                <a:lnTo>
                  <a:pt x="327543" y="499496"/>
                </a:lnTo>
                <a:lnTo>
                  <a:pt x="362337" y="532460"/>
                </a:lnTo>
                <a:lnTo>
                  <a:pt x="398349" y="563991"/>
                </a:lnTo>
                <a:lnTo>
                  <a:pt x="435590" y="594105"/>
                </a:lnTo>
                <a:lnTo>
                  <a:pt x="474075" y="622820"/>
                </a:lnTo>
                <a:lnTo>
                  <a:pt x="513816" y="650155"/>
                </a:lnTo>
                <a:lnTo>
                  <a:pt x="560353" y="678519"/>
                </a:lnTo>
                <a:lnTo>
                  <a:pt x="607610" y="704152"/>
                </a:lnTo>
                <a:lnTo>
                  <a:pt x="655590" y="727053"/>
                </a:lnTo>
                <a:lnTo>
                  <a:pt x="704293" y="747225"/>
                </a:lnTo>
                <a:lnTo>
                  <a:pt x="753735" y="764669"/>
                </a:lnTo>
                <a:lnTo>
                  <a:pt x="803850" y="779369"/>
                </a:lnTo>
                <a:lnTo>
                  <a:pt x="821618" y="784064"/>
                </a:lnTo>
                <a:lnTo>
                  <a:pt x="827776" y="789940"/>
                </a:lnTo>
                <a:lnTo>
                  <a:pt x="750863" y="769620"/>
                </a:lnTo>
                <a:close/>
              </a:path>
              <a:path w="828040" h="789939">
                <a:moveTo>
                  <a:pt x="514450" y="650540"/>
                </a:moveTo>
                <a:lnTo>
                  <a:pt x="474073" y="622819"/>
                </a:lnTo>
                <a:lnTo>
                  <a:pt x="435589" y="594103"/>
                </a:lnTo>
                <a:lnTo>
                  <a:pt x="398347" y="563989"/>
                </a:lnTo>
                <a:lnTo>
                  <a:pt x="362336" y="532459"/>
                </a:lnTo>
                <a:lnTo>
                  <a:pt x="327542" y="499495"/>
                </a:lnTo>
                <a:lnTo>
                  <a:pt x="293952" y="465079"/>
                </a:lnTo>
                <a:lnTo>
                  <a:pt x="261552" y="429193"/>
                </a:lnTo>
                <a:lnTo>
                  <a:pt x="230330" y="391820"/>
                </a:lnTo>
                <a:lnTo>
                  <a:pt x="200272" y="352942"/>
                </a:lnTo>
                <a:lnTo>
                  <a:pt x="171366" y="312542"/>
                </a:lnTo>
                <a:lnTo>
                  <a:pt x="143597" y="270600"/>
                </a:lnTo>
                <a:lnTo>
                  <a:pt x="116954" y="227101"/>
                </a:lnTo>
                <a:lnTo>
                  <a:pt x="91423" y="182025"/>
                </a:lnTo>
                <a:lnTo>
                  <a:pt x="66990" y="135356"/>
                </a:lnTo>
                <a:lnTo>
                  <a:pt x="43643" y="87075"/>
                </a:lnTo>
                <a:lnTo>
                  <a:pt x="21368" y="37165"/>
                </a:lnTo>
                <a:lnTo>
                  <a:pt x="10003" y="9545"/>
                </a:lnTo>
                <a:lnTo>
                  <a:pt x="14010" y="13370"/>
                </a:lnTo>
                <a:lnTo>
                  <a:pt x="24099" y="37887"/>
                </a:lnTo>
                <a:lnTo>
                  <a:pt x="46370" y="87797"/>
                </a:lnTo>
                <a:lnTo>
                  <a:pt x="69706" y="136075"/>
                </a:lnTo>
                <a:lnTo>
                  <a:pt x="94118" y="182738"/>
                </a:lnTo>
                <a:lnTo>
                  <a:pt x="119616" y="227805"/>
                </a:lnTo>
                <a:lnTo>
                  <a:pt x="146209" y="271291"/>
                </a:lnTo>
                <a:lnTo>
                  <a:pt x="173907" y="313214"/>
                </a:lnTo>
                <a:lnTo>
                  <a:pt x="202719" y="353590"/>
                </a:lnTo>
                <a:lnTo>
                  <a:pt x="232656" y="392436"/>
                </a:lnTo>
                <a:lnTo>
                  <a:pt x="263728" y="429769"/>
                </a:lnTo>
                <a:lnTo>
                  <a:pt x="295944" y="465606"/>
                </a:lnTo>
                <a:lnTo>
                  <a:pt x="329314" y="499964"/>
                </a:lnTo>
                <a:lnTo>
                  <a:pt x="363848" y="532860"/>
                </a:lnTo>
                <a:lnTo>
                  <a:pt x="399556" y="564310"/>
                </a:lnTo>
                <a:lnTo>
                  <a:pt x="436447" y="594331"/>
                </a:lnTo>
                <a:lnTo>
                  <a:pt x="474531" y="622941"/>
                </a:lnTo>
                <a:lnTo>
                  <a:pt x="513819" y="650155"/>
                </a:lnTo>
                <a:lnTo>
                  <a:pt x="514450" y="650540"/>
                </a:lnTo>
                <a:close/>
              </a:path>
              <a:path w="828040" h="789939">
                <a:moveTo>
                  <a:pt x="805316" y="779721"/>
                </a:moveTo>
                <a:lnTo>
                  <a:pt x="756225" y="765326"/>
                </a:lnTo>
                <a:lnTo>
                  <a:pt x="706303" y="747755"/>
                </a:lnTo>
                <a:lnTo>
                  <a:pt x="656948" y="727412"/>
                </a:lnTo>
                <a:lnTo>
                  <a:pt x="608314" y="704337"/>
                </a:lnTo>
                <a:lnTo>
                  <a:pt x="560552" y="678571"/>
                </a:lnTo>
                <a:lnTo>
                  <a:pt x="513816" y="650154"/>
                </a:lnTo>
                <a:lnTo>
                  <a:pt x="474529" y="622939"/>
                </a:lnTo>
                <a:lnTo>
                  <a:pt x="436445" y="594330"/>
                </a:lnTo>
                <a:lnTo>
                  <a:pt x="399554" y="564308"/>
                </a:lnTo>
                <a:lnTo>
                  <a:pt x="363847" y="532858"/>
                </a:lnTo>
                <a:lnTo>
                  <a:pt x="329313" y="499963"/>
                </a:lnTo>
                <a:lnTo>
                  <a:pt x="295943" y="465605"/>
                </a:lnTo>
                <a:lnTo>
                  <a:pt x="263727" y="429768"/>
                </a:lnTo>
                <a:lnTo>
                  <a:pt x="232656" y="392435"/>
                </a:lnTo>
                <a:lnTo>
                  <a:pt x="202718" y="353589"/>
                </a:lnTo>
                <a:lnTo>
                  <a:pt x="173906" y="313213"/>
                </a:lnTo>
                <a:lnTo>
                  <a:pt x="146208" y="271290"/>
                </a:lnTo>
                <a:lnTo>
                  <a:pt x="119615" y="227804"/>
                </a:lnTo>
                <a:lnTo>
                  <a:pt x="94118" y="182737"/>
                </a:lnTo>
                <a:lnTo>
                  <a:pt x="69706" y="136074"/>
                </a:lnTo>
                <a:lnTo>
                  <a:pt x="46369" y="87796"/>
                </a:lnTo>
                <a:lnTo>
                  <a:pt x="24098" y="37886"/>
                </a:lnTo>
                <a:lnTo>
                  <a:pt x="14010" y="13370"/>
                </a:lnTo>
                <a:lnTo>
                  <a:pt x="24110" y="23008"/>
                </a:lnTo>
                <a:lnTo>
                  <a:pt x="29222" y="35433"/>
                </a:lnTo>
                <a:lnTo>
                  <a:pt x="51330" y="85006"/>
                </a:lnTo>
                <a:lnTo>
                  <a:pt x="74500" y="132984"/>
                </a:lnTo>
                <a:lnTo>
                  <a:pt x="98744" y="179380"/>
                </a:lnTo>
                <a:lnTo>
                  <a:pt x="124074" y="224211"/>
                </a:lnTo>
                <a:lnTo>
                  <a:pt x="150502" y="267490"/>
                </a:lnTo>
                <a:lnTo>
                  <a:pt x="178038" y="309233"/>
                </a:lnTo>
                <a:lnTo>
                  <a:pt x="206696" y="349455"/>
                </a:lnTo>
                <a:lnTo>
                  <a:pt x="236486" y="388170"/>
                </a:lnTo>
                <a:lnTo>
                  <a:pt x="267420" y="425395"/>
                </a:lnTo>
                <a:lnTo>
                  <a:pt x="299510" y="461143"/>
                </a:lnTo>
                <a:lnTo>
                  <a:pt x="332768" y="495429"/>
                </a:lnTo>
                <a:lnTo>
                  <a:pt x="367205" y="528270"/>
                </a:lnTo>
                <a:lnTo>
                  <a:pt x="402834" y="559679"/>
                </a:lnTo>
                <a:lnTo>
                  <a:pt x="439665" y="589672"/>
                </a:lnTo>
                <a:lnTo>
                  <a:pt x="477710" y="618263"/>
                </a:lnTo>
                <a:lnTo>
                  <a:pt x="516981" y="645468"/>
                </a:lnTo>
                <a:lnTo>
                  <a:pt x="567226" y="675890"/>
                </a:lnTo>
                <a:lnTo>
                  <a:pt x="613485" y="700658"/>
                </a:lnTo>
                <a:lnTo>
                  <a:pt x="660629" y="722913"/>
                </a:lnTo>
                <a:lnTo>
                  <a:pt x="708588" y="742623"/>
                </a:lnTo>
                <a:lnTo>
                  <a:pt x="757288" y="759752"/>
                </a:lnTo>
                <a:lnTo>
                  <a:pt x="806658" y="774268"/>
                </a:lnTo>
                <a:lnTo>
                  <a:pt x="813151" y="775983"/>
                </a:lnTo>
                <a:lnTo>
                  <a:pt x="821010" y="783484"/>
                </a:lnTo>
                <a:lnTo>
                  <a:pt x="805316" y="779721"/>
                </a:lnTo>
                <a:close/>
              </a:path>
              <a:path w="828040" h="789939">
                <a:moveTo>
                  <a:pt x="813150" y="775983"/>
                </a:moveTo>
                <a:lnTo>
                  <a:pt x="806658" y="774268"/>
                </a:lnTo>
                <a:lnTo>
                  <a:pt x="812923" y="775766"/>
                </a:lnTo>
                <a:lnTo>
                  <a:pt x="813150" y="775983"/>
                </a:lnTo>
                <a:close/>
              </a:path>
              <a:path w="828040" h="789939">
                <a:moveTo>
                  <a:pt x="806579" y="780091"/>
                </a:moveTo>
                <a:lnTo>
                  <a:pt x="805316" y="779721"/>
                </a:lnTo>
                <a:lnTo>
                  <a:pt x="821010" y="783484"/>
                </a:lnTo>
                <a:lnTo>
                  <a:pt x="806579" y="780091"/>
                </a:lnTo>
                <a:close/>
              </a:path>
              <a:path w="828040" h="789939">
                <a:moveTo>
                  <a:pt x="821618" y="784064"/>
                </a:moveTo>
                <a:lnTo>
                  <a:pt x="806579" y="780091"/>
                </a:lnTo>
                <a:lnTo>
                  <a:pt x="821108" y="783577"/>
                </a:lnTo>
                <a:lnTo>
                  <a:pt x="821618" y="784064"/>
                </a:lnTo>
                <a:close/>
              </a:path>
              <a:path w="828040" h="789939">
                <a:moveTo>
                  <a:pt x="806549" y="780082"/>
                </a:moveTo>
                <a:lnTo>
                  <a:pt x="803850" y="779369"/>
                </a:lnTo>
                <a:lnTo>
                  <a:pt x="805316" y="779721"/>
                </a:lnTo>
                <a:lnTo>
                  <a:pt x="806549" y="780082"/>
                </a:lnTo>
                <a:close/>
              </a:path>
            </a:pathLst>
          </a:custGeom>
          <a:solidFill>
            <a:srgbClr val="04040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50" b="1" i="0">
                <a:solidFill>
                  <a:srgbClr val="231F2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5577614" y="3058430"/>
            <a:ext cx="4427220" cy="690879"/>
          </a:xfrm>
          <a:prstGeom prst="rect">
            <a:avLst/>
          </a:prstGeom>
        </p:spPr>
        <p:txBody>
          <a:bodyPr wrap="square" lIns="0" tIns="0" rIns="0" bIns="0">
            <a:spAutoFit/>
          </a:bodyPr>
          <a:lstStyle>
            <a:lvl1pPr>
              <a:defRPr sz="4350" b="1" i="0">
                <a:solidFill>
                  <a:srgbClr val="231F20"/>
                </a:solidFill>
                <a:latin typeface="Tahoma"/>
                <a:cs typeface="Tahoma"/>
              </a:defRPr>
            </a:lvl1pPr>
          </a:lstStyle>
          <a:p>
            <a:endParaRPr/>
          </a:p>
        </p:txBody>
      </p:sp>
      <p:sp>
        <p:nvSpPr>
          <p:cNvPr id="3" name="Holder 3"/>
          <p:cNvSpPr>
            <a:spLocks noGrp="1"/>
          </p:cNvSpPr>
          <p:nvPr>
            <p:ph type="body" idx="1"/>
          </p:nvPr>
        </p:nvSpPr>
        <p:spPr>
          <a:xfrm>
            <a:off x="5554719" y="3727652"/>
            <a:ext cx="9972040" cy="2658745"/>
          </a:xfrm>
          <a:prstGeom prst="rect">
            <a:avLst/>
          </a:prstGeom>
        </p:spPr>
        <p:txBody>
          <a:bodyPr wrap="square" lIns="0" tIns="0" rIns="0" bIns="0">
            <a:spAutoFit/>
          </a:bodyPr>
          <a:lstStyle>
            <a:lvl1pPr>
              <a:defRPr sz="3000" b="0" i="0">
                <a:solidFill>
                  <a:srgbClr val="231F20"/>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98160" cy="10295255"/>
            <a:chOff x="0" y="0"/>
            <a:chExt cx="18298160" cy="10295255"/>
          </a:xfrm>
        </p:grpSpPr>
        <p:pic>
          <p:nvPicPr>
            <p:cNvPr id="3" name="object 3"/>
            <p:cNvPicPr/>
            <p:nvPr/>
          </p:nvPicPr>
          <p:blipFill>
            <a:blip r:embed="rId2" cstate="print"/>
            <a:stretch>
              <a:fillRect/>
            </a:stretch>
          </p:blipFill>
          <p:spPr>
            <a:xfrm>
              <a:off x="15795905" y="6459426"/>
              <a:ext cx="2501922" cy="3835260"/>
            </a:xfrm>
            <a:prstGeom prst="rect">
              <a:avLst/>
            </a:prstGeom>
          </p:spPr>
        </p:pic>
        <p:pic>
          <p:nvPicPr>
            <p:cNvPr id="4" name="object 4"/>
            <p:cNvPicPr/>
            <p:nvPr/>
          </p:nvPicPr>
          <p:blipFill>
            <a:blip r:embed="rId3" cstate="print"/>
            <a:stretch>
              <a:fillRect/>
            </a:stretch>
          </p:blipFill>
          <p:spPr>
            <a:xfrm>
              <a:off x="0" y="0"/>
              <a:ext cx="5382080" cy="4622799"/>
            </a:xfrm>
            <a:prstGeom prst="rect">
              <a:avLst/>
            </a:prstGeom>
          </p:spPr>
        </p:pic>
      </p:grpSp>
      <p:sp>
        <p:nvSpPr>
          <p:cNvPr id="5" name="object 5"/>
          <p:cNvSpPr txBox="1"/>
          <p:nvPr/>
        </p:nvSpPr>
        <p:spPr>
          <a:xfrm>
            <a:off x="2873666" y="2705100"/>
            <a:ext cx="14173200" cy="2429511"/>
          </a:xfrm>
          <a:prstGeom prst="rect">
            <a:avLst/>
          </a:prstGeom>
        </p:spPr>
        <p:txBody>
          <a:bodyPr vert="horz" wrap="square" lIns="0" tIns="15875" rIns="0" bIns="0" rtlCol="0">
            <a:spAutoFit/>
          </a:bodyPr>
          <a:lstStyle/>
          <a:p>
            <a:pPr marL="12700">
              <a:lnSpc>
                <a:spcPct val="100000"/>
              </a:lnSpc>
              <a:spcBef>
                <a:spcPts val="125"/>
              </a:spcBef>
            </a:pPr>
            <a:r>
              <a:rPr lang="en-IN" sz="7800" spc="20" dirty="0" smtClean="0">
                <a:latin typeface="Cambria" panose="02040503050406030204" pitchFamily="18" charset="0"/>
                <a:ea typeface="Cambria" panose="02040503050406030204" pitchFamily="18" charset="0"/>
                <a:cs typeface="Arial"/>
              </a:rPr>
              <a:t>AI/ML </a:t>
            </a:r>
            <a:r>
              <a:rPr lang="en-IN" sz="7800" spc="20" dirty="0" err="1" smtClean="0">
                <a:latin typeface="Cambria" panose="02040503050406030204" pitchFamily="18" charset="0"/>
                <a:ea typeface="Cambria" panose="02040503050406030204" pitchFamily="18" charset="0"/>
                <a:cs typeface="Arial"/>
              </a:rPr>
              <a:t>Hackathon</a:t>
            </a:r>
            <a:r>
              <a:rPr lang="en-IN" sz="7800" spc="20" dirty="0" smtClean="0">
                <a:latin typeface="Cambria" panose="02040503050406030204" pitchFamily="18" charset="0"/>
                <a:ea typeface="Cambria" panose="02040503050406030204" pitchFamily="18" charset="0"/>
                <a:cs typeface="Arial"/>
              </a:rPr>
              <a:t> on Road Safety</a:t>
            </a:r>
          </a:p>
          <a:p>
            <a:pPr marL="12700">
              <a:lnSpc>
                <a:spcPct val="100000"/>
              </a:lnSpc>
              <a:spcBef>
                <a:spcPts val="125"/>
              </a:spcBef>
            </a:pPr>
            <a:r>
              <a:rPr lang="en-IN" sz="7800" spc="20" dirty="0" smtClean="0">
                <a:latin typeface="Cambria" panose="02040503050406030204" pitchFamily="18" charset="0"/>
                <a:ea typeface="Cambria" panose="02040503050406030204" pitchFamily="18" charset="0"/>
                <a:cs typeface="Arial"/>
              </a:rPr>
              <a:t>         </a:t>
            </a:r>
            <a:r>
              <a:rPr lang="en-IN" sz="4800" spc="20" dirty="0" smtClean="0">
                <a:latin typeface="Cambria" panose="02040503050406030204" pitchFamily="18" charset="0"/>
                <a:ea typeface="Cambria" panose="02040503050406030204" pitchFamily="18" charset="0"/>
                <a:cs typeface="Arial"/>
              </a:rPr>
              <a:t>Indian Institute of Technology, </a:t>
            </a:r>
            <a:r>
              <a:rPr lang="en-IN" sz="4800" spc="20" dirty="0" err="1" smtClean="0">
                <a:latin typeface="Cambria" panose="02040503050406030204" pitchFamily="18" charset="0"/>
                <a:ea typeface="Cambria" panose="02040503050406030204" pitchFamily="18" charset="0"/>
                <a:cs typeface="Arial"/>
              </a:rPr>
              <a:t>Roorkee</a:t>
            </a:r>
            <a:endParaRPr sz="4800" dirty="0">
              <a:latin typeface="Cambria" panose="02040503050406030204" pitchFamily="18" charset="0"/>
              <a:ea typeface="Cambria" panose="02040503050406030204" pitchFamily="18" charset="0"/>
              <a:cs typeface="Arial"/>
            </a:endParaRPr>
          </a:p>
        </p:txBody>
      </p:sp>
      <p:sp>
        <p:nvSpPr>
          <p:cNvPr id="6" name="object 6"/>
          <p:cNvSpPr txBox="1"/>
          <p:nvPr/>
        </p:nvSpPr>
        <p:spPr>
          <a:xfrm>
            <a:off x="3581400" y="5420132"/>
            <a:ext cx="12190442" cy="2768835"/>
          </a:xfrm>
          <a:prstGeom prst="rect">
            <a:avLst/>
          </a:prstGeom>
        </p:spPr>
        <p:txBody>
          <a:bodyPr vert="horz" wrap="square" lIns="0" tIns="11430" rIns="0" bIns="0" rtlCol="0">
            <a:spAutoFit/>
          </a:bodyPr>
          <a:lstStyle/>
          <a:p>
            <a:pPr marL="998855" marR="5080" indent="-986790" algn="ctr">
              <a:lnSpc>
                <a:spcPct val="116599"/>
              </a:lnSpc>
              <a:spcBef>
                <a:spcPts val="90"/>
              </a:spcBef>
            </a:pPr>
            <a:r>
              <a:rPr lang="en-IN" sz="4000" dirty="0" smtClean="0">
                <a:latin typeface="Cambria" panose="02040503050406030204" pitchFamily="18" charset="0"/>
                <a:ea typeface="Cambria" panose="02040503050406030204" pitchFamily="18" charset="0"/>
              </a:rPr>
              <a:t>Problem Statement: Accident </a:t>
            </a:r>
            <a:r>
              <a:rPr lang="en-IN" sz="4000" dirty="0">
                <a:latin typeface="Cambria" panose="02040503050406030204" pitchFamily="18" charset="0"/>
                <a:ea typeface="Cambria" panose="02040503050406030204" pitchFamily="18" charset="0"/>
              </a:rPr>
              <a:t>Prediction and Prevention</a:t>
            </a:r>
          </a:p>
          <a:p>
            <a:pPr marL="998855" marR="5080" indent="-986790" algn="ctr">
              <a:lnSpc>
                <a:spcPct val="116599"/>
              </a:lnSpc>
              <a:spcBef>
                <a:spcPts val="90"/>
              </a:spcBef>
            </a:pPr>
            <a:r>
              <a:rPr lang="en-IN" sz="3700" b="1" spc="235" dirty="0" smtClean="0">
                <a:latin typeface="Cambria" panose="02040503050406030204" pitchFamily="18" charset="0"/>
                <a:ea typeface="Cambria" panose="02040503050406030204" pitchFamily="18" charset="0"/>
                <a:cs typeface="Arial"/>
              </a:rPr>
              <a:t>       </a:t>
            </a:r>
          </a:p>
          <a:p>
            <a:pPr marL="998855" marR="5080" indent="-986790" algn="ctr">
              <a:lnSpc>
                <a:spcPct val="116599"/>
              </a:lnSpc>
              <a:spcBef>
                <a:spcPts val="90"/>
              </a:spcBef>
            </a:pPr>
            <a:r>
              <a:rPr lang="en-IN" sz="3700" b="1" spc="235" dirty="0" smtClean="0">
                <a:latin typeface="Cambria" panose="02040503050406030204" pitchFamily="18" charset="0"/>
                <a:ea typeface="Cambria" panose="02040503050406030204" pitchFamily="18" charset="0"/>
                <a:cs typeface="Arial"/>
              </a:rPr>
              <a:t> </a:t>
            </a:r>
            <a:r>
              <a:rPr lang="en-IN" sz="3700" spc="235" dirty="0" smtClean="0">
                <a:latin typeface="Cambria" panose="02040503050406030204" pitchFamily="18" charset="0"/>
                <a:ea typeface="Cambria" panose="02040503050406030204" pitchFamily="18" charset="0"/>
                <a:cs typeface="Arial"/>
              </a:rPr>
              <a:t>Team: Algorithm Architect</a:t>
            </a:r>
            <a:r>
              <a:rPr sz="3700" spc="-110" dirty="0" smtClean="0">
                <a:latin typeface="Cambria" panose="02040503050406030204" pitchFamily="18" charset="0"/>
                <a:ea typeface="Cambria" panose="02040503050406030204" pitchFamily="18" charset="0"/>
                <a:cs typeface="Arial"/>
              </a:rPr>
              <a:t> </a:t>
            </a:r>
            <a:endParaRPr lang="en-IN" sz="3700" spc="-110" dirty="0" smtClean="0">
              <a:latin typeface="Cambria" panose="02040503050406030204" pitchFamily="18" charset="0"/>
              <a:ea typeface="Cambria" panose="02040503050406030204" pitchFamily="18" charset="0"/>
              <a:cs typeface="Arial"/>
            </a:endParaRPr>
          </a:p>
          <a:p>
            <a:pPr marL="998855" marR="5080" indent="-986790" algn="ctr">
              <a:lnSpc>
                <a:spcPct val="116599"/>
              </a:lnSpc>
              <a:spcBef>
                <a:spcPts val="90"/>
              </a:spcBef>
            </a:pPr>
            <a:r>
              <a:rPr lang="en-IN" sz="3700" spc="-45" dirty="0" smtClean="0">
                <a:latin typeface="Cambria" panose="02040503050406030204" pitchFamily="18" charset="0"/>
                <a:ea typeface="Cambria" panose="02040503050406030204" pitchFamily="18" charset="0"/>
                <a:cs typeface="Arial"/>
              </a:rPr>
              <a:t>Name: </a:t>
            </a:r>
            <a:r>
              <a:rPr lang="en-IN" sz="3700" spc="-45" dirty="0" err="1" smtClean="0">
                <a:latin typeface="Cambria" panose="02040503050406030204" pitchFamily="18" charset="0"/>
                <a:ea typeface="Cambria" panose="02040503050406030204" pitchFamily="18" charset="0"/>
                <a:cs typeface="Arial"/>
              </a:rPr>
              <a:t>Yashashri</a:t>
            </a:r>
            <a:r>
              <a:rPr lang="en-IN" sz="3700" spc="-45" dirty="0" smtClean="0">
                <a:latin typeface="Cambria" panose="02040503050406030204" pitchFamily="18" charset="0"/>
                <a:ea typeface="Cambria" panose="02040503050406030204" pitchFamily="18" charset="0"/>
                <a:cs typeface="Arial"/>
              </a:rPr>
              <a:t> </a:t>
            </a:r>
            <a:r>
              <a:rPr lang="en-IN" sz="3700" spc="-45" dirty="0" err="1" smtClean="0">
                <a:latin typeface="Cambria" panose="02040503050406030204" pitchFamily="18" charset="0"/>
                <a:ea typeface="Cambria" panose="02040503050406030204" pitchFamily="18" charset="0"/>
                <a:cs typeface="Arial"/>
              </a:rPr>
              <a:t>Gawande</a:t>
            </a:r>
            <a:r>
              <a:rPr lang="en-IN" sz="3700" spc="-45" dirty="0" smtClean="0">
                <a:latin typeface="Cambria" panose="02040503050406030204" pitchFamily="18" charset="0"/>
                <a:ea typeface="Cambria" panose="02040503050406030204" pitchFamily="18" charset="0"/>
                <a:cs typeface="Arial"/>
              </a:rPr>
              <a:t> </a:t>
            </a:r>
            <a:endParaRPr sz="3700" dirty="0">
              <a:latin typeface="Cambria" panose="02040503050406030204" pitchFamily="18" charset="0"/>
              <a:ea typeface="Cambria" panose="02040503050406030204" pitchFamily="18" charset="0"/>
              <a:cs typeface="Arial"/>
            </a:endParaRPr>
          </a:p>
        </p:txBody>
      </p:sp>
      <p:pic>
        <p:nvPicPr>
          <p:cNvPr id="2052" name="Picture 4" descr="Accidents | Rehabilitation | Primacare Physical Thera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505700"/>
            <a:ext cx="3633874" cy="2387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1562100"/>
            <a:ext cx="7848600" cy="923330"/>
          </a:xfrm>
        </p:spPr>
        <p:txBody>
          <a:bodyPr/>
          <a:lstStyle/>
          <a:p>
            <a:r>
              <a:rPr lang="en-IN" sz="5400" dirty="0" smtClean="0">
                <a:latin typeface="Cambria" panose="02040503050406030204" pitchFamily="18" charset="0"/>
                <a:ea typeface="Cambria" panose="02040503050406030204" pitchFamily="18" charset="0"/>
              </a:rPr>
              <a:t>                </a:t>
            </a:r>
            <a:r>
              <a:rPr lang="en-IN" sz="6000" dirty="0" smtClean="0">
                <a:latin typeface="Cambria" panose="02040503050406030204" pitchFamily="18" charset="0"/>
                <a:ea typeface="Cambria" panose="02040503050406030204" pitchFamily="18" charset="0"/>
              </a:rPr>
              <a:t>Contents</a:t>
            </a:r>
            <a:endParaRPr lang="en-IN" sz="60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3200400" y="3727652"/>
            <a:ext cx="12326359" cy="3693319"/>
          </a:xfrm>
        </p:spPr>
        <p:txBody>
          <a:bodyPr/>
          <a:lstStyle/>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Problem Statement</a:t>
            </a: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Proposed Approach</a:t>
            </a: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Design Specifications</a:t>
            </a: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Implementation</a:t>
            </a: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Data Visualization</a:t>
            </a: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Algorithm Results</a:t>
            </a: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Future Scope</a:t>
            </a:r>
          </a:p>
          <a:p>
            <a:endParaRPr lang="en-IN" dirty="0"/>
          </a:p>
        </p:txBody>
      </p:sp>
    </p:spTree>
    <p:extLst>
      <p:ext uri="{BB962C8B-B14F-4D97-AF65-F5344CB8AC3E}">
        <p14:creationId xmlns:p14="http://schemas.microsoft.com/office/powerpoint/2010/main" val="271024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1736824"/>
            <a:ext cx="7848600" cy="1066800"/>
          </a:xfrm>
        </p:spPr>
        <p:txBody>
          <a:bodyPr/>
          <a:lstStyle/>
          <a:p>
            <a:r>
              <a:rPr lang="en-IN" sz="5400" dirty="0" smtClean="0">
                <a:latin typeface="Cambria" panose="02040503050406030204" pitchFamily="18" charset="0"/>
                <a:ea typeface="Cambria" panose="02040503050406030204" pitchFamily="18" charset="0"/>
              </a:rPr>
              <a:t>      Problem Statement</a:t>
            </a:r>
            <a:endParaRPr lang="en-IN" sz="54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1981200" y="3543300"/>
            <a:ext cx="14706600" cy="3231654"/>
          </a:xfrm>
        </p:spPr>
        <p:txBody>
          <a:bodyPr/>
          <a:lstStyle/>
          <a:p>
            <a:pPr algn="just"/>
            <a:r>
              <a:rPr lang="en-IN" dirty="0">
                <a:latin typeface="Cambria" panose="02040503050406030204" pitchFamily="18" charset="0"/>
                <a:ea typeface="Cambria" panose="02040503050406030204" pitchFamily="18" charset="0"/>
              </a:rPr>
              <a:t>Road accidents pose a substantial threat to public safety, leading to numerous injuries and fatalities worldwide. Predicting the occurrence of road accidents is crucial for implementing preventive measures, optimizing traffic management, and enhancing overall road safety. The </a:t>
            </a:r>
            <a:r>
              <a:rPr lang="en-IN" dirty="0" smtClean="0">
                <a:latin typeface="Cambria" panose="02040503050406030204" pitchFamily="18" charset="0"/>
                <a:ea typeface="Cambria" panose="02040503050406030204" pitchFamily="18" charset="0"/>
              </a:rPr>
              <a:t>goal </a:t>
            </a:r>
            <a:r>
              <a:rPr lang="en-IN" dirty="0">
                <a:latin typeface="Cambria" panose="02040503050406030204" pitchFamily="18" charset="0"/>
                <a:ea typeface="Cambria" panose="02040503050406030204" pitchFamily="18" charset="0"/>
              </a:rPr>
              <a:t>is to develop a predictive model capable of accurately forecasting the likelihood of road accidents based on various contributing </a:t>
            </a:r>
            <a:r>
              <a:rPr lang="en-IN" dirty="0" smtClean="0">
                <a:latin typeface="Cambria" panose="02040503050406030204" pitchFamily="18" charset="0"/>
                <a:ea typeface="Cambria" panose="02040503050406030204" pitchFamily="18" charset="0"/>
              </a:rPr>
              <a:t>factors and to o </a:t>
            </a:r>
            <a:r>
              <a:rPr lang="en-IN" dirty="0">
                <a:latin typeface="Cambria" panose="02040503050406030204" pitchFamily="18" charset="0"/>
                <a:ea typeface="Cambria" panose="02040503050406030204" pitchFamily="18" charset="0"/>
              </a:rPr>
              <a:t>provide timely insights to authorities, enabling them to take proactive measures to reduce both the frequency and severity of accidents.</a:t>
            </a:r>
          </a:p>
        </p:txBody>
      </p:sp>
      <p:pic>
        <p:nvPicPr>
          <p:cNvPr id="1026" name="Picture 2" descr="Road Accidents Claim 2,673 Nigerians In 6 Months says NBS – Moov Logistics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0" y="7124700"/>
            <a:ext cx="5147733"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3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876300"/>
            <a:ext cx="7848600" cy="830997"/>
          </a:xfrm>
        </p:spPr>
        <p:txBody>
          <a:bodyPr/>
          <a:lstStyle/>
          <a:p>
            <a:r>
              <a:rPr lang="en-IN" sz="5400" dirty="0" smtClean="0">
                <a:latin typeface="Cambria" panose="02040503050406030204" pitchFamily="18" charset="0"/>
                <a:ea typeface="Cambria" panose="02040503050406030204" pitchFamily="18" charset="0"/>
              </a:rPr>
              <a:t>      Proposed Approach </a:t>
            </a:r>
            <a:endParaRPr lang="en-IN" sz="54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1752600" y="2933700"/>
            <a:ext cx="15163800" cy="6370975"/>
          </a:xfrm>
        </p:spPr>
        <p:txBody>
          <a:bodyPr/>
          <a:lstStyle/>
          <a:p>
            <a:pPr algn="just"/>
            <a:r>
              <a:rPr lang="en-IN" sz="3200" dirty="0" smtClean="0">
                <a:latin typeface="Cambria" panose="02040503050406030204" pitchFamily="18" charset="0"/>
                <a:ea typeface="Cambria" panose="02040503050406030204" pitchFamily="18" charset="0"/>
              </a:rPr>
              <a:t>In these research we build a model which is able to predict the road accidents based on road traffic accidents. First we considered 32 possible variables which can cause road accidents, these are :-</a:t>
            </a:r>
          </a:p>
          <a:p>
            <a:pPr algn="just"/>
            <a:endParaRPr lang="en-IN" sz="3200" dirty="0">
              <a:latin typeface="Cambria" panose="02040503050406030204" pitchFamily="18" charset="0"/>
              <a:ea typeface="Cambria" panose="02040503050406030204" pitchFamily="18" charset="0"/>
            </a:endParaRPr>
          </a:p>
          <a:p>
            <a:pPr algn="just"/>
            <a:r>
              <a:rPr lang="en-IN" sz="3200" dirty="0">
                <a:latin typeface="Cambria" panose="02040503050406030204" pitchFamily="18" charset="0"/>
                <a:ea typeface="Cambria" panose="02040503050406030204" pitchFamily="18" charset="0"/>
              </a:rPr>
              <a:t>Time </a:t>
            </a:r>
            <a:r>
              <a:rPr lang="en-IN" sz="3200" dirty="0" smtClean="0">
                <a:latin typeface="Cambria" panose="02040503050406030204" pitchFamily="18" charset="0"/>
                <a:ea typeface="Cambria" panose="02040503050406030204" pitchFamily="18" charset="0"/>
              </a:rPr>
              <a:t>, Day of week,</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Age band of driver, Sex of driver,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Educational level, </a:t>
            </a:r>
            <a:r>
              <a:rPr lang="en-IN" sz="3200" dirty="0" smtClean="0">
                <a:latin typeface="Cambria" panose="02040503050406030204" pitchFamily="18" charset="0"/>
                <a:ea typeface="Cambria" panose="02040503050406030204" pitchFamily="18" charset="0"/>
              </a:rPr>
              <a:t>Vehicle </a:t>
            </a:r>
            <a:r>
              <a:rPr lang="en-IN" sz="3200" dirty="0" smtClean="0">
                <a:latin typeface="Cambria" panose="02040503050406030204" pitchFamily="18" charset="0"/>
                <a:ea typeface="Cambria" panose="02040503050406030204" pitchFamily="18" charset="0"/>
              </a:rPr>
              <a:t>driver relation, Driving experience,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Type of vehicle,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Owner of vehicle</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Service year of vehicle</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Defect of vehicle , Area accident occurred, Lanes or Medians, Road alignment,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Types of junction,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Road surface type</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Road surface conditions, Light conditions, Weather conditions, Type of collision,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Number of vehicles involved, Number of casualties,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Vehicle movement</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Casualty class,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Sex of casualty</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Age band of casualty,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Casualty severity, </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Work of casualty</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Fitness of casualty,</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a:t>
            </a:r>
            <a:r>
              <a:rPr lang="en-IN" sz="3200" dirty="0" err="1" smtClean="0">
                <a:latin typeface="Cambria" panose="02040503050406030204" pitchFamily="18" charset="0"/>
                <a:ea typeface="Cambria" panose="02040503050406030204" pitchFamily="18" charset="0"/>
              </a:rPr>
              <a:t>Pedestrain</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movement,</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 Cause of-accident,</a:t>
            </a:r>
            <a:r>
              <a:rPr lang="en-IN" sz="3200" dirty="0">
                <a:latin typeface="Cambria" panose="02040503050406030204" pitchFamily="18" charset="0"/>
                <a:ea typeface="Cambria" panose="02040503050406030204" pitchFamily="18" charset="0"/>
              </a:rPr>
              <a:t>  </a:t>
            </a:r>
            <a:r>
              <a:rPr lang="en-IN" sz="3200" dirty="0" smtClean="0">
                <a:latin typeface="Cambria" panose="02040503050406030204" pitchFamily="18" charset="0"/>
                <a:ea typeface="Cambria" panose="02040503050406030204" pitchFamily="18" charset="0"/>
              </a:rPr>
              <a:t>Accident severity</a:t>
            </a:r>
            <a:r>
              <a:rPr lang="en-IN" sz="3200" dirty="0">
                <a:latin typeface="Cambria" panose="02040503050406030204" pitchFamily="18" charset="0"/>
                <a:ea typeface="Cambria" panose="02040503050406030204" pitchFamily="18" charset="0"/>
              </a:rPr>
              <a:t> </a:t>
            </a:r>
          </a:p>
          <a:p>
            <a:endParaRPr lang="en-IN" dirty="0">
              <a:latin typeface="Cambria" panose="02040503050406030204" pitchFamily="18" charset="0"/>
              <a:ea typeface="Cambria" panose="02040503050406030204" pitchFamily="18" charset="0"/>
            </a:endParaRPr>
          </a:p>
        </p:txBody>
      </p:sp>
      <p:pic>
        <p:nvPicPr>
          <p:cNvPr id="1025"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01913" cy="11128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98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1562100"/>
            <a:ext cx="7848600" cy="830997"/>
          </a:xfrm>
        </p:spPr>
        <p:txBody>
          <a:bodyPr/>
          <a:lstStyle/>
          <a:p>
            <a:r>
              <a:rPr lang="en-IN" sz="5400" dirty="0" smtClean="0">
                <a:latin typeface="Cambria" panose="02040503050406030204" pitchFamily="18" charset="0"/>
                <a:ea typeface="Cambria" panose="02040503050406030204" pitchFamily="18" charset="0"/>
              </a:rPr>
              <a:t>       Design Specifications</a:t>
            </a:r>
            <a:endParaRPr lang="en-IN" sz="54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286000" y="3727652"/>
            <a:ext cx="13944600" cy="3231654"/>
          </a:xfrm>
        </p:spPr>
        <p:txBody>
          <a:bodyPr/>
          <a:lstStyle/>
          <a:p>
            <a:r>
              <a:rPr lang="en-IN" dirty="0">
                <a:latin typeface="Cambria" panose="02040503050406030204" pitchFamily="18" charset="0"/>
                <a:ea typeface="Cambria" panose="02040503050406030204" pitchFamily="18" charset="0"/>
              </a:rPr>
              <a:t>For model based on </a:t>
            </a:r>
            <a:r>
              <a:rPr lang="en-IN" dirty="0" smtClean="0">
                <a:latin typeface="Cambria" panose="02040503050406030204" pitchFamily="18" charset="0"/>
                <a:ea typeface="Cambria" panose="02040503050406030204" pitchFamily="18" charset="0"/>
              </a:rPr>
              <a:t>machine </a:t>
            </a:r>
            <a:r>
              <a:rPr lang="en-IN" dirty="0">
                <a:latin typeface="Cambria" panose="02040503050406030204" pitchFamily="18" charset="0"/>
                <a:ea typeface="Cambria" panose="02040503050406030204" pitchFamily="18" charset="0"/>
              </a:rPr>
              <a:t>learning </a:t>
            </a:r>
            <a:r>
              <a:rPr lang="en-IN" dirty="0" smtClean="0">
                <a:latin typeface="Cambria" panose="02040503050406030204" pitchFamily="18" charset="0"/>
                <a:ea typeface="Cambria" panose="02040503050406030204" pitchFamily="18" charset="0"/>
              </a:rPr>
              <a:t>algorithm: </a:t>
            </a:r>
          </a:p>
          <a:p>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Developer </a:t>
            </a:r>
            <a:r>
              <a:rPr lang="en-IN" dirty="0">
                <a:latin typeface="Cambria" panose="02040503050406030204" pitchFamily="18" charset="0"/>
                <a:ea typeface="Cambria" panose="02040503050406030204" pitchFamily="18" charset="0"/>
              </a:rPr>
              <a:t>Tools: </a:t>
            </a:r>
            <a:r>
              <a:rPr lang="en-IN" dirty="0" err="1">
                <a:latin typeface="Cambria" panose="02040503050406030204" pitchFamily="18" charset="0"/>
                <a:ea typeface="Cambria" panose="02040503050406030204" pitchFamily="18" charset="0"/>
              </a:rPr>
              <a:t>Jupyter</a:t>
            </a:r>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Notebook and Google </a:t>
            </a:r>
            <a:r>
              <a:rPr lang="en-IN" dirty="0" err="1" smtClean="0">
                <a:latin typeface="Cambria" panose="02040503050406030204" pitchFamily="18" charset="0"/>
                <a:ea typeface="Cambria" panose="02040503050406030204" pitchFamily="18" charset="0"/>
              </a:rPr>
              <a:t>Colaboratory</a:t>
            </a:r>
            <a:endParaRPr lang="en-IN" dirty="0" smtClean="0">
              <a:latin typeface="Cambria" panose="02040503050406030204" pitchFamily="18" charset="0"/>
              <a:ea typeface="Cambria" panose="02040503050406030204" pitchFamily="18" charset="0"/>
            </a:endParaRPr>
          </a:p>
          <a:p>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Programming Language</a:t>
            </a:r>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Python</a:t>
            </a:r>
          </a:p>
          <a:p>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Operating System</a:t>
            </a:r>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Windows, </a:t>
            </a:r>
            <a:r>
              <a:rPr lang="en-IN" dirty="0">
                <a:latin typeface="Cambria" panose="02040503050406030204" pitchFamily="18" charset="0"/>
                <a:ea typeface="Cambria" panose="02040503050406030204" pitchFamily="18" charset="0"/>
              </a:rPr>
              <a:t>M</a:t>
            </a:r>
            <a:r>
              <a:rPr lang="en-IN" dirty="0" smtClean="0">
                <a:latin typeface="Cambria" panose="02040503050406030204" pitchFamily="18" charset="0"/>
                <a:ea typeface="Cambria" panose="02040503050406030204" pitchFamily="18" charset="0"/>
              </a:rPr>
              <a:t>ac and Linux</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451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409700"/>
            <a:ext cx="14325600" cy="1477328"/>
          </a:xfrm>
        </p:spPr>
        <p:txBody>
          <a:bodyPr/>
          <a:lstStyle/>
          <a:p>
            <a:r>
              <a:rPr lang="en-IN" sz="4800" dirty="0" smtClean="0">
                <a:latin typeface="Cambria" panose="02040503050406030204" pitchFamily="18" charset="0"/>
                <a:ea typeface="Cambria" panose="02040503050406030204" pitchFamily="18" charset="0"/>
              </a:rPr>
              <a:t>   Implementation using Random Forest Algorithm</a:t>
            </a:r>
            <a:endParaRPr lang="en-IN" sz="48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5800" y="3238500"/>
            <a:ext cx="17068800" cy="5539978"/>
          </a:xfrm>
        </p:spPr>
        <p:txBody>
          <a:bodyPr/>
          <a:lstStyle/>
          <a:p>
            <a:pPr marL="457200" indent="-457200">
              <a:buFont typeface="Arial" panose="020B0604020202020204" pitchFamily="34" charset="0"/>
              <a:buChar char="•"/>
            </a:pPr>
            <a:r>
              <a:rPr lang="en-IN" dirty="0">
                <a:latin typeface="Cambria" panose="02040503050406030204" pitchFamily="18" charset="0"/>
                <a:ea typeface="Cambria" panose="02040503050406030204" pitchFamily="18" charset="0"/>
              </a:rPr>
              <a:t>Random forest was proposed by </a:t>
            </a:r>
            <a:r>
              <a:rPr lang="en-IN" dirty="0" err="1">
                <a:latin typeface="Cambria" panose="02040503050406030204" pitchFamily="18" charset="0"/>
                <a:ea typeface="Cambria" panose="02040503050406030204" pitchFamily="18" charset="0"/>
              </a:rPr>
              <a:t>Breiman</a:t>
            </a:r>
            <a:r>
              <a:rPr lang="en-IN" dirty="0">
                <a:latin typeface="Cambria" panose="02040503050406030204" pitchFamily="18" charset="0"/>
                <a:ea typeface="Cambria" panose="02040503050406030204" pitchFamily="18" charset="0"/>
              </a:rPr>
              <a:t> in 2001. </a:t>
            </a: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It </a:t>
            </a:r>
            <a:r>
              <a:rPr lang="en-IN" dirty="0">
                <a:latin typeface="Cambria" panose="02040503050406030204" pitchFamily="18" charset="0"/>
                <a:ea typeface="Cambria" panose="02040503050406030204" pitchFamily="18" charset="0"/>
              </a:rPr>
              <a:t>leverages the power of ensemble learning by combining predictions from multiple decision trees, resulting in a more robust and accurate model. </a:t>
            </a: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The </a:t>
            </a:r>
            <a:r>
              <a:rPr lang="en-IN" dirty="0">
                <a:latin typeface="Cambria" panose="02040503050406030204" pitchFamily="18" charset="0"/>
                <a:ea typeface="Cambria" panose="02040503050406030204" pitchFamily="18" charset="0"/>
              </a:rPr>
              <a:t>algorithm is primarily built upon two key concepts: bagging and random feature </a:t>
            </a:r>
            <a:r>
              <a:rPr lang="en-IN" dirty="0" smtClean="0">
                <a:latin typeface="Cambria" panose="02040503050406030204" pitchFamily="18" charset="0"/>
                <a:ea typeface="Cambria" panose="02040503050406030204" pitchFamily="18" charset="0"/>
              </a:rPr>
              <a:t>selection.</a:t>
            </a:r>
          </a:p>
          <a:p>
            <a:pPr marL="457200" indent="-457200">
              <a:buFont typeface="Arial" panose="020B0604020202020204" pitchFamily="34" charset="0"/>
              <a:buChar char="•"/>
            </a:pP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In </a:t>
            </a:r>
            <a:r>
              <a:rPr lang="en-IN" dirty="0">
                <a:latin typeface="Cambria" panose="02040503050406030204" pitchFamily="18" charset="0"/>
                <a:ea typeface="Cambria" panose="02040503050406030204" pitchFamily="18" charset="0"/>
              </a:rPr>
              <a:t>the bagging process, a new training dataset of size n, denoted as k, is created by uniformly sampling with replacement from the original training set. </a:t>
            </a:r>
            <a:r>
              <a:rPr lang="en-IN" dirty="0" smtClean="0">
                <a:latin typeface="Cambria" panose="02040503050406030204" pitchFamily="18" charset="0"/>
                <a:ea typeface="Cambria" panose="02040503050406030204" pitchFamily="18" charset="0"/>
              </a:rPr>
              <a:t>k </a:t>
            </a:r>
            <a:r>
              <a:rPr lang="en-IN" dirty="0">
                <a:latin typeface="Cambria" panose="02040503050406030204" pitchFamily="18" charset="0"/>
                <a:ea typeface="Cambria" panose="02040503050406030204" pitchFamily="18" charset="0"/>
              </a:rPr>
              <a:t>base trees are trained using these new training sets. </a:t>
            </a:r>
          </a:p>
          <a:p>
            <a:pPr marL="457200" indent="-457200">
              <a:buFont typeface="Arial" panose="020B0604020202020204" pitchFamily="34" charset="0"/>
              <a:buChar char="•"/>
            </a:pP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a:latin typeface="Cambria" panose="02040503050406030204" pitchFamily="18" charset="0"/>
                <a:ea typeface="Cambria" panose="02040503050406030204" pitchFamily="18" charset="0"/>
              </a:rPr>
              <a:t>T</a:t>
            </a:r>
            <a:r>
              <a:rPr lang="en-IN" dirty="0" smtClean="0">
                <a:latin typeface="Cambria" panose="02040503050406030204" pitchFamily="18" charset="0"/>
                <a:ea typeface="Cambria" panose="02040503050406030204" pitchFamily="18" charset="0"/>
              </a:rPr>
              <a:t>o </a:t>
            </a:r>
            <a:r>
              <a:rPr lang="en-IN" dirty="0">
                <a:latin typeface="Cambria" panose="02040503050406030204" pitchFamily="18" charset="0"/>
                <a:ea typeface="Cambria" panose="02040503050406030204" pitchFamily="18" charset="0"/>
              </a:rPr>
              <a:t>introduce diversity among the base trees, a random subset of features is selected for each tree during the training process</a:t>
            </a:r>
            <a:r>
              <a:rPr lang="en-IN" dirty="0" smtClean="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987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952500"/>
            <a:ext cx="8915400" cy="830997"/>
          </a:xfrm>
        </p:spPr>
        <p:txBody>
          <a:bodyPr/>
          <a:lstStyle/>
          <a:p>
            <a:r>
              <a:rPr lang="en-IN" sz="5400" dirty="0" smtClean="0">
                <a:latin typeface="Cambria" panose="02040503050406030204" pitchFamily="18" charset="0"/>
                <a:ea typeface="Cambria" panose="02040503050406030204" pitchFamily="18" charset="0"/>
              </a:rPr>
              <a:t>              Algorithm Results</a:t>
            </a:r>
            <a:endParaRPr lang="en-IN" sz="5400" dirty="0">
              <a:latin typeface="Cambria" panose="02040503050406030204" pitchFamily="18" charset="0"/>
              <a:ea typeface="Cambria" panose="02040503050406030204" pitchFamily="18" charset="0"/>
            </a:endParaRPr>
          </a:p>
        </p:txBody>
      </p:sp>
      <p:sp>
        <p:nvSpPr>
          <p:cNvPr id="3" name="TextBox 2"/>
          <p:cNvSpPr txBox="1"/>
          <p:nvPr/>
        </p:nvSpPr>
        <p:spPr>
          <a:xfrm>
            <a:off x="3796911" y="6057900"/>
            <a:ext cx="3192541" cy="523220"/>
          </a:xfrm>
          <a:prstGeom prst="rect">
            <a:avLst/>
          </a:prstGeom>
          <a:noFill/>
        </p:spPr>
        <p:txBody>
          <a:bodyPr wrap="none" rtlCol="0">
            <a:spAutoFit/>
          </a:bodyPr>
          <a:lstStyle/>
          <a:p>
            <a:r>
              <a:rPr lang="en-IN" sz="2800" dirty="0" smtClean="0"/>
              <a:t>Fig: Model Accuracy </a:t>
            </a:r>
            <a:endParaRPr lang="en-IN" sz="2800" dirty="0"/>
          </a:p>
        </p:txBody>
      </p:sp>
      <p:sp>
        <p:nvSpPr>
          <p:cNvPr id="7" name="TextBox 6"/>
          <p:cNvSpPr txBox="1"/>
          <p:nvPr/>
        </p:nvSpPr>
        <p:spPr>
          <a:xfrm>
            <a:off x="11963400" y="7353300"/>
            <a:ext cx="3796232" cy="523220"/>
          </a:xfrm>
          <a:prstGeom prst="rect">
            <a:avLst/>
          </a:prstGeom>
          <a:noFill/>
        </p:spPr>
        <p:txBody>
          <a:bodyPr wrap="none" rtlCol="0">
            <a:spAutoFit/>
          </a:bodyPr>
          <a:lstStyle/>
          <a:p>
            <a:r>
              <a:rPr lang="en-IN" sz="2800" dirty="0" smtClean="0"/>
              <a:t>Fig: Classification Matrix </a:t>
            </a:r>
            <a:endParaRPr lang="en-IN" sz="2800" dirty="0"/>
          </a:p>
        </p:txBody>
      </p:sp>
      <p:sp>
        <p:nvSpPr>
          <p:cNvPr id="9" name="TextBox 8"/>
          <p:cNvSpPr txBox="1"/>
          <p:nvPr/>
        </p:nvSpPr>
        <p:spPr>
          <a:xfrm>
            <a:off x="1646421" y="6997366"/>
            <a:ext cx="7649979" cy="523220"/>
          </a:xfrm>
          <a:prstGeom prst="rect">
            <a:avLst/>
          </a:prstGeom>
          <a:noFill/>
        </p:spPr>
        <p:txBody>
          <a:bodyPr wrap="none" rtlCol="0">
            <a:spAutoFit/>
          </a:bodyPr>
          <a:lstStyle/>
          <a:p>
            <a:r>
              <a:rPr lang="en-IN" sz="2800" dirty="0" smtClean="0"/>
              <a:t>The accuracy of random forest algorithm is </a:t>
            </a:r>
            <a:r>
              <a:rPr lang="en-IN" sz="2800" dirty="0" smtClean="0"/>
              <a:t>94.31% </a:t>
            </a:r>
            <a:endParaRPr lang="en-IN" sz="2800" dirty="0"/>
          </a:p>
        </p:txBody>
      </p:sp>
      <p:pic>
        <p:nvPicPr>
          <p:cNvPr id="8" name="Picture 7"/>
          <p:cNvPicPr/>
          <p:nvPr/>
        </p:nvPicPr>
        <p:blipFill>
          <a:blip r:embed="rId2"/>
          <a:stretch>
            <a:fillRect/>
          </a:stretch>
        </p:blipFill>
        <p:spPr>
          <a:xfrm>
            <a:off x="10591800" y="3086100"/>
            <a:ext cx="6858000" cy="3911266"/>
          </a:xfrm>
          <a:prstGeom prst="rect">
            <a:avLst/>
          </a:prstGeom>
        </p:spPr>
      </p:pic>
      <p:pic>
        <p:nvPicPr>
          <p:cNvPr id="10" name="Picture 9"/>
          <p:cNvPicPr/>
          <p:nvPr/>
        </p:nvPicPr>
        <p:blipFill>
          <a:blip r:embed="rId3"/>
          <a:stretch>
            <a:fillRect/>
          </a:stretch>
        </p:blipFill>
        <p:spPr>
          <a:xfrm>
            <a:off x="2362200" y="3031456"/>
            <a:ext cx="6629400" cy="2644287"/>
          </a:xfrm>
          <a:prstGeom prst="rect">
            <a:avLst/>
          </a:prstGeom>
        </p:spPr>
      </p:pic>
    </p:spTree>
    <p:extLst>
      <p:ext uri="{BB962C8B-B14F-4D97-AF65-F5344CB8AC3E}">
        <p14:creationId xmlns:p14="http://schemas.microsoft.com/office/powerpoint/2010/main" val="264719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1562100"/>
            <a:ext cx="7848600" cy="830997"/>
          </a:xfrm>
        </p:spPr>
        <p:txBody>
          <a:bodyPr/>
          <a:lstStyle/>
          <a:p>
            <a:r>
              <a:rPr lang="en-IN" sz="5400" dirty="0" smtClean="0">
                <a:latin typeface="Cambria" panose="02040503050406030204" pitchFamily="18" charset="0"/>
                <a:ea typeface="Cambria" panose="02040503050406030204" pitchFamily="18" charset="0"/>
              </a:rPr>
              <a:t>               Future Scope</a:t>
            </a:r>
            <a:endParaRPr lang="en-IN" sz="54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057400" y="3727652"/>
            <a:ext cx="13469359" cy="3231654"/>
          </a:xfrm>
        </p:spPr>
        <p:txBody>
          <a:bodyPr/>
          <a:lstStyle/>
          <a:p>
            <a:pPr marL="457200" indent="-457200">
              <a:buFont typeface="Arial" panose="020B0604020202020204" pitchFamily="34" charset="0"/>
              <a:buChar char="•"/>
            </a:pPr>
            <a:r>
              <a:rPr lang="en-IN" dirty="0">
                <a:latin typeface="Cambria" panose="02040503050406030204" pitchFamily="18" charset="0"/>
                <a:ea typeface="Cambria" panose="02040503050406030204" pitchFamily="18" charset="0"/>
              </a:rPr>
              <a:t>Real-time Monitoring and </a:t>
            </a:r>
            <a:r>
              <a:rPr lang="en-IN" dirty="0" smtClean="0">
                <a:latin typeface="Cambria" panose="02040503050406030204" pitchFamily="18" charset="0"/>
                <a:ea typeface="Cambria" panose="02040503050406030204" pitchFamily="18" charset="0"/>
              </a:rPr>
              <a:t>Alerts</a:t>
            </a:r>
          </a:p>
          <a:p>
            <a:pPr marL="457200" indent="-457200">
              <a:buFont typeface="Arial" panose="020B0604020202020204" pitchFamily="34" charset="0"/>
              <a:buChar char="•"/>
            </a:pP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a:latin typeface="Cambria" panose="02040503050406030204" pitchFamily="18" charset="0"/>
                <a:ea typeface="Cambria" panose="02040503050406030204" pitchFamily="18" charset="0"/>
              </a:rPr>
              <a:t>Collaboration with Smart Cities </a:t>
            </a:r>
            <a:r>
              <a:rPr lang="en-IN" dirty="0" smtClean="0">
                <a:latin typeface="Cambria" panose="02040503050406030204" pitchFamily="18" charset="0"/>
                <a:ea typeface="Cambria" panose="02040503050406030204" pitchFamily="18" charset="0"/>
              </a:rPr>
              <a:t>Initiatives</a:t>
            </a:r>
          </a:p>
          <a:p>
            <a:pPr marL="457200" indent="-457200">
              <a:buFont typeface="Arial" panose="020B0604020202020204" pitchFamily="34" charset="0"/>
              <a:buChar char="•"/>
            </a:pPr>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smtClean="0">
                <a:latin typeface="Cambria" panose="02040503050406030204" pitchFamily="18" charset="0"/>
                <a:ea typeface="Cambria" panose="02040503050406030204" pitchFamily="18" charset="0"/>
              </a:rPr>
              <a:t>Predictive </a:t>
            </a:r>
            <a:r>
              <a:rPr lang="en-IN" dirty="0">
                <a:latin typeface="Cambria" panose="02040503050406030204" pitchFamily="18" charset="0"/>
                <a:ea typeface="Cambria" panose="02040503050406030204" pitchFamily="18" charset="0"/>
              </a:rPr>
              <a:t>Analytics for Accident </a:t>
            </a:r>
            <a:r>
              <a:rPr lang="en-IN" dirty="0" smtClean="0">
                <a:latin typeface="Cambria" panose="02040503050406030204" pitchFamily="18" charset="0"/>
                <a:ea typeface="Cambria" panose="02040503050406030204" pitchFamily="18" charset="0"/>
              </a:rPr>
              <a:t>Severity</a:t>
            </a:r>
          </a:p>
          <a:p>
            <a:endParaRPr lang="en-IN" dirty="0" smtClean="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dirty="0">
                <a:latin typeface="Cambria" panose="02040503050406030204" pitchFamily="18" charset="0"/>
                <a:ea typeface="Cambria" panose="02040503050406030204" pitchFamily="18" charset="0"/>
              </a:rPr>
              <a:t>Integration of Advanced Technologies</a:t>
            </a:r>
          </a:p>
        </p:txBody>
      </p:sp>
    </p:spTree>
    <p:extLst>
      <p:ext uri="{BB962C8B-B14F-4D97-AF65-F5344CB8AC3E}">
        <p14:creationId xmlns:p14="http://schemas.microsoft.com/office/powerpoint/2010/main" val="68573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0" y="3924300"/>
            <a:ext cx="6538186" cy="1231106"/>
          </a:xfrm>
        </p:spPr>
        <p:txBody>
          <a:bodyPr/>
          <a:lstStyle/>
          <a:p>
            <a:r>
              <a:rPr lang="en-IN" sz="8000" dirty="0" smtClean="0">
                <a:latin typeface="Cambria" panose="02040503050406030204" pitchFamily="18" charset="0"/>
                <a:ea typeface="Cambria" panose="02040503050406030204" pitchFamily="18" charset="0"/>
              </a:rPr>
              <a:t>THANK YOU!</a:t>
            </a:r>
            <a:endParaRPr lang="en-IN" sz="8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1885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TotalTime>
  <Words>369</Words>
  <Application>Microsoft Office PowerPoint</Application>
  <PresentationFormat>Custom</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Tahoma</vt:lpstr>
      <vt:lpstr>Verdana</vt:lpstr>
      <vt:lpstr>Office Theme</vt:lpstr>
      <vt:lpstr>PowerPoint Presentation</vt:lpstr>
      <vt:lpstr>                Contents</vt:lpstr>
      <vt:lpstr>      Problem Statement</vt:lpstr>
      <vt:lpstr>      Proposed Approach </vt:lpstr>
      <vt:lpstr>       Design Specifications</vt:lpstr>
      <vt:lpstr>   Implementation using Random Forest Algorithm</vt:lpstr>
      <vt:lpstr>              Algorithm Results</vt:lpstr>
      <vt:lpstr>               Future Scope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Saachi Dustakar</dc:creator>
  <cp:keywords>DAF6W-aZTDM,BAFbxY-7WRo</cp:keywords>
  <cp:lastModifiedBy>Microsoft account</cp:lastModifiedBy>
  <cp:revision>64</cp:revision>
  <dcterms:created xsi:type="dcterms:W3CDTF">2024-01-25T14:04:41Z</dcterms:created>
  <dcterms:modified xsi:type="dcterms:W3CDTF">2024-02-01T06:11:52Z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2024-01-20T00:00:00Z</vt:filetime>
  </property>
  <property fmtid="{D5CDD505-2E9C-101B-9397-08002B2CF9AE}" pid="3" name="Creator">
    <vt:lpwstr>Canva</vt:lpwstr>
  </property>
  <property fmtid="{D5CDD505-2E9C-101B-9397-08002B2CF9AE}" pid="4" name="LastSaved">
    <vt:filetime>2024-01-25T00:00:00Z</vt:filetime>
  </property>
</Properties>
</file>