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2" r:id="rId5"/>
    <p:sldId id="271" r:id="rId6"/>
    <p:sldId id="262" r:id="rId7"/>
    <p:sldId id="268" r:id="rId8"/>
    <p:sldId id="273" r:id="rId9"/>
    <p:sldId id="277" r:id="rId10"/>
    <p:sldId id="260" r:id="rId11"/>
    <p:sldId id="279" r:id="rId12"/>
    <p:sldId id="267" r:id="rId13"/>
    <p:sldId id="264" r:id="rId14"/>
    <p:sldId id="278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3473-BDA9-413D-9F84-2C390444AC6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4F3D-1940-472D-8A74-9CE63697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536" y="976745"/>
            <a:ext cx="7824355" cy="17145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7030A0"/>
                </a:solidFill>
              </a:rPr>
              <a:t>Emertxe</a:t>
            </a:r>
            <a:r>
              <a:rPr lang="en-US" sz="6000" b="1" dirty="0" smtClean="0">
                <a:solidFill>
                  <a:srgbClr val="7030A0"/>
                </a:solidFill>
              </a:rPr>
              <a:t> Information Technologies </a:t>
            </a:r>
            <a:endParaRPr lang="en-US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7173"/>
            <a:ext cx="10515600" cy="385979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  </a:t>
            </a:r>
            <a:r>
              <a:rPr lang="en-US" dirty="0" smtClean="0"/>
              <a:t>IOT Internship Project Presentation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Project Title : IOT based Home Automation System</a:t>
            </a:r>
          </a:p>
          <a:p>
            <a:pPr marL="0" indent="0">
              <a:buNone/>
            </a:pPr>
            <a:r>
              <a:rPr lang="en-US" dirty="0" smtClean="0"/>
              <a:t>                          Presented by : </a:t>
            </a:r>
            <a:r>
              <a:rPr lang="en-US" dirty="0" err="1" smtClean="0"/>
              <a:t>Yashashri</a:t>
            </a:r>
            <a:r>
              <a:rPr lang="en-US" dirty="0" smtClean="0"/>
              <a:t> </a:t>
            </a:r>
            <a:r>
              <a:rPr lang="en-US" dirty="0" err="1" smtClean="0"/>
              <a:t>Gawande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65" y="794759"/>
            <a:ext cx="2078471" cy="207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673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Blynk</a:t>
            </a:r>
            <a:r>
              <a:rPr lang="en-US" b="1" dirty="0" smtClean="0"/>
              <a:t> IOT App</a:t>
            </a:r>
          </a:p>
          <a:p>
            <a:pPr marL="0" indent="0">
              <a:buNone/>
            </a:pPr>
            <a:r>
              <a:rPr lang="en-US" dirty="0" smtClean="0"/>
              <a:t>Button </a:t>
            </a:r>
            <a:r>
              <a:rPr lang="en-US" dirty="0"/>
              <a:t>widgets to control the heater, cooler and gauge widget to display the temperature.</a:t>
            </a:r>
          </a:p>
          <a:p>
            <a:endParaRPr lang="en-US" dirty="0"/>
          </a:p>
        </p:txBody>
      </p:sp>
      <p:pic>
        <p:nvPicPr>
          <p:cNvPr id="4" name="image2.jpg"/>
          <p:cNvPicPr/>
          <p:nvPr/>
        </p:nvPicPr>
        <p:blipFill>
          <a:blip r:embed="rId2"/>
          <a:srcRect b="62727"/>
          <a:stretch>
            <a:fillRect/>
          </a:stretch>
        </p:blipFill>
        <p:spPr>
          <a:xfrm>
            <a:off x="7089571" y="604405"/>
            <a:ext cx="3457201" cy="5572558"/>
          </a:xfrm>
          <a:prstGeom prst="rect">
            <a:avLst/>
          </a:prstGeom>
          <a:ln w="25400">
            <a:solidFill>
              <a:srgbClr val="202122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47445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Blynk</a:t>
            </a:r>
            <a:r>
              <a:rPr lang="en-US" b="1" dirty="0" smtClean="0">
                <a:solidFill>
                  <a:srgbClr val="7030A0"/>
                </a:solidFill>
              </a:rPr>
              <a:t> Dashboard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32" y="1690688"/>
            <a:ext cx="9625440" cy="4772603"/>
          </a:xfrm>
        </p:spPr>
      </p:pic>
    </p:spTree>
    <p:extLst>
      <p:ext uri="{BB962C8B-B14F-4D97-AF65-F5344CB8AC3E}">
        <p14:creationId xmlns:p14="http://schemas.microsoft.com/office/powerpoint/2010/main" val="251540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Arduino</a:t>
            </a:r>
            <a:r>
              <a:rPr lang="en-US" b="1" dirty="0" smtClean="0">
                <a:solidFill>
                  <a:srgbClr val="7030A0"/>
                </a:solidFill>
              </a:rPr>
              <a:t> Code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9" y="1482870"/>
            <a:ext cx="8713483" cy="4901334"/>
          </a:xfrm>
        </p:spPr>
      </p:pic>
    </p:spTree>
    <p:extLst>
      <p:ext uri="{BB962C8B-B14F-4D97-AF65-F5344CB8AC3E}">
        <p14:creationId xmlns:p14="http://schemas.microsoft.com/office/powerpoint/2010/main" val="164762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388"/>
            <a:ext cx="113538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        Simulation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03" y="1617951"/>
            <a:ext cx="7681833" cy="4351338"/>
          </a:xfrm>
        </p:spPr>
      </p:pic>
    </p:spTree>
    <p:extLst>
      <p:ext uri="{BB962C8B-B14F-4D97-AF65-F5344CB8AC3E}">
        <p14:creationId xmlns:p14="http://schemas.microsoft.com/office/powerpoint/2010/main" val="29517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65125"/>
            <a:ext cx="10782300" cy="1325563"/>
          </a:xfrm>
        </p:spPr>
        <p:txBody>
          <a:bodyPr/>
          <a:lstStyle/>
          <a:p>
            <a:r>
              <a:rPr lang="en-US" dirty="0" smtClean="0"/>
              <a:t>     If Switch is ON                       If Switch is OFF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1501487"/>
            <a:ext cx="5936672" cy="51307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5" y="1501486"/>
            <a:ext cx="5559136" cy="51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Conclusion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BLYNK </a:t>
            </a:r>
            <a:r>
              <a:rPr lang="en-US" dirty="0" err="1" smtClean="0"/>
              <a:t>IoT</a:t>
            </a:r>
            <a:r>
              <a:rPr lang="en-US" dirty="0" smtClean="0"/>
              <a:t>  </a:t>
            </a:r>
            <a:r>
              <a:rPr lang="en-US" dirty="0"/>
              <a:t>application and </a:t>
            </a:r>
            <a:r>
              <a:rPr lang="en-US" dirty="0" err="1"/>
              <a:t>Picsimlab</a:t>
            </a:r>
            <a:r>
              <a:rPr lang="en-US" dirty="0"/>
              <a:t> simulator, simulated home automation, where LED, temperature system, Serial tank resembles  Light, Heater, Cooler and Water tank in real time.</a:t>
            </a:r>
          </a:p>
          <a:p>
            <a:r>
              <a:rPr lang="en-US" dirty="0"/>
              <a:t>CLCD acts like a dash board used for displaying the events, Widgets from </a:t>
            </a:r>
            <a:r>
              <a:rPr lang="en-US" dirty="0" err="1"/>
              <a:t>Blynk</a:t>
            </a:r>
            <a:r>
              <a:rPr lang="en-US" dirty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app like button widgets are used to control heater, cooler and inlet valve, outlet valve.</a:t>
            </a:r>
          </a:p>
          <a:p>
            <a:r>
              <a:rPr lang="en-US" dirty="0"/>
              <a:t>Gauge widgets to display the temperature and volume of the water</a:t>
            </a:r>
          </a:p>
        </p:txBody>
      </p:sp>
    </p:spTree>
    <p:extLst>
      <p:ext uri="{BB962C8B-B14F-4D97-AF65-F5344CB8AC3E}">
        <p14:creationId xmlns:p14="http://schemas.microsoft.com/office/powerpoint/2010/main" val="119494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7030A0"/>
                </a:solidFill>
              </a:rPr>
              <a:t>                       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7030A0"/>
                </a:solidFill>
              </a:rPr>
              <a:t> </a:t>
            </a:r>
            <a:r>
              <a:rPr lang="en-US" sz="5400" b="1" dirty="0" smtClean="0">
                <a:solidFill>
                  <a:srgbClr val="7030A0"/>
                </a:solidFill>
              </a:rPr>
              <a:t>                      Thank You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Table of Contents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Introduction to IOT</a:t>
            </a:r>
          </a:p>
          <a:p>
            <a:r>
              <a:rPr lang="en-US" dirty="0" smtClean="0"/>
              <a:t>Embedded System</a:t>
            </a:r>
          </a:p>
          <a:p>
            <a:r>
              <a:rPr lang="en-US" dirty="0" smtClean="0"/>
              <a:t>Home Automation</a:t>
            </a:r>
          </a:p>
          <a:p>
            <a:r>
              <a:rPr lang="en-US" dirty="0" err="1" smtClean="0"/>
              <a:t>Blynk</a:t>
            </a:r>
            <a:r>
              <a:rPr lang="en-US" dirty="0" smtClean="0"/>
              <a:t> Platform</a:t>
            </a:r>
          </a:p>
          <a:p>
            <a:r>
              <a:rPr lang="en-US" dirty="0" err="1"/>
              <a:t>PICSimLab</a:t>
            </a:r>
            <a:r>
              <a:rPr lang="en-US" dirty="0"/>
              <a:t>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Mapping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Arduino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9787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/>
              <a:t>is a project, open-source hardware, and software platform used to design and build electronic devices. It designs and manufactures microcontroller kits and single-board interfaces for building electronics </a:t>
            </a:r>
            <a:r>
              <a:rPr lang="en-US" sz="2000" dirty="0" smtClean="0"/>
              <a:t>projects. </a:t>
            </a:r>
          </a:p>
          <a:p>
            <a:pPr marL="0" indent="0" algn="just">
              <a:buNone/>
            </a:pPr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/>
              <a:t>boards are able to read inputs - light on a sensor, a finger on a button, or a Twitter message </a:t>
            </a:r>
            <a:r>
              <a:rPr lang="en-US" sz="2000" dirty="0" smtClean="0"/>
              <a:t>and </a:t>
            </a:r>
            <a:r>
              <a:rPr lang="en-US" sz="2000" dirty="0"/>
              <a:t>turn it into an </a:t>
            </a:r>
            <a:r>
              <a:rPr lang="en-US" sz="2000" dirty="0" smtClean="0"/>
              <a:t>output </a:t>
            </a:r>
            <a:r>
              <a:rPr lang="en-US" sz="2000" dirty="0"/>
              <a:t>activating a motor, turning on an </a:t>
            </a:r>
            <a:r>
              <a:rPr lang="en-US" sz="2000" dirty="0" smtClean="0"/>
              <a:t>LED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The features of </a:t>
            </a:r>
            <a:r>
              <a:rPr lang="en-US" sz="2000" dirty="0" err="1"/>
              <a:t>Arduino</a:t>
            </a:r>
            <a:r>
              <a:rPr lang="en-US" sz="2000" dirty="0"/>
              <a:t> are listed below:</a:t>
            </a:r>
          </a:p>
          <a:p>
            <a:pPr algn="just"/>
            <a:r>
              <a:rPr lang="en-US" sz="2000" dirty="0" err="1"/>
              <a:t>Arduino</a:t>
            </a:r>
            <a:r>
              <a:rPr lang="en-US" sz="2000" dirty="0"/>
              <a:t> programming is a simplified version of C++, which makes the learning process easy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err="1"/>
              <a:t>Arduino</a:t>
            </a:r>
            <a:r>
              <a:rPr lang="en-US" sz="2000" dirty="0"/>
              <a:t> does not need an extra board or piece to load new code.</a:t>
            </a:r>
          </a:p>
          <a:p>
            <a:pPr algn="just"/>
            <a:r>
              <a:rPr lang="en-US" sz="2000" dirty="0" err="1"/>
              <a:t>Arduino</a:t>
            </a:r>
            <a:r>
              <a:rPr lang="en-US" sz="2000" dirty="0"/>
              <a:t> can read analog and digital input signals.</a:t>
            </a:r>
          </a:p>
          <a:p>
            <a:pPr algn="just"/>
            <a:r>
              <a:rPr lang="en-US" sz="2000" dirty="0"/>
              <a:t>The hardware and software platform is easy to use and implement.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2050" name="Picture 2" descr="Image result for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959" y="4379336"/>
            <a:ext cx="241097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Internet of Things (IOT)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99518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dirty="0" smtClean="0"/>
              <a:t>Internet </a:t>
            </a:r>
            <a:r>
              <a:rPr lang="en-US" sz="2200" dirty="0"/>
              <a:t>of Things is the concept of connecting any </a:t>
            </a:r>
            <a:r>
              <a:rPr lang="en-US" sz="2200" dirty="0" smtClean="0"/>
              <a:t>device </a:t>
            </a:r>
            <a:r>
              <a:rPr lang="en-US" sz="2200" dirty="0"/>
              <a:t>to the Internet and to other connected devices</a:t>
            </a:r>
            <a:r>
              <a:rPr lang="en-US" sz="2200" dirty="0" smtClean="0"/>
              <a:t>. </a:t>
            </a:r>
          </a:p>
          <a:p>
            <a:pPr marL="0" indent="0" algn="just">
              <a:buNone/>
            </a:pPr>
            <a:r>
              <a:rPr lang="en-US" sz="2200" dirty="0"/>
              <a:t>Devices and objects with built in sensors are connected to an Internet of Things </a:t>
            </a:r>
            <a:r>
              <a:rPr lang="en-US" sz="2200" dirty="0" err="1" smtClean="0"/>
              <a:t>platfom</a:t>
            </a:r>
            <a:r>
              <a:rPr lang="en-US" sz="2200" dirty="0" smtClean="0"/>
              <a:t>, </a:t>
            </a:r>
            <a:r>
              <a:rPr lang="en-US" sz="2200" dirty="0"/>
              <a:t>which integrates data from the different devices and applies analytics to share the most valuable information with applications built to address specific needs</a:t>
            </a:r>
            <a:r>
              <a:rPr lang="en-US" sz="2200" dirty="0" smtClean="0"/>
              <a:t> </a:t>
            </a:r>
            <a:r>
              <a:rPr lang="en-US" sz="2200" dirty="0"/>
              <a:t>and about the environment around them</a:t>
            </a:r>
            <a:r>
              <a:rPr lang="en-US" sz="2200" dirty="0" smtClean="0"/>
              <a:t>.</a:t>
            </a:r>
          </a:p>
          <a:p>
            <a:pPr marL="0" indent="0" algn="just">
              <a:buNone/>
            </a:pPr>
            <a:r>
              <a:rPr lang="en-US" sz="2200" dirty="0" err="1"/>
              <a:t>IoT</a:t>
            </a:r>
            <a:r>
              <a:rPr lang="en-US" sz="2200" dirty="0"/>
              <a:t> is used in the following areas:</a:t>
            </a:r>
          </a:p>
          <a:p>
            <a:pPr algn="just"/>
            <a:r>
              <a:rPr lang="en-US" sz="2200" dirty="0"/>
              <a:t>Product flow monitoring</a:t>
            </a:r>
          </a:p>
          <a:p>
            <a:pPr algn="just"/>
            <a:r>
              <a:rPr lang="en-US" sz="2200" dirty="0"/>
              <a:t>Factory digitization</a:t>
            </a:r>
          </a:p>
          <a:p>
            <a:pPr algn="just"/>
            <a:r>
              <a:rPr lang="en-US" sz="2200" dirty="0"/>
              <a:t>Inventory management</a:t>
            </a:r>
          </a:p>
          <a:p>
            <a:pPr algn="just"/>
            <a:r>
              <a:rPr lang="en-US" sz="2200" dirty="0"/>
              <a:t>Safety and security</a:t>
            </a:r>
          </a:p>
          <a:p>
            <a:pPr algn="just"/>
            <a:r>
              <a:rPr lang="en-US" sz="2200" dirty="0"/>
              <a:t>Logistics and Supply Chain Optimization</a:t>
            </a:r>
          </a:p>
          <a:p>
            <a:pPr algn="just"/>
            <a:r>
              <a:rPr lang="en-US" sz="2200" dirty="0"/>
              <a:t>Quality control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 descr="Image result for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560" y="4001294"/>
            <a:ext cx="28098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Embedded Systems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AutoShape 10" descr="Image result for embedded syste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690688"/>
            <a:ext cx="100099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An Embedded System is a system that has software embedded into computer-hardware, which makes a system dedicated for a variety of application or specific part of an application or product or part of a larger system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Characteristics of an Embedded System</a:t>
            </a:r>
          </a:p>
          <a:p>
            <a:pPr algn="just"/>
            <a:r>
              <a:rPr lang="en-US" dirty="0" smtClean="0"/>
              <a:t>Single-functioned</a:t>
            </a:r>
          </a:p>
          <a:p>
            <a:pPr algn="just"/>
            <a:r>
              <a:rPr lang="en-US" dirty="0"/>
              <a:t>Tightly constrained </a:t>
            </a:r>
            <a:endParaRPr lang="en-US" dirty="0" smtClean="0"/>
          </a:p>
          <a:p>
            <a:pPr algn="just"/>
            <a:r>
              <a:rPr lang="en-US" dirty="0"/>
              <a:t>Reactive and Real </a:t>
            </a:r>
            <a:r>
              <a:rPr lang="en-US" dirty="0" smtClean="0"/>
              <a:t>time</a:t>
            </a:r>
          </a:p>
          <a:p>
            <a:pPr algn="just"/>
            <a:r>
              <a:rPr lang="en-US" dirty="0"/>
              <a:t>Microprocessors based </a:t>
            </a:r>
          </a:p>
          <a:p>
            <a:pPr algn="just"/>
            <a:r>
              <a:rPr lang="en-US" dirty="0"/>
              <a:t>Memory </a:t>
            </a:r>
          </a:p>
          <a:p>
            <a:pPr algn="just"/>
            <a:r>
              <a:rPr lang="en-US" dirty="0" smtClean="0"/>
              <a:t>Connected</a:t>
            </a:r>
            <a:r>
              <a:rPr lang="en-US" dirty="0"/>
              <a:t> 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HW-SW systems</a:t>
            </a:r>
          </a:p>
          <a:p>
            <a:endParaRPr lang="en-US" dirty="0"/>
          </a:p>
        </p:txBody>
      </p:sp>
      <p:pic>
        <p:nvPicPr>
          <p:cNvPr id="5134" name="Picture 14" descr="All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64" y="3778536"/>
            <a:ext cx="2891183" cy="202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Home Automation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167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Home Automation is a system that allows users to control various appliances of varying kinds and also makes controlling of home appliances easier and saves energy.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On </a:t>
            </a:r>
            <a:r>
              <a:rPr lang="en-US" sz="2400" dirty="0"/>
              <a:t>the other hand, it provides increased comfort especially when everyone is busy with their work. </a:t>
            </a:r>
            <a:r>
              <a:rPr lang="en-US" sz="2400" dirty="0" smtClean="0"/>
              <a:t>Home </a:t>
            </a:r>
            <a:r>
              <a:rPr lang="en-US" sz="2400" dirty="0"/>
              <a:t>automation installed in houses does not only increase comfort but also allows centralized control of heating, ventilation, air-condition, and lighting.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Some </a:t>
            </a:r>
            <a:r>
              <a:rPr lang="en-US" sz="2400" dirty="0"/>
              <a:t>of the most common applications of home automation are as follows-</a:t>
            </a:r>
          </a:p>
          <a:p>
            <a:pPr algn="just" fontAlgn="base"/>
            <a:r>
              <a:rPr lang="en-US" sz="2400" dirty="0"/>
              <a:t>Heating, ventilation, and air conditioning.</a:t>
            </a:r>
          </a:p>
          <a:p>
            <a:pPr algn="just" fontAlgn="base"/>
            <a:r>
              <a:rPr lang="en-US" sz="2400" dirty="0"/>
              <a:t>Lighting control system.</a:t>
            </a:r>
          </a:p>
          <a:p>
            <a:pPr algn="just" fontAlgn="base"/>
            <a:r>
              <a:rPr lang="en-US" sz="2400" dirty="0"/>
              <a:t>Occupancy-aware control system.</a:t>
            </a:r>
          </a:p>
          <a:p>
            <a:pPr algn="just" fontAlgn="base"/>
            <a:r>
              <a:rPr lang="en-US" sz="2400" dirty="0"/>
              <a:t>Leak detection.</a:t>
            </a:r>
          </a:p>
          <a:p>
            <a:pPr algn="just" fontAlgn="base"/>
            <a:r>
              <a:rPr lang="en-US" sz="2400" dirty="0"/>
              <a:t>Smoke sensors.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 descr="Image result for home auto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231" y="4165455"/>
            <a:ext cx="3171684" cy="211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 smtClean="0">
                <a:solidFill>
                  <a:srgbClr val="7030A0"/>
                </a:solidFill>
              </a:rPr>
              <a:t>Blynk</a:t>
            </a:r>
            <a:r>
              <a:rPr lang="en-US" b="1" dirty="0" smtClean="0">
                <a:solidFill>
                  <a:srgbClr val="7030A0"/>
                </a:solidFill>
              </a:rPr>
              <a:t> Platform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Image result for blynk"/>
          <p:cNvSpPr>
            <a:spLocks noChangeAspect="1" noChangeArrowheads="1"/>
          </p:cNvSpPr>
          <p:nvPr/>
        </p:nvSpPr>
        <p:spPr bwMode="auto">
          <a:xfrm>
            <a:off x="8073447" y="31286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lynk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82373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Blynk</a:t>
            </a:r>
            <a:r>
              <a:rPr lang="en-US" sz="2400" dirty="0"/>
              <a:t> is an </a:t>
            </a:r>
            <a:r>
              <a:rPr lang="en-US" sz="2400" dirty="0" err="1"/>
              <a:t>IoT</a:t>
            </a:r>
            <a:r>
              <a:rPr lang="en-US" sz="2400" dirty="0"/>
              <a:t>-platform that consists of a </a:t>
            </a:r>
            <a:r>
              <a:rPr lang="en-US" sz="2400" dirty="0" err="1"/>
              <a:t>Blynk</a:t>
            </a:r>
            <a:r>
              <a:rPr lang="en-US" sz="2400" dirty="0"/>
              <a:t> server, custom projects within an </a:t>
            </a:r>
            <a:r>
              <a:rPr lang="en-US" sz="2400" dirty="0" err="1"/>
              <a:t>iOS</a:t>
            </a:r>
            <a:r>
              <a:rPr lang="en-US" sz="2400" dirty="0"/>
              <a:t>/Android mobile app and custom hardware </a:t>
            </a:r>
            <a:r>
              <a:rPr lang="en-US" sz="2400" dirty="0" err="1" smtClean="0"/>
              <a:t>IoT</a:t>
            </a:r>
            <a:r>
              <a:rPr lang="en-US" sz="2400" dirty="0" smtClean="0"/>
              <a:t>-nodes </a:t>
            </a:r>
            <a:r>
              <a:rPr lang="en-US" sz="2400" dirty="0"/>
              <a:t>using a </a:t>
            </a:r>
            <a:r>
              <a:rPr lang="en-US" sz="2400" dirty="0" err="1"/>
              <a:t>Blynk</a:t>
            </a:r>
            <a:r>
              <a:rPr lang="en-US" sz="2400" dirty="0"/>
              <a:t> library.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mobile app communicates with the hardware via the </a:t>
            </a:r>
            <a:r>
              <a:rPr lang="en-US" sz="2400" dirty="0" err="1"/>
              <a:t>Blynk</a:t>
            </a:r>
            <a:r>
              <a:rPr lang="en-US" sz="2400" dirty="0"/>
              <a:t> server and you can use the mobile interface for displaying sensor data from the hardware nodes or control actuators on </a:t>
            </a:r>
            <a:r>
              <a:rPr lang="en-US" sz="2400" dirty="0" smtClean="0"/>
              <a:t>the </a:t>
            </a:r>
            <a:r>
              <a:rPr lang="en-US" sz="2400" dirty="0"/>
              <a:t>nodes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/>
              <a:t>Blynk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platform offers a full suite of software allowing to prototype, deploy, and remotely manage connected electronic devices at any </a:t>
            </a:r>
            <a:r>
              <a:rPr lang="en-US" sz="2400" dirty="0" smtClean="0"/>
              <a:t>scale.</a:t>
            </a: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102" name="Picture 6" descr="Image result for bly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86" y="3881582"/>
            <a:ext cx="1819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bly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86" y="1825625"/>
            <a:ext cx="1914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PICSimLab</a:t>
            </a:r>
            <a:r>
              <a:rPr lang="en-US" b="1" dirty="0" smtClean="0">
                <a:solidFill>
                  <a:srgbClr val="7030A0"/>
                </a:solidFill>
              </a:rPr>
              <a:t> Simulator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PICSimLab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dirty="0" smtClean="0"/>
              <a:t>real-time </a:t>
            </a:r>
            <a:r>
              <a:rPr lang="en-US" sz="2400" dirty="0"/>
              <a:t>emulator for PIC and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. </a:t>
            </a:r>
          </a:p>
          <a:p>
            <a:pPr marL="0" indent="0" algn="just">
              <a:buNone/>
            </a:pPr>
            <a:r>
              <a:rPr lang="en-US" sz="2400" dirty="0"/>
              <a:t>As the purpose of </a:t>
            </a:r>
            <a:r>
              <a:rPr lang="en-US" sz="2400" dirty="0" err="1"/>
              <a:t>PICSimLab</a:t>
            </a:r>
            <a:r>
              <a:rPr lang="en-US" sz="2400" dirty="0"/>
              <a:t> is to emulate real hardware it does not have any source code editing support.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For </a:t>
            </a:r>
            <a:r>
              <a:rPr lang="en-US" sz="2400" dirty="0"/>
              <a:t>code editing and debugging the same tools used for a real board should be used with </a:t>
            </a:r>
            <a:r>
              <a:rPr lang="en-US" sz="2400" dirty="0" err="1"/>
              <a:t>PICSimLab</a:t>
            </a:r>
            <a:r>
              <a:rPr lang="en-US" sz="2400" dirty="0"/>
              <a:t>, such as MPLABX</a:t>
            </a:r>
            <a:r>
              <a:rPr lang="en-US" sz="2400" dirty="0" smtClean="0"/>
              <a:t>, </a:t>
            </a:r>
            <a:r>
              <a:rPr lang="en-US" sz="2400" dirty="0" err="1"/>
              <a:t>VSCode</a:t>
            </a:r>
            <a:r>
              <a:rPr lang="en-US" sz="2400" dirty="0"/>
              <a:t> with </a:t>
            </a:r>
            <a:r>
              <a:rPr lang="en-US" sz="2400" dirty="0" err="1"/>
              <a:t>PlatformIO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Features</a:t>
            </a:r>
          </a:p>
          <a:p>
            <a:r>
              <a:rPr lang="en-US" sz="2400" dirty="0" err="1"/>
              <a:t>R</a:t>
            </a:r>
            <a:r>
              <a:rPr lang="en-US" sz="2400" dirty="0" err="1" smtClean="0"/>
              <a:t>ealtime</a:t>
            </a:r>
            <a:r>
              <a:rPr lang="en-US" sz="2400" dirty="0" smtClean="0"/>
              <a:t> </a:t>
            </a:r>
            <a:r>
              <a:rPr lang="en-US" sz="2400" dirty="0"/>
              <a:t>emulation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rduino</a:t>
            </a:r>
            <a:r>
              <a:rPr lang="en-US" sz="2400" dirty="0" smtClean="0"/>
              <a:t> </a:t>
            </a:r>
            <a:r>
              <a:rPr lang="en-US" sz="2400" dirty="0"/>
              <a:t>support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7172" name="Picture 4" descr="Image result for picsimlab simu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21" y="4092575"/>
            <a:ext cx="2019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Mapping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image8.png"/>
          <p:cNvPicPr>
            <a:picLocks noGrp="1"/>
          </p:cNvPicPr>
          <p:nvPr>
            <p:ph idx="1"/>
          </p:nvPr>
        </p:nvPicPr>
        <p:blipFill>
          <a:blip r:embed="rId2"/>
          <a:srcRect l="4807" t="19804" r="11378" b="14410"/>
          <a:stretch>
            <a:fillRect/>
          </a:stretch>
        </p:blipFill>
        <p:spPr>
          <a:xfrm>
            <a:off x="1168137" y="1444336"/>
            <a:ext cx="9855726" cy="47326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788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404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Emertxe Information Technologies </vt:lpstr>
      <vt:lpstr>Table of Contents</vt:lpstr>
      <vt:lpstr>Arduino</vt:lpstr>
      <vt:lpstr>Internet of Things (IOT)</vt:lpstr>
      <vt:lpstr>Embedded Systems</vt:lpstr>
      <vt:lpstr>Home Automation</vt:lpstr>
      <vt:lpstr>Blynk Platform</vt:lpstr>
      <vt:lpstr>PICSimLab Simulator</vt:lpstr>
      <vt:lpstr>Mapping</vt:lpstr>
      <vt:lpstr>PowerPoint Presentation</vt:lpstr>
      <vt:lpstr>Blynk Dashboard</vt:lpstr>
      <vt:lpstr> Arduino Code</vt:lpstr>
      <vt:lpstr>        Simulation</vt:lpstr>
      <vt:lpstr>     If Switch is ON                       If Switch is OFF</vt:lpstr>
      <vt:lpstr>Conclusion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2023-01-02T07:21:55Z</dcterms:created>
  <dcterms:modified xsi:type="dcterms:W3CDTF">2023-01-03T13:35:59Z</dcterms:modified>
</cp:coreProperties>
</file>