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aunces Bold" charset="1" panose="00000000000000000000"/>
      <p:regular r:id="rId14"/>
    </p:embeddedFont>
    <p:embeddedFont>
      <p:font typeface="Fraunces" charset="1" panose="00000000000000000000"/>
      <p:regular r:id="rId15"/>
    </p:embeddedFont>
    <p:embeddedFont>
      <p:font typeface="Fraunces Semi-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36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40">
            <a:off x="1406068" y="-90032"/>
            <a:ext cx="11561960" cy="13784751"/>
          </a:xfrm>
          <a:custGeom>
            <a:avLst/>
            <a:gdLst/>
            <a:ahLst/>
            <a:cxnLst/>
            <a:rect r="r" b="b" t="t" l="l"/>
            <a:pathLst>
              <a:path h="13784751" w="11561960">
                <a:moveTo>
                  <a:pt x="0" y="0"/>
                </a:moveTo>
                <a:lnTo>
                  <a:pt x="11561960" y="0"/>
                </a:lnTo>
                <a:lnTo>
                  <a:pt x="11561960" y="13784751"/>
                </a:lnTo>
                <a:lnTo>
                  <a:pt x="0" y="13784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41525">
            <a:off x="11686881" y="-3118228"/>
            <a:ext cx="8311246" cy="7230784"/>
          </a:xfrm>
          <a:custGeom>
            <a:avLst/>
            <a:gdLst/>
            <a:ahLst/>
            <a:cxnLst/>
            <a:rect r="r" b="b" t="t" l="l"/>
            <a:pathLst>
              <a:path h="7230784" w="8311246">
                <a:moveTo>
                  <a:pt x="0" y="0"/>
                </a:moveTo>
                <a:lnTo>
                  <a:pt x="8311245" y="0"/>
                </a:lnTo>
                <a:lnTo>
                  <a:pt x="8311245" y="7230784"/>
                </a:lnTo>
                <a:lnTo>
                  <a:pt x="0" y="7230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477796">
            <a:off x="13429826" y="6904981"/>
            <a:ext cx="7658948" cy="6069717"/>
          </a:xfrm>
          <a:custGeom>
            <a:avLst/>
            <a:gdLst/>
            <a:ahLst/>
            <a:cxnLst/>
            <a:rect r="r" b="b" t="t" l="l"/>
            <a:pathLst>
              <a:path h="6069717" w="7658948">
                <a:moveTo>
                  <a:pt x="0" y="0"/>
                </a:moveTo>
                <a:lnTo>
                  <a:pt x="7658948" y="0"/>
                </a:lnTo>
                <a:lnTo>
                  <a:pt x="7658948" y="6069717"/>
                </a:lnTo>
                <a:lnTo>
                  <a:pt x="0" y="60697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8097" y="2683133"/>
            <a:ext cx="13127945" cy="651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6"/>
              </a:lnSpc>
            </a:pPr>
            <a:r>
              <a:rPr lang="en-US" sz="8486">
                <a:solidFill>
                  <a:srgbClr val="F4FBF1"/>
                </a:solidFill>
                <a:latin typeface="Fraunces Bold"/>
              </a:rPr>
              <a:t>The National Rural Employment Guarantee Act (NREGA)</a:t>
            </a:r>
          </a:p>
          <a:p>
            <a:pPr algn="ctr">
              <a:lnSpc>
                <a:spcPts val="8486"/>
              </a:lnSpc>
            </a:pPr>
            <a:r>
              <a:rPr lang="en-US" sz="8486">
                <a:solidFill>
                  <a:srgbClr val="F4FBF1"/>
                </a:solidFill>
                <a:latin typeface="Fraunces Bold"/>
              </a:rPr>
              <a:t>PPT</a:t>
            </a:r>
          </a:p>
          <a:p>
            <a:pPr algn="ctr">
              <a:lnSpc>
                <a:spcPts val="8486"/>
              </a:lnSpc>
            </a:pPr>
            <a:r>
              <a:rPr lang="en-US" sz="8486">
                <a:solidFill>
                  <a:srgbClr val="F4FBF1"/>
                </a:solidFill>
                <a:latin typeface="Fraunces Bold"/>
              </a:rPr>
              <a:t>PRESENTATION</a:t>
            </a:r>
          </a:p>
          <a:p>
            <a:pPr algn="ctr" marL="0" indent="0" lvl="0">
              <a:lnSpc>
                <a:spcPts val="848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88773">
            <a:off x="105438" y="-1807976"/>
            <a:ext cx="3742647" cy="4040645"/>
          </a:xfrm>
          <a:custGeom>
            <a:avLst/>
            <a:gdLst/>
            <a:ahLst/>
            <a:cxnLst/>
            <a:rect r="r" b="b" t="t" l="l"/>
            <a:pathLst>
              <a:path h="4040645" w="3742647">
                <a:moveTo>
                  <a:pt x="0" y="0"/>
                </a:moveTo>
                <a:lnTo>
                  <a:pt x="3742647" y="0"/>
                </a:lnTo>
                <a:lnTo>
                  <a:pt x="3742647" y="4040645"/>
                </a:lnTo>
                <a:lnTo>
                  <a:pt x="0" y="404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14727768" y="6910499"/>
            <a:ext cx="6784485" cy="5376704"/>
          </a:xfrm>
          <a:custGeom>
            <a:avLst/>
            <a:gdLst/>
            <a:ahLst/>
            <a:cxnLst/>
            <a:rect r="r" b="b" t="t" l="l"/>
            <a:pathLst>
              <a:path h="5376704" w="6784485">
                <a:moveTo>
                  <a:pt x="0" y="0"/>
                </a:moveTo>
                <a:lnTo>
                  <a:pt x="6784485" y="0"/>
                </a:lnTo>
                <a:lnTo>
                  <a:pt x="6784485" y="5376704"/>
                </a:lnTo>
                <a:lnTo>
                  <a:pt x="0" y="5376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76182" y="1025466"/>
            <a:ext cx="10969377" cy="112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6"/>
              </a:lnSpc>
              <a:spcBef>
                <a:spcPct val="0"/>
              </a:spcBef>
            </a:pPr>
            <a:r>
              <a:rPr lang="en-US" sz="8486">
                <a:solidFill>
                  <a:srgbClr val="FF914D"/>
                </a:solidFill>
                <a:latin typeface="Fraunce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38774"/>
            <a:ext cx="18288000" cy="683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7"/>
              </a:lnSpc>
            </a:pPr>
          </a:p>
          <a:p>
            <a:pPr algn="l" marL="1119919" indent="-559959" lvl="1">
              <a:lnSpc>
                <a:spcPts val="5187"/>
              </a:lnSpc>
              <a:buFont typeface="Arial"/>
              <a:buChar char="•"/>
            </a:pPr>
            <a:r>
              <a:rPr lang="en-US" sz="5187">
                <a:solidFill>
                  <a:srgbClr val="FFFFFF"/>
                </a:solidFill>
                <a:latin typeface="Fraunces"/>
              </a:rPr>
              <a:t>My name is Yashashri. In this project, I have utilized visualizations using Power BI to analyze and present key insights related to the National Rural Employment Guarantee Act (NREGA).</a:t>
            </a:r>
          </a:p>
          <a:p>
            <a:pPr algn="l">
              <a:lnSpc>
                <a:spcPts val="5187"/>
              </a:lnSpc>
            </a:pPr>
          </a:p>
          <a:p>
            <a:pPr algn="l" marL="1119919" indent="-559959" lvl="1">
              <a:lnSpc>
                <a:spcPts val="5187"/>
              </a:lnSpc>
              <a:buFont typeface="Arial"/>
              <a:buChar char="•"/>
            </a:pPr>
            <a:r>
              <a:rPr lang="en-US" sz="5187">
                <a:solidFill>
                  <a:srgbClr val="FFFFFF"/>
                </a:solidFill>
                <a:latin typeface="Fraunces"/>
              </a:rPr>
              <a:t>This project involves comprehensive data cleaning and addresses several specific problems through visualizations to facilitate better understanding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472" y="1230128"/>
            <a:ext cx="17759055" cy="849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2"/>
              </a:lnSpc>
            </a:pPr>
            <a:r>
              <a:rPr lang="en-US" sz="5618">
                <a:solidFill>
                  <a:srgbClr val="FF914D"/>
                </a:solidFill>
                <a:latin typeface="Fraunces Bold"/>
              </a:rPr>
              <a:t>Problem Statement</a:t>
            </a:r>
          </a:p>
          <a:p>
            <a:pPr algn="ctr">
              <a:lnSpc>
                <a:spcPts val="3622"/>
              </a:lnSpc>
            </a:pPr>
          </a:p>
          <a:p>
            <a:pPr algn="ctr">
              <a:lnSpc>
                <a:spcPts val="3622"/>
              </a:lnSpc>
            </a:pPr>
          </a:p>
          <a:p>
            <a:pPr algn="ctr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NREGA is a vital initiative to alleviate rural unemployment and poverty. This project seeks to address</a:t>
            </a:r>
          </a:p>
          <a:p>
            <a:pPr algn="ctr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several key questions and challenges associated with NREGA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1)  </a:t>
            </a:r>
            <a:r>
              <a:rPr lang="en-US" sz="2918">
                <a:solidFill>
                  <a:srgbClr val="FFFFFF"/>
                </a:solidFill>
                <a:latin typeface="Fraunces"/>
              </a:rPr>
              <a:t>How effective is NREGA in providing employment opportunities to rural households?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2)  </a:t>
            </a:r>
            <a:r>
              <a:rPr lang="en-US" sz="2918">
                <a:solidFill>
                  <a:srgbClr val="FFFFFF"/>
                </a:solidFill>
                <a:latin typeface="Fraunces"/>
              </a:rPr>
              <a:t>Are there regional disparities in the implementation and outcomes of the scheme?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3)  </a:t>
            </a:r>
            <a:r>
              <a:rPr lang="en-US" sz="2918">
                <a:solidFill>
                  <a:srgbClr val="FFFFFF"/>
                </a:solidFill>
                <a:latin typeface="Fraunces"/>
              </a:rPr>
              <a:t>What is the utilization of the allocated budget, and how does it correlate with</a:t>
            </a: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      </a:t>
            </a:r>
            <a:r>
              <a:rPr lang="en-US" sz="2918">
                <a:solidFill>
                  <a:srgbClr val="FFFFFF"/>
                </a:solidFill>
                <a:latin typeface="Fraunces"/>
              </a:rPr>
              <a:t>employment generation?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4)  </a:t>
            </a:r>
            <a:r>
              <a:rPr lang="en-US" sz="2918">
                <a:solidFill>
                  <a:srgbClr val="FFFFFF"/>
                </a:solidFill>
                <a:latin typeface="Fraunces"/>
              </a:rPr>
              <a:t>What are the key factors contributing to the completion of NREGA works, and are there</a:t>
            </a: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any roadblocks to its success?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5)  Can data-driven insights guide policymakers and administrators in optimizing the</a:t>
            </a:r>
          </a:p>
          <a:p>
            <a:pPr algn="l">
              <a:lnSpc>
                <a:spcPts val="3502"/>
              </a:lnSpc>
            </a:pPr>
            <a:r>
              <a:rPr lang="en-US" sz="2918">
                <a:solidFill>
                  <a:srgbClr val="FFFFFF"/>
                </a:solidFill>
                <a:latin typeface="Fraunces"/>
              </a:rPr>
              <a:t>scheme's impact?</a:t>
            </a:r>
          </a:p>
          <a:p>
            <a:pPr algn="l" marL="0" indent="0" lvl="0">
              <a:lnSpc>
                <a:spcPts val="571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6288773">
            <a:off x="-1193975" y="-6697814"/>
            <a:ext cx="9543470" cy="10303341"/>
          </a:xfrm>
          <a:custGeom>
            <a:avLst/>
            <a:gdLst/>
            <a:ahLst/>
            <a:cxnLst/>
            <a:rect r="r" b="b" t="t" l="l"/>
            <a:pathLst>
              <a:path h="10303341" w="9543470">
                <a:moveTo>
                  <a:pt x="0" y="0"/>
                </a:moveTo>
                <a:lnTo>
                  <a:pt x="9543470" y="0"/>
                </a:lnTo>
                <a:lnTo>
                  <a:pt x="9543470" y="10303341"/>
                </a:lnTo>
                <a:lnTo>
                  <a:pt x="0" y="1030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02103">
            <a:off x="15205791" y="7078530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4741">
            <a:off x="10949297" y="5568479"/>
            <a:ext cx="11266628" cy="7379642"/>
          </a:xfrm>
          <a:custGeom>
            <a:avLst/>
            <a:gdLst/>
            <a:ahLst/>
            <a:cxnLst/>
            <a:rect r="r" b="b" t="t" l="l"/>
            <a:pathLst>
              <a:path h="7379642" w="11266628">
                <a:moveTo>
                  <a:pt x="0" y="0"/>
                </a:moveTo>
                <a:lnTo>
                  <a:pt x="11266629" y="0"/>
                </a:lnTo>
                <a:lnTo>
                  <a:pt x="11266629" y="7379642"/>
                </a:lnTo>
                <a:lnTo>
                  <a:pt x="0" y="7379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408995">
            <a:off x="-707625" y="-1205741"/>
            <a:ext cx="5136647" cy="4468883"/>
          </a:xfrm>
          <a:custGeom>
            <a:avLst/>
            <a:gdLst/>
            <a:ahLst/>
            <a:cxnLst/>
            <a:rect r="r" b="b" t="t" l="l"/>
            <a:pathLst>
              <a:path h="4468883" w="5136647">
                <a:moveTo>
                  <a:pt x="0" y="0"/>
                </a:moveTo>
                <a:lnTo>
                  <a:pt x="5136647" y="0"/>
                </a:lnTo>
                <a:lnTo>
                  <a:pt x="5136647" y="4468882"/>
                </a:lnTo>
                <a:lnTo>
                  <a:pt x="0" y="4468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852" y="2185986"/>
            <a:ext cx="17108296" cy="605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  <a:spcBef>
                <a:spcPct val="0"/>
              </a:spcBef>
            </a:pPr>
            <a:r>
              <a:rPr lang="en-US" sz="6749">
                <a:solidFill>
                  <a:srgbClr val="FF914D"/>
                </a:solidFill>
                <a:latin typeface="Fraunces Bold"/>
              </a:rPr>
              <a:t>Dataset Information</a:t>
            </a:r>
          </a:p>
          <a:p>
            <a:pPr algn="l">
              <a:lnSpc>
                <a:spcPts val="5529"/>
              </a:lnSpc>
              <a:spcBef>
                <a:spcPct val="0"/>
              </a:spcBef>
            </a:pPr>
            <a:r>
              <a:rPr lang="en-US" sz="3949">
                <a:solidFill>
                  <a:srgbClr val="FFFFFF"/>
                </a:solidFill>
                <a:latin typeface="Fraunces"/>
              </a:rPr>
              <a:t>The dataset used for this analysis is sourced from official government records and contains information related to NREGA implementation across various states and districts in India. It comprises 28 columns, </a:t>
            </a:r>
            <a:r>
              <a:rPr lang="en-US" sz="3949">
                <a:solidFill>
                  <a:srgbClr val="FFFFFF"/>
                </a:solidFill>
                <a:latin typeface="Fraunces"/>
              </a:rPr>
              <a:t>encompassing data on job cards, worker details, budget allocation, work completion statistics, expenditure, and more. This dataset offers a comprehensive view of the progress and challenges faced by the NREGA program.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96338">
            <a:off x="12365118" y="-5068145"/>
            <a:ext cx="10456973" cy="11289580"/>
          </a:xfrm>
          <a:custGeom>
            <a:avLst/>
            <a:gdLst/>
            <a:ahLst/>
            <a:cxnLst/>
            <a:rect r="r" b="b" t="t" l="l"/>
            <a:pathLst>
              <a:path h="11289580" w="10456973">
                <a:moveTo>
                  <a:pt x="0" y="0"/>
                </a:moveTo>
                <a:lnTo>
                  <a:pt x="10456974" y="0"/>
                </a:lnTo>
                <a:lnTo>
                  <a:pt x="10456974" y="11289580"/>
                </a:lnTo>
                <a:lnTo>
                  <a:pt x="0" y="1128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43156"/>
            <a:ext cx="16089317" cy="782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6"/>
              </a:lnSpc>
            </a:pPr>
            <a:r>
              <a:rPr lang="en-US" sz="7171">
                <a:solidFill>
                  <a:srgbClr val="FF914D"/>
                </a:solidFill>
                <a:latin typeface="Fraunces Bold"/>
              </a:rPr>
              <a:t>Data Cleaning</a:t>
            </a:r>
            <a:r>
              <a:rPr lang="en-US" sz="7171">
                <a:solidFill>
                  <a:srgbClr val="0D1A08"/>
                </a:solidFill>
                <a:latin typeface="Fraunces Semi-Bold"/>
              </a:rPr>
              <a:t> </a:t>
            </a:r>
          </a:p>
          <a:p>
            <a:pPr algn="ctr" marL="808872" indent="-404436" lvl="1">
              <a:lnSpc>
                <a:spcPts val="4495"/>
              </a:lnSpc>
              <a:buFont typeface="Arial"/>
              <a:buChar char="•"/>
            </a:pPr>
            <a:r>
              <a:rPr lang="en-US" sz="3746">
                <a:solidFill>
                  <a:srgbClr val="0D1A08"/>
                </a:solidFill>
                <a:latin typeface="Fraunces Semi-Bold"/>
              </a:rPr>
              <a:t> </a:t>
            </a:r>
            <a:r>
              <a:rPr lang="en-US" sz="3746">
                <a:solidFill>
                  <a:srgbClr val="FFFFFF"/>
                </a:solidFill>
                <a:latin typeface="Fraunces"/>
              </a:rPr>
              <a:t>Some columns contain monetary values with too many decimal points. I have rounded these values to 2 decimal points in the dataset.</a:t>
            </a:r>
          </a:p>
          <a:p>
            <a:pPr algn="ctr" marL="808872" indent="-404436" lvl="1">
              <a:lnSpc>
                <a:spcPts val="4495"/>
              </a:lnSpc>
              <a:buFont typeface="Arial"/>
              <a:buChar char="•"/>
            </a:pPr>
            <a:r>
              <a:rPr lang="en-US" sz="3746">
                <a:solidFill>
                  <a:srgbClr val="FFFFFF"/>
                </a:solidFill>
                <a:latin typeface="Fraunces"/>
              </a:rPr>
              <a:t>I have managed null values and removed duplicate rows to ensure data accuracy and integrity.</a:t>
            </a:r>
          </a:p>
          <a:p>
            <a:pPr algn="ctr" marL="808872" indent="-404436" lvl="1">
              <a:lnSpc>
                <a:spcPts val="4495"/>
              </a:lnSpc>
              <a:buFont typeface="Arial"/>
              <a:buChar char="•"/>
            </a:pPr>
            <a:r>
              <a:rPr lang="en-US" sz="3746">
                <a:solidFill>
                  <a:srgbClr val="FFFFFF"/>
                </a:solidFill>
                <a:latin typeface="Fraunces"/>
              </a:rPr>
              <a:t>I have verified and corrected the data types for all columns to ensure consistency and accuracy.</a:t>
            </a:r>
          </a:p>
          <a:p>
            <a:pPr algn="ctr" marL="808872" indent="-404436" lvl="1">
              <a:lnSpc>
                <a:spcPts val="4495"/>
              </a:lnSpc>
              <a:buFont typeface="Arial"/>
              <a:buChar char="•"/>
            </a:pPr>
            <a:r>
              <a:rPr lang="en-US" sz="3746">
                <a:solidFill>
                  <a:srgbClr val="FFFFFF"/>
                </a:solidFill>
                <a:latin typeface="Fraunces"/>
              </a:rPr>
              <a:t>I have renamed some columns to make the dataset more readable and understandable.</a:t>
            </a:r>
          </a:p>
          <a:p>
            <a:pPr algn="ctr" marL="808872" indent="-404436" lvl="1">
              <a:lnSpc>
                <a:spcPts val="4495"/>
              </a:lnSpc>
              <a:buFont typeface="Arial"/>
              <a:buChar char="•"/>
            </a:pPr>
            <a:r>
              <a:rPr lang="en-US" sz="3746">
                <a:solidFill>
                  <a:srgbClr val="FFFFFF"/>
                </a:solidFill>
                <a:latin typeface="Fraunces"/>
              </a:rPr>
              <a:t>After performing these steps, the dataset is now clean and ready for analysis.</a:t>
            </a:r>
          </a:p>
          <a:p>
            <a:pPr algn="ctr">
              <a:lnSpc>
                <a:spcPts val="44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-5108755" y="-1002538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2"/>
                </a:lnTo>
                <a:lnTo>
                  <a:pt x="0" y="7701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1656" y="451483"/>
            <a:ext cx="8003799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3"/>
              </a:lnSpc>
            </a:pPr>
            <a:r>
              <a:rPr lang="en-US" sz="5978">
                <a:solidFill>
                  <a:srgbClr val="FF914D"/>
                </a:solidFill>
                <a:latin typeface="Fraunces Bold"/>
              </a:rPr>
              <a:t>Project Description</a:t>
            </a:r>
          </a:p>
          <a:p>
            <a:pPr algn="ctr" marL="0" indent="0" lvl="0">
              <a:lnSpc>
                <a:spcPts val="7173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6288773">
            <a:off x="-588473" y="-3994916"/>
            <a:ext cx="6257866" cy="6756131"/>
          </a:xfrm>
          <a:custGeom>
            <a:avLst/>
            <a:gdLst/>
            <a:ahLst/>
            <a:cxnLst/>
            <a:rect r="r" b="b" t="t" l="l"/>
            <a:pathLst>
              <a:path h="6756131" w="6257866">
                <a:moveTo>
                  <a:pt x="0" y="0"/>
                </a:moveTo>
                <a:lnTo>
                  <a:pt x="6257866" y="0"/>
                </a:lnTo>
                <a:lnTo>
                  <a:pt x="6257866" y="6756131"/>
                </a:lnTo>
                <a:lnTo>
                  <a:pt x="0" y="675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44741">
            <a:off x="13777053" y="7180387"/>
            <a:ext cx="6964495" cy="4561744"/>
          </a:xfrm>
          <a:custGeom>
            <a:avLst/>
            <a:gdLst/>
            <a:ahLst/>
            <a:cxnLst/>
            <a:rect r="r" b="b" t="t" l="l"/>
            <a:pathLst>
              <a:path h="4561744" w="6964495">
                <a:moveTo>
                  <a:pt x="0" y="0"/>
                </a:moveTo>
                <a:lnTo>
                  <a:pt x="6964494" y="0"/>
                </a:lnTo>
                <a:lnTo>
                  <a:pt x="6964494" y="4561744"/>
                </a:lnTo>
                <a:lnTo>
                  <a:pt x="0" y="456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728" y="1743075"/>
            <a:ext cx="18130543" cy="842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Key Performance Indicators (KPIs) are created using household employment days, total workers, and total expenditure in lakhs.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Slicers are implemented using state and district names to facilitate easy data filtering.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An area chart is used to display the total households worked by average employment days.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 stacked bar chart is used to show the top 5 states by average employment per household.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 matrix is used to display the total approved budget and total workers by state names.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 clustered bar chart shows the total number of completed works versus the total number of works by district.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 line chart shows the total expenditure and the total number of works by the percentage of category B works.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 A funnel chart displays district names by active job cards.</a:t>
            </a:r>
          </a:p>
          <a:p>
            <a:pPr algn="ctr" marL="714829" indent="-357415" lvl="1">
              <a:lnSpc>
                <a:spcPts val="3973"/>
              </a:lnSpc>
              <a:buFont typeface="Arial"/>
              <a:buChar char="•"/>
            </a:pPr>
            <a:r>
              <a:rPr lang="en-US" sz="3310">
                <a:solidFill>
                  <a:srgbClr val="FFFFFF"/>
                </a:solidFill>
                <a:latin typeface="Fraunces"/>
              </a:rPr>
              <a:t>A clustered column chart shows total completed works and total outgoing works by state. </a:t>
            </a:r>
          </a:p>
          <a:p>
            <a:pPr algn="ctr">
              <a:lnSpc>
                <a:spcPts val="3973"/>
              </a:lnSpc>
            </a:pPr>
          </a:p>
          <a:p>
            <a:pPr algn="ctr">
              <a:lnSpc>
                <a:spcPts val="39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19170" cy="10287000"/>
          </a:xfrm>
          <a:custGeom>
            <a:avLst/>
            <a:gdLst/>
            <a:ahLst/>
            <a:cxnLst/>
            <a:rect r="r" b="b" t="t" l="l"/>
            <a:pathLst>
              <a:path h="10287000" w="18319170">
                <a:moveTo>
                  <a:pt x="0" y="0"/>
                </a:moveTo>
                <a:lnTo>
                  <a:pt x="18319170" y="0"/>
                </a:lnTo>
                <a:lnTo>
                  <a:pt x="183191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1" r="0" b="-17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2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77796">
            <a:off x="13828018" y="4174422"/>
            <a:ext cx="9908599" cy="7852564"/>
          </a:xfrm>
          <a:custGeom>
            <a:avLst/>
            <a:gdLst/>
            <a:ahLst/>
            <a:cxnLst/>
            <a:rect r="r" b="b" t="t" l="l"/>
            <a:pathLst>
              <a:path h="7852564" w="9908599">
                <a:moveTo>
                  <a:pt x="0" y="0"/>
                </a:moveTo>
                <a:lnTo>
                  <a:pt x="9908599" y="0"/>
                </a:lnTo>
                <a:lnTo>
                  <a:pt x="9908599" y="7852564"/>
                </a:lnTo>
                <a:lnTo>
                  <a:pt x="0" y="7852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1048" y="-1018064"/>
            <a:ext cx="13612199" cy="10787668"/>
          </a:xfrm>
          <a:custGeom>
            <a:avLst/>
            <a:gdLst/>
            <a:ahLst/>
            <a:cxnLst/>
            <a:rect r="r" b="b" t="t" l="l"/>
            <a:pathLst>
              <a:path h="10787668" w="13612199">
                <a:moveTo>
                  <a:pt x="0" y="0"/>
                </a:moveTo>
                <a:lnTo>
                  <a:pt x="13612199" y="0"/>
                </a:lnTo>
                <a:lnTo>
                  <a:pt x="13612199" y="10787668"/>
                </a:lnTo>
                <a:lnTo>
                  <a:pt x="0" y="10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4008987" y="-667294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4" y="0"/>
                </a:lnTo>
                <a:lnTo>
                  <a:pt x="38113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11623" y="3856700"/>
            <a:ext cx="12931049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28"/>
              </a:lnSpc>
              <a:spcBef>
                <a:spcPct val="0"/>
              </a:spcBef>
            </a:pPr>
            <a:r>
              <a:rPr lang="en-US" sz="10357">
                <a:solidFill>
                  <a:srgbClr val="F4FBF1"/>
                </a:solidFill>
                <a:latin typeface="Fraunces Semi-Bold"/>
              </a:rPr>
              <a:t>Thank You</a:t>
            </a:r>
          </a:p>
          <a:p>
            <a:pPr algn="ctr" marL="0" indent="0" lvl="0">
              <a:lnSpc>
                <a:spcPts val="5469"/>
              </a:lnSpc>
              <a:spcBef>
                <a:spcPct val="0"/>
              </a:spcBef>
            </a:pPr>
            <a:r>
              <a:rPr lang="en-US" sz="4557">
                <a:solidFill>
                  <a:srgbClr val="F4FBF1"/>
                </a:solidFill>
                <a:latin typeface="Fraunces Semi-Bold"/>
              </a:rPr>
              <a:t>I have completed the third task of mentorness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288773">
            <a:off x="-1268834" y="-2017562"/>
            <a:ext cx="4595068" cy="4960937"/>
          </a:xfrm>
          <a:custGeom>
            <a:avLst/>
            <a:gdLst/>
            <a:ahLst/>
            <a:cxnLst/>
            <a:rect r="r" b="b" t="t" l="l"/>
            <a:pathLst>
              <a:path h="4960937" w="4595068">
                <a:moveTo>
                  <a:pt x="0" y="0"/>
                </a:moveTo>
                <a:lnTo>
                  <a:pt x="4595068" y="0"/>
                </a:lnTo>
                <a:lnTo>
                  <a:pt x="4595068" y="4960937"/>
                </a:lnTo>
                <a:lnTo>
                  <a:pt x="0" y="4960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DAGHWBI6Wp0</dc:identifier>
  <dcterms:modified xsi:type="dcterms:W3CDTF">2011-08-01T06:04:30Z</dcterms:modified>
  <cp:revision>1</cp:revision>
  <dc:title>NREGA INTERNSHIP - PROJECT</dc:title>
</cp:coreProperties>
</file>