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18" r:id="rId7"/>
    <p:sldId id="308" r:id="rId8"/>
    <p:sldId id="278" r:id="rId9"/>
    <p:sldId id="309" r:id="rId10"/>
    <p:sldId id="263" r:id="rId11"/>
    <p:sldId id="310" r:id="rId12"/>
    <p:sldId id="311" r:id="rId13"/>
    <p:sldId id="312" r:id="rId14"/>
    <p:sldId id="316"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65745-ED9E-4337-8DA6-CEC607FDA492}" v="2" dt="2024-09-19T13:29:29.766"/>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9/19/2024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3244645"/>
          </a:xfrm>
        </p:spPr>
        <p:txBody>
          <a:bodyPr anchor="ctr"/>
          <a:lstStyle/>
          <a:p>
            <a:r>
              <a:rPr lang="en-US" sz="6600" dirty="0"/>
              <a:t>FIFA WORLD CUP ANALYSIS</a:t>
            </a:r>
          </a:p>
        </p:txBody>
      </p:sp>
      <p:sp>
        <p:nvSpPr>
          <p:cNvPr id="2" name="TextBox 1">
            <a:extLst>
              <a:ext uri="{FF2B5EF4-FFF2-40B4-BE49-F238E27FC236}">
                <a16:creationId xmlns:a16="http://schemas.microsoft.com/office/drawing/2014/main" id="{0DBD480A-6081-7C8D-33AE-E57A3AF64F7E}"/>
              </a:ext>
            </a:extLst>
          </p:cNvPr>
          <p:cNvSpPr txBox="1"/>
          <p:nvPr/>
        </p:nvSpPr>
        <p:spPr>
          <a:xfrm>
            <a:off x="5958347" y="3762082"/>
            <a:ext cx="4935795" cy="369332"/>
          </a:xfrm>
          <a:prstGeom prst="rect">
            <a:avLst/>
          </a:prstGeom>
          <a:noFill/>
        </p:spPr>
        <p:txBody>
          <a:bodyPr wrap="square" rtlCol="0">
            <a:spAutoFit/>
          </a:bodyPr>
          <a:lstStyle/>
          <a:p>
            <a:r>
              <a:rPr lang="en-IN" dirty="0"/>
              <a:t>              THE HISTORY OF FOOTBALL</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157316" y="309717"/>
            <a:ext cx="4306530" cy="929148"/>
          </a:xfrm>
        </p:spPr>
        <p:txBody>
          <a:bodyPr/>
          <a:lstStyle/>
          <a:p>
            <a:r>
              <a:rPr lang="en-US" dirty="0"/>
              <a:t>RESULTS &amp; OUTCOMES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212235" y="943896"/>
            <a:ext cx="3932903" cy="5604387"/>
          </a:xfrm>
        </p:spPr>
        <p:txBody>
          <a:bodyPr>
            <a:normAutofit fontScale="70000" lnSpcReduction="20000"/>
          </a:bodyPr>
          <a:lstStyle/>
          <a:p>
            <a:endParaRPr lang="en-US" dirty="0"/>
          </a:p>
          <a:p>
            <a:r>
              <a:rPr lang="en-US" sz="2300" b="1" dirty="0"/>
              <a:t>This donut chart illustrates the outcomes of matches based on whether the home team won, the away team won, or if the match ended in a draw. Here's a detailed analysis:</a:t>
            </a:r>
          </a:p>
          <a:p>
            <a:r>
              <a:rPr lang="en-US" sz="2300" b="1" dirty="0"/>
              <a:t>1. Home Team Wins:</a:t>
            </a:r>
          </a:p>
          <a:p>
            <a:pPr>
              <a:buFont typeface="Arial" panose="020B0604020202020204" pitchFamily="34" charset="0"/>
              <a:buChar char="•"/>
            </a:pPr>
            <a:r>
              <a:rPr lang="en-US" sz="2300" b="1" dirty="0"/>
              <a:t>The largest portion of the chart, accounting for 57% of the total outcomes.</a:t>
            </a:r>
          </a:p>
          <a:p>
            <a:pPr>
              <a:buFont typeface="Arial" panose="020B0604020202020204" pitchFamily="34" charset="0"/>
              <a:buChar char="•"/>
            </a:pPr>
            <a:r>
              <a:rPr lang="en-US" sz="2300" b="1" dirty="0"/>
              <a:t>Indicates that playing on home turf provides a significant advantage in match outcomes.</a:t>
            </a:r>
          </a:p>
          <a:p>
            <a:r>
              <a:rPr lang="en-US" sz="2300" b="1" dirty="0"/>
              <a:t>2. Away Team Wins:</a:t>
            </a:r>
          </a:p>
          <a:p>
            <a:pPr>
              <a:buFont typeface="Arial" panose="020B0604020202020204" pitchFamily="34" charset="0"/>
              <a:buChar char="•"/>
            </a:pPr>
            <a:r>
              <a:rPr lang="en-US" sz="2300" b="1" dirty="0"/>
              <a:t>Represents 20% of the total match outcomes.</a:t>
            </a:r>
          </a:p>
          <a:p>
            <a:pPr>
              <a:buFont typeface="Arial" panose="020B0604020202020204" pitchFamily="34" charset="0"/>
              <a:buChar char="•"/>
            </a:pPr>
            <a:r>
              <a:rPr lang="en-US" sz="2300" b="1" dirty="0"/>
              <a:t>Shows that away teams have a smaller probability of winning, potentially due to factors like travel fatigue, unfamiliar environments, and crowd support for the home team.</a:t>
            </a:r>
          </a:p>
          <a:p>
            <a:pPr>
              <a:buFont typeface="Arial" panose="020B0604020202020204" pitchFamily="34" charset="0"/>
              <a:buChar char="•"/>
            </a:pPr>
            <a:r>
              <a:rPr lang="en-US" sz="2300" b="1" dirty="0"/>
              <a:t>The data suggests a clear advantage for home teams, as they win more than half of the matches.</a:t>
            </a:r>
          </a:p>
          <a:p>
            <a:pPr>
              <a:buFont typeface="Arial" panose="020B0604020202020204" pitchFamily="34" charset="0"/>
              <a:buChar char="•"/>
            </a:pPr>
            <a:r>
              <a:rPr lang="en-US" sz="2300" b="1" dirty="0"/>
              <a:t>Draws occur more frequently than away team wins, showing that when the home team doesn’t secure a win, a draw is more likely than an away victory.</a:t>
            </a:r>
          </a:p>
          <a:p>
            <a:endParaRPr lang="en-US" dirty="0"/>
          </a:p>
        </p:txBody>
      </p:sp>
      <p:pic>
        <p:nvPicPr>
          <p:cNvPr id="4" name="Picture 3">
            <a:extLst>
              <a:ext uri="{FF2B5EF4-FFF2-40B4-BE49-F238E27FC236}">
                <a16:creationId xmlns:a16="http://schemas.microsoft.com/office/drawing/2014/main" id="{FD041236-D314-009D-125D-795C678473F3}"/>
              </a:ext>
            </a:extLst>
          </p:cNvPr>
          <p:cNvPicPr>
            <a:picLocks noChangeAspect="1"/>
          </p:cNvPicPr>
          <p:nvPr/>
        </p:nvPicPr>
        <p:blipFill>
          <a:blip r:embed="rId3"/>
          <a:stretch>
            <a:fillRect/>
          </a:stretch>
        </p:blipFill>
        <p:spPr>
          <a:xfrm>
            <a:off x="4463847" y="176981"/>
            <a:ext cx="7329104" cy="6499122"/>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sz="3200" dirty="0"/>
              <a:t>speaking impact </a:t>
            </a: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lstStyle/>
          <a:p>
            <a:r>
              <a:rPr lang="en-US" dirty="0"/>
              <a:t>Learn to infuse energy into your delivery to leave a lasting impression</a:t>
            </a:r>
          </a:p>
          <a:p>
            <a:r>
              <a:rPr lang="en-US" dirty="0"/>
              <a:t>One of the goals of effective communication is to motivate your audience</a:t>
            </a:r>
          </a:p>
          <a:p>
            <a:endParaRPr lang="en-US" dirty="0"/>
          </a:p>
        </p:txBody>
      </p:sp>
      <p:graphicFrame>
        <p:nvGraphicFramePr>
          <p:cNvPr id="6" name="Table 4">
            <a:extLst>
              <a:ext uri="{FF2B5EF4-FFF2-40B4-BE49-F238E27FC236}">
                <a16:creationId xmlns:a16="http://schemas.microsoft.com/office/drawing/2014/main" id="{D3F53A55-1F2B-EB7F-3E43-C43170D77989}"/>
              </a:ext>
            </a:extLst>
          </p:cNvPr>
          <p:cNvGraphicFramePr>
            <a:graphicFrameLocks noGrp="1"/>
          </p:cNvGraphicFramePr>
          <p:nvPr>
            <p:ph sz="quarter" idx="13"/>
            <p:extLst>
              <p:ext uri="{D42A27DB-BD31-4B8C-83A1-F6EECF244321}">
                <p14:modId xmlns:p14="http://schemas.microsoft.com/office/powerpoint/2010/main" val="1332799362"/>
              </p:ext>
            </p:extLst>
          </p:nvPr>
        </p:nvGraphicFramePr>
        <p:xfrm>
          <a:off x="4097338" y="2038350"/>
          <a:ext cx="7180262" cy="3902543"/>
        </p:xfrm>
        <a:graphic>
          <a:graphicData uri="http://schemas.openxmlformats.org/drawingml/2006/table">
            <a:tbl>
              <a:tblPr firstRow="1" bandRow="1">
                <a:tableStyleId>{C4B1156A-380E-4F78-BDF5-A606A8083BF9}</a:tableStyleId>
              </a:tblPr>
              <a:tblGrid>
                <a:gridCol w="2383731">
                  <a:extLst>
                    <a:ext uri="{9D8B030D-6E8A-4147-A177-3AD203B41FA5}">
                      <a16:colId xmlns:a16="http://schemas.microsoft.com/office/drawing/2014/main" val="1689330750"/>
                    </a:ext>
                  </a:extLst>
                </a:gridCol>
                <a:gridCol w="2077175">
                  <a:extLst>
                    <a:ext uri="{9D8B030D-6E8A-4147-A177-3AD203B41FA5}">
                      <a16:colId xmlns:a16="http://schemas.microsoft.com/office/drawing/2014/main" val="2660631934"/>
                    </a:ext>
                  </a:extLst>
                </a:gridCol>
                <a:gridCol w="1359678">
                  <a:extLst>
                    <a:ext uri="{9D8B030D-6E8A-4147-A177-3AD203B41FA5}">
                      <a16:colId xmlns:a16="http://schemas.microsoft.com/office/drawing/2014/main" val="3909717689"/>
                    </a:ext>
                  </a:extLst>
                </a:gridCol>
                <a:gridCol w="1359678">
                  <a:extLst>
                    <a:ext uri="{9D8B030D-6E8A-4147-A177-3AD203B41FA5}">
                      <a16:colId xmlns:a16="http://schemas.microsoft.com/office/drawing/2014/main" val="1603189107"/>
                    </a:ext>
                  </a:extLst>
                </a:gridCol>
              </a:tblGrid>
              <a:tr h="618076">
                <a:tc>
                  <a:txBody>
                    <a:bodyPr/>
                    <a:lstStyle/>
                    <a:p>
                      <a:r>
                        <a:rPr lang="en-US" sz="2000" b="0" dirty="0"/>
                        <a:t>METRIC</a:t>
                      </a:r>
                    </a:p>
                  </a:txBody>
                  <a:tcPr anchor="ctr"/>
                </a:tc>
                <a:tc>
                  <a:txBody>
                    <a:bodyPr/>
                    <a:lstStyle/>
                    <a:p>
                      <a:r>
                        <a:rPr lang="en-US" sz="2000" b="0" dirty="0"/>
                        <a:t>MEASUREMENT</a:t>
                      </a:r>
                    </a:p>
                  </a:txBody>
                  <a:tcPr anchor="ctr"/>
                </a:tc>
                <a:tc>
                  <a:txBody>
                    <a:bodyPr/>
                    <a:lstStyle/>
                    <a:p>
                      <a:r>
                        <a:rPr lang="en-US" sz="2000" b="0" dirty="0"/>
                        <a:t>TARGET</a:t>
                      </a:r>
                    </a:p>
                  </a:txBody>
                  <a:tcPr anchor="ctr"/>
                </a:tc>
                <a:tc>
                  <a:txBody>
                    <a:bodyPr/>
                    <a:lstStyle/>
                    <a:p>
                      <a:r>
                        <a:rPr lang="en-US" sz="2000" b="0" dirty="0"/>
                        <a:t>ACTUAL</a:t>
                      </a:r>
                    </a:p>
                  </a:txBody>
                  <a:tcPr anchor="ctr"/>
                </a:tc>
                <a:extLst>
                  <a:ext uri="{0D108BD9-81ED-4DB2-BD59-A6C34878D82A}">
                    <a16:rowId xmlns:a16="http://schemas.microsoft.com/office/drawing/2014/main" val="479928716"/>
                  </a:ext>
                </a:extLst>
              </a:tr>
              <a:tr h="618076">
                <a:tc>
                  <a:txBody>
                    <a:bodyPr/>
                    <a:lstStyle/>
                    <a:p>
                      <a:r>
                        <a:rPr lang="en-US" sz="2000" b="0" dirty="0"/>
                        <a:t>Audience attendance</a:t>
                      </a:r>
                    </a:p>
                  </a:txBody>
                  <a:tcPr anchor="ctr"/>
                </a:tc>
                <a:tc>
                  <a:txBody>
                    <a:bodyPr/>
                    <a:lstStyle/>
                    <a:p>
                      <a:r>
                        <a:rPr lang="en-US" sz="2000" b="0" dirty="0"/>
                        <a:t># of attendees</a:t>
                      </a:r>
                    </a:p>
                  </a:txBody>
                  <a:tcPr anchor="ctr"/>
                </a:tc>
                <a:tc>
                  <a:txBody>
                    <a:bodyPr/>
                    <a:lstStyle/>
                    <a:p>
                      <a:r>
                        <a:rPr lang="en-US" sz="2000" b="0" dirty="0"/>
                        <a:t>150</a:t>
                      </a:r>
                    </a:p>
                  </a:txBody>
                  <a:tcPr anchor="ctr"/>
                </a:tc>
                <a:tc>
                  <a:txBody>
                    <a:bodyPr/>
                    <a:lstStyle/>
                    <a:p>
                      <a:r>
                        <a:rPr lang="en-US" sz="2000" b="0" dirty="0"/>
                        <a:t>120</a:t>
                      </a:r>
                    </a:p>
                  </a:txBody>
                  <a:tcPr anchor="ctr"/>
                </a:tc>
                <a:extLst>
                  <a:ext uri="{0D108BD9-81ED-4DB2-BD59-A6C34878D82A}">
                    <a16:rowId xmlns:a16="http://schemas.microsoft.com/office/drawing/2014/main" val="1760208656"/>
                  </a:ext>
                </a:extLst>
              </a:tr>
              <a:tr h="618076">
                <a:tc>
                  <a:txBody>
                    <a:bodyPr/>
                    <a:lstStyle/>
                    <a:p>
                      <a:r>
                        <a:rPr lang="en-US" sz="2000" b="0" dirty="0"/>
                        <a:t>Engagement duration</a:t>
                      </a:r>
                    </a:p>
                  </a:txBody>
                  <a:tcPr anchor="ctr"/>
                </a:tc>
                <a:tc>
                  <a:txBody>
                    <a:bodyPr/>
                    <a:lstStyle/>
                    <a:p>
                      <a:r>
                        <a:rPr lang="en-US" sz="2000" b="0" dirty="0"/>
                        <a:t>Minutes</a:t>
                      </a:r>
                    </a:p>
                  </a:txBody>
                  <a:tcPr anchor="ctr"/>
                </a:tc>
                <a:tc>
                  <a:txBody>
                    <a:bodyPr/>
                    <a:lstStyle/>
                    <a:p>
                      <a:r>
                        <a:rPr lang="en-US" sz="2000" b="0" dirty="0"/>
                        <a:t>60</a:t>
                      </a:r>
                    </a:p>
                  </a:txBody>
                  <a:tcPr anchor="ctr"/>
                </a:tc>
                <a:tc>
                  <a:txBody>
                    <a:bodyPr/>
                    <a:lstStyle/>
                    <a:p>
                      <a:r>
                        <a:rPr lang="en-US" sz="2000" b="0" dirty="0"/>
                        <a:t>75</a:t>
                      </a:r>
                    </a:p>
                  </a:txBody>
                  <a:tcPr anchor="ctr"/>
                </a:tc>
                <a:extLst>
                  <a:ext uri="{0D108BD9-81ED-4DB2-BD59-A6C34878D82A}">
                    <a16:rowId xmlns:a16="http://schemas.microsoft.com/office/drawing/2014/main" val="3634243071"/>
                  </a:ext>
                </a:extLst>
              </a:tr>
              <a:tr h="618076">
                <a:tc>
                  <a:txBody>
                    <a:bodyPr/>
                    <a:lstStyle/>
                    <a:p>
                      <a:r>
                        <a:rPr lang="en-US" sz="2000" b="0" dirty="0"/>
                        <a:t>Q&amp;A interaction</a:t>
                      </a:r>
                    </a:p>
                  </a:txBody>
                  <a:tcPr anchor="ctr"/>
                </a:tc>
                <a:tc>
                  <a:txBody>
                    <a:bodyPr/>
                    <a:lstStyle/>
                    <a:p>
                      <a:r>
                        <a:rPr lang="en-US" sz="2000" b="0" dirty="0"/>
                        <a:t># of questions</a:t>
                      </a:r>
                    </a:p>
                  </a:txBody>
                  <a:tcPr anchor="ctr"/>
                </a:tc>
                <a:tc>
                  <a:txBody>
                    <a:bodyPr/>
                    <a:lstStyle/>
                    <a:p>
                      <a:r>
                        <a:rPr lang="en-US" sz="2000" b="0" dirty="0"/>
                        <a:t>10</a:t>
                      </a:r>
                    </a:p>
                  </a:txBody>
                  <a:tcPr anchor="ctr"/>
                </a:tc>
                <a:tc>
                  <a:txBody>
                    <a:bodyPr/>
                    <a:lstStyle/>
                    <a:p>
                      <a:r>
                        <a:rPr lang="en-US" sz="2000" b="0" dirty="0"/>
                        <a:t>15</a:t>
                      </a:r>
                    </a:p>
                  </a:txBody>
                  <a:tcPr anchor="ctr"/>
                </a:tc>
                <a:extLst>
                  <a:ext uri="{0D108BD9-81ED-4DB2-BD59-A6C34878D82A}">
                    <a16:rowId xmlns:a16="http://schemas.microsoft.com/office/drawing/2014/main" val="415808797"/>
                  </a:ext>
                </a:extLst>
              </a:tr>
              <a:tr h="618076">
                <a:tc>
                  <a:txBody>
                    <a:bodyPr/>
                    <a:lstStyle/>
                    <a:p>
                      <a:r>
                        <a:rPr lang="en-US" sz="2000" b="0" dirty="0"/>
                        <a:t>Positive feedback</a:t>
                      </a:r>
                    </a:p>
                  </a:txBody>
                  <a:tcPr anchor="ctr"/>
                </a:tc>
                <a:tc>
                  <a:txBody>
                    <a:bodyPr/>
                    <a:lstStyle/>
                    <a:p>
                      <a:r>
                        <a:rPr lang="en-US" sz="2000" b="0" dirty="0"/>
                        <a:t>Percentage (%)</a:t>
                      </a:r>
                    </a:p>
                  </a:txBody>
                  <a:tcPr anchor="ctr"/>
                </a:tc>
                <a:tc>
                  <a:txBody>
                    <a:bodyPr/>
                    <a:lstStyle/>
                    <a:p>
                      <a:r>
                        <a:rPr lang="en-US" sz="2000" b="0" dirty="0"/>
                        <a:t>90</a:t>
                      </a:r>
                    </a:p>
                  </a:txBody>
                  <a:tcPr anchor="ctr"/>
                </a:tc>
                <a:tc>
                  <a:txBody>
                    <a:bodyPr/>
                    <a:lstStyle/>
                    <a:p>
                      <a:r>
                        <a:rPr lang="en-US" sz="2000" b="0" dirty="0"/>
                        <a:t>95</a:t>
                      </a:r>
                    </a:p>
                  </a:txBody>
                  <a:tcPr anchor="ctr"/>
                </a:tc>
                <a:extLst>
                  <a:ext uri="{0D108BD9-81ED-4DB2-BD59-A6C34878D82A}">
                    <a16:rowId xmlns:a16="http://schemas.microsoft.com/office/drawing/2014/main" val="3150194648"/>
                  </a:ext>
                </a:extLst>
              </a:tr>
              <a:tr h="812163">
                <a:tc>
                  <a:txBody>
                    <a:bodyPr/>
                    <a:lstStyle/>
                    <a:p>
                      <a:r>
                        <a:rPr lang="en-US" sz="2000" b="0" dirty="0"/>
                        <a:t>Rate of information retention</a:t>
                      </a:r>
                    </a:p>
                  </a:txBody>
                  <a:tcPr anchor="ctr"/>
                </a:tc>
                <a:tc>
                  <a:txBody>
                    <a:bodyPr/>
                    <a:lstStyle/>
                    <a:p>
                      <a:r>
                        <a:rPr lang="en-US" sz="2000" b="0" dirty="0"/>
                        <a:t>Percentage (%)</a:t>
                      </a:r>
                    </a:p>
                  </a:txBody>
                  <a:tcPr anchor="ctr"/>
                </a:tc>
                <a:tc>
                  <a:txBody>
                    <a:bodyPr/>
                    <a:lstStyle/>
                    <a:p>
                      <a:r>
                        <a:rPr lang="en-US" sz="2000" b="0" dirty="0"/>
                        <a:t>80</a:t>
                      </a:r>
                    </a:p>
                  </a:txBody>
                  <a:tcPr anchor="ctr"/>
                </a:tc>
                <a:tc>
                  <a:txBody>
                    <a:bodyPr/>
                    <a:lstStyle/>
                    <a:p>
                      <a:r>
                        <a:rPr lang="en-US" sz="2000" b="0" dirty="0"/>
                        <a:t>85</a:t>
                      </a:r>
                    </a:p>
                  </a:txBody>
                  <a:tcPr anchor="ct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pic>
        <p:nvPicPr>
          <p:cNvPr id="4" name="Picture 3">
            <a:extLst>
              <a:ext uri="{FF2B5EF4-FFF2-40B4-BE49-F238E27FC236}">
                <a16:creationId xmlns:a16="http://schemas.microsoft.com/office/drawing/2014/main" id="{87379F40-F1A5-ABA4-DE54-115128741532}"/>
              </a:ext>
            </a:extLst>
          </p:cNvPr>
          <p:cNvPicPr>
            <a:picLocks noChangeAspect="1"/>
          </p:cNvPicPr>
          <p:nvPr/>
        </p:nvPicPr>
        <p:blipFill>
          <a:blip r:embed="rId2"/>
          <a:stretch>
            <a:fillRect/>
          </a:stretch>
        </p:blipFill>
        <p:spPr>
          <a:xfrm>
            <a:off x="-13172" y="255639"/>
            <a:ext cx="12028387" cy="6361471"/>
          </a:xfrm>
          <a:prstGeom prst="rect">
            <a:avLst/>
          </a:prstGeom>
        </p:spPr>
      </p:pic>
    </p:spTree>
    <p:extLst>
      <p:ext uri="{BB962C8B-B14F-4D97-AF65-F5344CB8AC3E}">
        <p14:creationId xmlns:p14="http://schemas.microsoft.com/office/powerpoint/2010/main" val="53780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399" y="2222089"/>
            <a:ext cx="9124335" cy="2389239"/>
          </a:xfrm>
        </p:spPr>
        <p:txBody>
          <a:bodyPr/>
          <a:lstStyle/>
          <a:p>
            <a:r>
              <a:rPr lang="en-US" dirty="0"/>
              <a:t>       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454261974"/>
              </p:ext>
            </p:extLst>
          </p:nvPr>
        </p:nvGraphicFramePr>
        <p:xfrm>
          <a:off x="6869113" y="1143000"/>
          <a:ext cx="4190999" cy="4824530"/>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COUNTRIES WITH NO. OF GOALS</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PODIUM FINISHES</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TOP 10 COUNTRIES</a:t>
                      </a: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FINAL OUTCOME</a:t>
                      </a:r>
                    </a:p>
                    <a:p>
                      <a:pPr marL="0" algn="r" defTabSz="914400" rtl="0" eaLnBrk="1" latinLnBrk="0" hangingPunct="1"/>
                      <a:r>
                        <a:rPr lang="en-US" sz="2400" b="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D8A6-8F14-87AC-8856-0FEA6D510CC9}"/>
              </a:ext>
            </a:extLst>
          </p:cNvPr>
          <p:cNvSpPr>
            <a:spLocks noGrp="1"/>
          </p:cNvSpPr>
          <p:nvPr>
            <p:ph type="title"/>
          </p:nvPr>
        </p:nvSpPr>
        <p:spPr/>
        <p:txBody>
          <a:bodyPr/>
          <a:lstStyle/>
          <a:p>
            <a:r>
              <a:rPr lang="en-US" dirty="0"/>
              <a:t>The FIFA World Cup is the most prestigious international football (soccer) tournament in the world. Organized by the Fédération International de Football Association (FIFA), the tournament brings together national teams from across the globe to compete for the title of world champion. </a:t>
            </a:r>
            <a:endParaRPr lang="en-IN" dirty="0"/>
          </a:p>
        </p:txBody>
      </p:sp>
      <p:pic>
        <p:nvPicPr>
          <p:cNvPr id="5" name="Content Placeholder 4">
            <a:extLst>
              <a:ext uri="{FF2B5EF4-FFF2-40B4-BE49-F238E27FC236}">
                <a16:creationId xmlns:a16="http://schemas.microsoft.com/office/drawing/2014/main" id="{7DCAB363-1514-D68D-2364-41DA94D71847}"/>
              </a:ext>
            </a:extLst>
          </p:cNvPr>
          <p:cNvPicPr>
            <a:picLocks noGrp="1" noChangeAspect="1"/>
          </p:cNvPicPr>
          <p:nvPr>
            <p:ph idx="1"/>
          </p:nvPr>
        </p:nvPicPr>
        <p:blipFill>
          <a:blip r:embed="rId2"/>
          <a:stretch>
            <a:fillRect/>
          </a:stretch>
        </p:blipFill>
        <p:spPr>
          <a:xfrm>
            <a:off x="6999533" y="914400"/>
            <a:ext cx="4191000" cy="4955458"/>
          </a:xfrm>
        </p:spPr>
      </p:pic>
    </p:spTree>
    <p:extLst>
      <p:ext uri="{BB962C8B-B14F-4D97-AF65-F5344CB8AC3E}">
        <p14:creationId xmlns:p14="http://schemas.microsoft.com/office/powerpoint/2010/main" val="191436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235974" y="176982"/>
            <a:ext cx="6320274" cy="1160205"/>
          </a:xfrm>
        </p:spPr>
        <p:txBody>
          <a:bodyPr/>
          <a:lstStyle/>
          <a:p>
            <a:r>
              <a:rPr lang="en-US" dirty="0"/>
              <a:t>Countries with Number of Goals</a:t>
            </a:r>
          </a:p>
        </p:txBody>
      </p:sp>
      <p:pic>
        <p:nvPicPr>
          <p:cNvPr id="4" name="Picture 3">
            <a:extLst>
              <a:ext uri="{FF2B5EF4-FFF2-40B4-BE49-F238E27FC236}">
                <a16:creationId xmlns:a16="http://schemas.microsoft.com/office/drawing/2014/main" id="{749E3917-C814-CA0D-6395-30AA2D42DABA}"/>
              </a:ext>
            </a:extLst>
          </p:cNvPr>
          <p:cNvPicPr>
            <a:picLocks noChangeAspect="1"/>
          </p:cNvPicPr>
          <p:nvPr/>
        </p:nvPicPr>
        <p:blipFill>
          <a:blip r:embed="rId3"/>
          <a:stretch>
            <a:fillRect/>
          </a:stretch>
        </p:blipFill>
        <p:spPr>
          <a:xfrm>
            <a:off x="619836" y="1499639"/>
            <a:ext cx="10539373" cy="4955236"/>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flipV="1">
            <a:off x="5761703" y="6899292"/>
            <a:ext cx="491613" cy="691211"/>
          </a:xfrm>
        </p:spPr>
        <p:txBody>
          <a:bodyPr anchor="b"/>
          <a:lstStyle/>
          <a:p>
            <a:endParaRPr lang="en-US" dirty="0"/>
          </a:p>
        </p:txBody>
      </p:sp>
      <p:pic>
        <p:nvPicPr>
          <p:cNvPr id="5" name="Picture 4">
            <a:extLst>
              <a:ext uri="{FF2B5EF4-FFF2-40B4-BE49-F238E27FC236}">
                <a16:creationId xmlns:a16="http://schemas.microsoft.com/office/drawing/2014/main" id="{545F4831-4C33-745F-8F34-D63DD7CBF2CB}"/>
              </a:ext>
            </a:extLst>
          </p:cNvPr>
          <p:cNvPicPr>
            <a:picLocks noChangeAspect="1"/>
          </p:cNvPicPr>
          <p:nvPr/>
        </p:nvPicPr>
        <p:blipFill>
          <a:blip r:embed="rId3"/>
          <a:stretch>
            <a:fillRect/>
          </a:stretch>
        </p:blipFill>
        <p:spPr>
          <a:xfrm>
            <a:off x="87307" y="0"/>
            <a:ext cx="6675144" cy="3593121"/>
          </a:xfrm>
          <a:prstGeom prst="rect">
            <a:avLst/>
          </a:prstGeom>
        </p:spPr>
      </p:pic>
      <p:pic>
        <p:nvPicPr>
          <p:cNvPr id="7" name="Picture 6">
            <a:extLst>
              <a:ext uri="{FF2B5EF4-FFF2-40B4-BE49-F238E27FC236}">
                <a16:creationId xmlns:a16="http://schemas.microsoft.com/office/drawing/2014/main" id="{C4D88AFD-3FA4-2312-201D-E825E8EEF968}"/>
              </a:ext>
            </a:extLst>
          </p:cNvPr>
          <p:cNvPicPr>
            <a:picLocks noChangeAspect="1"/>
          </p:cNvPicPr>
          <p:nvPr/>
        </p:nvPicPr>
        <p:blipFill>
          <a:blip r:embed="rId4"/>
          <a:stretch>
            <a:fillRect/>
          </a:stretch>
        </p:blipFill>
        <p:spPr>
          <a:xfrm>
            <a:off x="4473678" y="3679438"/>
            <a:ext cx="7563589" cy="3133537"/>
          </a:xfrm>
          <a:prstGeom prst="rect">
            <a:avLst/>
          </a:prstGeom>
        </p:spPr>
      </p:pic>
      <p:sp>
        <p:nvSpPr>
          <p:cNvPr id="9" name="Content Placeholder 8">
            <a:extLst>
              <a:ext uri="{FF2B5EF4-FFF2-40B4-BE49-F238E27FC236}">
                <a16:creationId xmlns:a16="http://schemas.microsoft.com/office/drawing/2014/main" id="{9C934AFA-CF65-E6C0-792F-8EEFD4AE569A}"/>
              </a:ext>
            </a:extLst>
          </p:cNvPr>
          <p:cNvSpPr>
            <a:spLocks noGrp="1"/>
          </p:cNvSpPr>
          <p:nvPr>
            <p:ph idx="10"/>
          </p:nvPr>
        </p:nvSpPr>
        <p:spPr>
          <a:xfrm rot="10800000" flipV="1">
            <a:off x="87303" y="3923071"/>
            <a:ext cx="4111070" cy="2792361"/>
          </a:xfrm>
        </p:spPr>
        <p:txBody>
          <a:bodyPr/>
          <a:lstStyle/>
          <a:p>
            <a:pPr marL="342900" indent="-342900">
              <a:buFont typeface="Arial" panose="020B0604020202020204" pitchFamily="34" charset="0"/>
              <a:buChar char="•"/>
            </a:pPr>
            <a:r>
              <a:rPr lang="en-IN" sz="2000" b="1" dirty="0"/>
              <a:t>In the 19’s ,there were almost 15-50 matches played by the teams, but in 2002-2014 the number of matches played were more than 60.</a:t>
            </a:r>
          </a:p>
        </p:txBody>
      </p:sp>
      <p:sp>
        <p:nvSpPr>
          <p:cNvPr id="13" name="Content Placeholder 8">
            <a:extLst>
              <a:ext uri="{FF2B5EF4-FFF2-40B4-BE49-F238E27FC236}">
                <a16:creationId xmlns:a16="http://schemas.microsoft.com/office/drawing/2014/main" id="{0C5EBDC0-4215-E01C-562F-75DEECD6E5CE}"/>
              </a:ext>
            </a:extLst>
          </p:cNvPr>
          <p:cNvSpPr txBox="1">
            <a:spLocks/>
          </p:cNvSpPr>
          <p:nvPr/>
        </p:nvSpPr>
        <p:spPr>
          <a:xfrm rot="10800000" flipV="1">
            <a:off x="7221794" y="899652"/>
            <a:ext cx="4751563" cy="28458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N" sz="2000" b="1"/>
              <a:t>It is inferred that about 13 teams were qualified in the year 1930.</a:t>
            </a:r>
          </a:p>
          <a:p>
            <a:pPr marL="342900" indent="-342900">
              <a:buFont typeface="Arial" panose="020B0604020202020204" pitchFamily="34" charset="0"/>
              <a:buChar char="•"/>
            </a:pPr>
            <a:r>
              <a:rPr lang="en-IN" sz="2000" b="1"/>
              <a:t>But as per the latest data of 2014, it can be observed that since year 1998-2014,more than 30 teams are qualified in the game.</a:t>
            </a:r>
            <a:endParaRPr lang="en-IN" sz="2000" b="1" dirty="0"/>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93290" y="-1848465"/>
            <a:ext cx="8554065" cy="2503116"/>
          </a:xfrm>
        </p:spPr>
        <p:txBody>
          <a:bodyPr/>
          <a:lstStyle/>
          <a:p>
            <a:r>
              <a:rPr lang="en-US" sz="2800" dirty="0"/>
              <a:t>COUNTRIES THAT WON THE WORLD CUP</a:t>
            </a:r>
          </a:p>
        </p:txBody>
      </p:sp>
      <p:pic>
        <p:nvPicPr>
          <p:cNvPr id="4" name="Picture 3">
            <a:extLst>
              <a:ext uri="{FF2B5EF4-FFF2-40B4-BE49-F238E27FC236}">
                <a16:creationId xmlns:a16="http://schemas.microsoft.com/office/drawing/2014/main" id="{D4BC95C3-E86D-8037-7152-C00170948B24}"/>
              </a:ext>
            </a:extLst>
          </p:cNvPr>
          <p:cNvPicPr>
            <a:picLocks noChangeAspect="1"/>
          </p:cNvPicPr>
          <p:nvPr/>
        </p:nvPicPr>
        <p:blipFill>
          <a:blip r:embed="rId3"/>
          <a:stretch>
            <a:fillRect/>
          </a:stretch>
        </p:blipFill>
        <p:spPr>
          <a:xfrm>
            <a:off x="393290" y="654652"/>
            <a:ext cx="11159613" cy="4113994"/>
          </a:xfrm>
          <a:prstGeom prst="rect">
            <a:avLst/>
          </a:prstGeom>
        </p:spPr>
      </p:pic>
      <p:sp>
        <p:nvSpPr>
          <p:cNvPr id="9" name="Rectangle 4">
            <a:extLst>
              <a:ext uri="{FF2B5EF4-FFF2-40B4-BE49-F238E27FC236}">
                <a16:creationId xmlns:a16="http://schemas.microsoft.com/office/drawing/2014/main" id="{C13BCFE3-A3CC-3D76-4CD1-A7DBD6496440}"/>
              </a:ext>
            </a:extLst>
          </p:cNvPr>
          <p:cNvSpPr>
            <a:spLocks noGrp="1" noChangeArrowheads="1"/>
          </p:cNvSpPr>
          <p:nvPr>
            <p:ph sz="quarter" idx="10"/>
          </p:nvPr>
        </p:nvSpPr>
        <p:spPr bwMode="auto">
          <a:xfrm>
            <a:off x="176783" y="5126323"/>
            <a:ext cx="1164159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Top Cities:</a:t>
            </a:r>
            <a:r>
              <a:rPr kumimoji="0" lang="en-US" altLang="en-US" sz="1600" b="0" i="0" u="none" strike="noStrike" cap="none" normalizeH="0" baseline="0" dirty="0">
                <a:ln>
                  <a:noFill/>
                </a:ln>
                <a:solidFill>
                  <a:schemeClr val="tx1"/>
                </a:solidFill>
                <a:effectLst/>
                <a:latin typeface="Arial" panose="020B0604020202020204" pitchFamily="34" charset="0"/>
              </a:rPr>
              <a:t> Mexico City has the highest count, followed by Montevideo, Rio De Janeiro, and Guadalajara, indicating these cities have a prominent history with the World Cup, either by hosting or related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Distribution:</a:t>
            </a:r>
            <a:r>
              <a:rPr kumimoji="0" lang="en-US" altLang="en-US" sz="1600" b="0" i="0" u="none" strike="noStrike" cap="none" normalizeH="0" baseline="0" dirty="0">
                <a:ln>
                  <a:noFill/>
                </a:ln>
                <a:solidFill>
                  <a:schemeClr val="tx1"/>
                </a:solidFill>
                <a:effectLst/>
                <a:latin typeface="Arial" panose="020B0604020202020204" pitchFamily="34" charset="0"/>
              </a:rPr>
              <a:t> There is a gradual decline in the number of wins/hosting events as we move from left to right in the chart, suggesting a few cities have been more dominant in the World Cup's history.</a:t>
            </a:r>
          </a:p>
        </p:txBody>
      </p:sp>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552283" y="1"/>
            <a:ext cx="10722269" cy="845574"/>
          </a:xfrm>
        </p:spPr>
        <p:txBody>
          <a:bodyPr anchor="b"/>
          <a:lstStyle/>
          <a:p>
            <a:r>
              <a:rPr lang="en-US" dirty="0"/>
              <a:t>PODIUM FINISHES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6"/>
            <a:ext cx="8109772" cy="539648"/>
          </a:xfrm>
        </p:spPr>
        <p:txBody>
          <a:bodyPr/>
          <a:lstStyle/>
          <a:p>
            <a:endParaRPr lang="en-US" dirty="0"/>
          </a:p>
        </p:txBody>
      </p:sp>
      <p:pic>
        <p:nvPicPr>
          <p:cNvPr id="3" name="Picture 2">
            <a:extLst>
              <a:ext uri="{FF2B5EF4-FFF2-40B4-BE49-F238E27FC236}">
                <a16:creationId xmlns:a16="http://schemas.microsoft.com/office/drawing/2014/main" id="{68C7C8DA-2ED0-4910-7609-323D5EE83F61}"/>
              </a:ext>
            </a:extLst>
          </p:cNvPr>
          <p:cNvPicPr>
            <a:picLocks noChangeAspect="1"/>
          </p:cNvPicPr>
          <p:nvPr/>
        </p:nvPicPr>
        <p:blipFill>
          <a:blip r:embed="rId3"/>
          <a:stretch>
            <a:fillRect/>
          </a:stretch>
        </p:blipFill>
        <p:spPr>
          <a:xfrm>
            <a:off x="734865" y="907163"/>
            <a:ext cx="10722269" cy="5837426"/>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403123" y="757084"/>
            <a:ext cx="10950677" cy="5869858"/>
          </a:xfrm>
        </p:spPr>
        <p:txBody>
          <a:bodyPr>
            <a:normAutofit fontScale="92500" lnSpcReduction="20000"/>
          </a:bodyPr>
          <a:lstStyle/>
          <a:p>
            <a:r>
              <a:rPr lang="en-US" b="1" dirty="0"/>
              <a:t>1. Top Performing Countries:</a:t>
            </a:r>
          </a:p>
          <a:p>
            <a:pPr>
              <a:buFont typeface="Arial" panose="020B0604020202020204" pitchFamily="34" charset="0"/>
              <a:buChar char="•"/>
            </a:pPr>
            <a:r>
              <a:rPr lang="en-US" b="1" dirty="0"/>
              <a:t>Brazil:</a:t>
            </a:r>
            <a:r>
              <a:rPr lang="en-US" dirty="0"/>
              <a:t> Has the highest number of podium finishes with 5 wins (indicated in yellow).</a:t>
            </a:r>
          </a:p>
          <a:p>
            <a:pPr>
              <a:buFont typeface="Arial" panose="020B0604020202020204" pitchFamily="34" charset="0"/>
              <a:buChar char="•"/>
            </a:pPr>
            <a:r>
              <a:rPr lang="en-US" b="1" dirty="0"/>
              <a:t>Germany:</a:t>
            </a:r>
            <a:r>
              <a:rPr lang="en-US" dirty="0"/>
              <a:t> Shows strong performance with 4 wins and a balanced distribution of second (gray) and third (red) places.</a:t>
            </a:r>
          </a:p>
          <a:p>
            <a:pPr>
              <a:buFont typeface="Arial" panose="020B0604020202020204" pitchFamily="34" charset="0"/>
              <a:buChar char="•"/>
            </a:pPr>
            <a:r>
              <a:rPr lang="en-US" b="1" dirty="0"/>
              <a:t>Italy:</a:t>
            </a:r>
            <a:r>
              <a:rPr lang="en-US" dirty="0"/>
              <a:t> Has a notable number of wins and third places.</a:t>
            </a:r>
          </a:p>
          <a:p>
            <a:r>
              <a:rPr lang="en-US" b="1" dirty="0"/>
              <a:t>2. Consistent Podium Placers:</a:t>
            </a:r>
          </a:p>
          <a:p>
            <a:pPr>
              <a:buFont typeface="Arial" panose="020B0604020202020204" pitchFamily="34" charset="0"/>
              <a:buChar char="•"/>
            </a:pPr>
            <a:r>
              <a:rPr lang="en-US" b="1" dirty="0"/>
              <a:t>Argentina, Uruguay, France:</a:t>
            </a:r>
            <a:r>
              <a:rPr lang="en-US" dirty="0"/>
              <a:t> These countries have a mix of wins and second or third places.</a:t>
            </a:r>
          </a:p>
          <a:p>
            <a:pPr>
              <a:buFont typeface="Arial" panose="020B0604020202020204" pitchFamily="34" charset="0"/>
              <a:buChar char="•"/>
            </a:pPr>
            <a:r>
              <a:rPr lang="en-US" b="1" dirty="0"/>
              <a:t>Netherlands:</a:t>
            </a:r>
            <a:r>
              <a:rPr lang="en-US" dirty="0"/>
              <a:t> Notable for multiple second and third-place finishes, but no wins.</a:t>
            </a:r>
          </a:p>
          <a:p>
            <a:r>
              <a:rPr lang="en-US" b="1" dirty="0"/>
              <a:t>3. Other Countries:</a:t>
            </a:r>
          </a:p>
          <a:p>
            <a:pPr>
              <a:buFont typeface="Arial" panose="020B0604020202020204" pitchFamily="34" charset="0"/>
              <a:buChar char="•"/>
            </a:pPr>
            <a:r>
              <a:rPr lang="en-US" b="1" dirty="0"/>
              <a:t>Czechoslovakia, Hungary, Sweden, etc.:</a:t>
            </a:r>
            <a:r>
              <a:rPr lang="en-US" dirty="0"/>
              <a:t> These countries mainly have a few second and third-place finishes, suggesting they have reached the podium but haven't won as frequently.</a:t>
            </a:r>
          </a:p>
          <a:p>
            <a:r>
              <a:rPr lang="en-US" b="1" dirty="0"/>
              <a:t>4. Visual Insights:</a:t>
            </a:r>
          </a:p>
          <a:p>
            <a:pPr>
              <a:buFont typeface="Arial" panose="020B0604020202020204" pitchFamily="34" charset="0"/>
              <a:buChar char="•"/>
            </a:pPr>
            <a:r>
              <a:rPr lang="en-US" b="1" dirty="0"/>
              <a:t>Winners (Yellow):</a:t>
            </a:r>
            <a:r>
              <a:rPr lang="en-US" dirty="0"/>
              <a:t> Countries with yellow bars indicate wins, with Brazil leading.</a:t>
            </a:r>
          </a:p>
          <a:p>
            <a:pPr>
              <a:buFont typeface="Arial" panose="020B0604020202020204" pitchFamily="34" charset="0"/>
              <a:buChar char="•"/>
            </a:pPr>
            <a:r>
              <a:rPr lang="en-US" b="1" dirty="0"/>
              <a:t>Second Place (Gray):</a:t>
            </a:r>
            <a:r>
              <a:rPr lang="en-US" dirty="0"/>
              <a:t> Countries with gray bars show the number of times they finished second, with the Netherlands being a prominent example.</a:t>
            </a:r>
          </a:p>
          <a:p>
            <a:pPr>
              <a:buFont typeface="Arial" panose="020B0604020202020204" pitchFamily="34" charset="0"/>
              <a:buChar char="•"/>
            </a:pPr>
            <a:r>
              <a:rPr lang="en-US" b="1" dirty="0"/>
              <a:t>Third Place (Red):</a:t>
            </a:r>
            <a:r>
              <a:rPr lang="en-US" dirty="0"/>
              <a:t> Countries with red bars indicate third-place finishes, which is more common among a larger number of countries like Poland, Austria, Chile, etc.</a:t>
            </a:r>
          </a:p>
          <a:p>
            <a:r>
              <a:rPr lang="en-US" dirty="0"/>
              <a:t>This chart gives a comprehensive view of the distribution of podium finishes across different countries, highlighting both the dominant nations in terms of wins and those that have consistently placed in the top three.</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643310" y="68826"/>
            <a:ext cx="10631242" cy="570271"/>
          </a:xfrm>
        </p:spPr>
        <p:txBody>
          <a:bodyPr/>
          <a:lstStyle/>
          <a:p>
            <a:r>
              <a:rPr lang="en-US" dirty="0"/>
              <a:t>TOP 10 COUNTRIES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3" name="Picture 2">
            <a:extLst>
              <a:ext uri="{FF2B5EF4-FFF2-40B4-BE49-F238E27FC236}">
                <a16:creationId xmlns:a16="http://schemas.microsoft.com/office/drawing/2014/main" id="{E738B63D-D55D-0E6E-EA1C-B196F64F0109}"/>
              </a:ext>
            </a:extLst>
          </p:cNvPr>
          <p:cNvPicPr>
            <a:picLocks noChangeAspect="1"/>
          </p:cNvPicPr>
          <p:nvPr/>
        </p:nvPicPr>
        <p:blipFill>
          <a:blip r:embed="rId3"/>
          <a:stretch>
            <a:fillRect/>
          </a:stretch>
        </p:blipFill>
        <p:spPr>
          <a:xfrm>
            <a:off x="643310" y="730647"/>
            <a:ext cx="10531753" cy="5966977"/>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{1AF6F28F-E949-4FB1-80DC-12F561910C59}tf11964407_win32</Template>
  <TotalTime>49</TotalTime>
  <Words>741</Words>
  <Application>Microsoft Office PowerPoint</Application>
  <PresentationFormat>Widescreen</PresentationFormat>
  <Paragraphs>89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Gill Sans Nova Light</vt:lpstr>
      <vt:lpstr>Sagona Book</vt:lpstr>
      <vt:lpstr>Custom</vt:lpstr>
      <vt:lpstr>FIFA WORLD CUP ANALYSIS</vt:lpstr>
      <vt:lpstr>Agenda</vt:lpstr>
      <vt:lpstr>The FIFA World Cup is the most prestigious international football (soccer) tournament in the world. Organized by the Fédération International de Football Association (FIFA), the tournament brings together national teams from across the globe to compete for the title of world champion. </vt:lpstr>
      <vt:lpstr>Countries with Number of Goals</vt:lpstr>
      <vt:lpstr>PowerPoint Presentation</vt:lpstr>
      <vt:lpstr>COUNTRIES THAT WON THE WORLD CUP</vt:lpstr>
      <vt:lpstr>PODIUM FINISHES</vt:lpstr>
      <vt:lpstr>PowerPoint Presentation</vt:lpstr>
      <vt:lpstr>TOP 10 COUNTRIES</vt:lpstr>
      <vt:lpstr>RESULTS &amp; OUTCOMES</vt:lpstr>
      <vt:lpstr>speaking impact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Yashyashvi Asiwal</dc:creator>
  <cp:lastModifiedBy>Yashyashvi Asiwal</cp:lastModifiedBy>
  <cp:revision>2</cp:revision>
  <dcterms:created xsi:type="dcterms:W3CDTF">2024-09-18T17:34:35Z</dcterms:created>
  <dcterms:modified xsi:type="dcterms:W3CDTF">2024-09-19T13:34:15Z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