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2" r:id="rId5"/>
    <p:sldId id="258" r:id="rId6"/>
    <p:sldId id="263" r:id="rId7"/>
    <p:sldId id="271" r:id="rId8"/>
    <p:sldId id="270" r:id="rId9"/>
    <p:sldId id="265" r:id="rId10"/>
    <p:sldId id="269" r:id="rId11"/>
    <p:sldId id="259" r:id="rId12"/>
    <p:sldId id="260" r:id="rId13"/>
    <p:sldId id="261"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57200"/>
            <a:ext cx="7772400" cy="6201698"/>
          </a:xfrm>
          <a:prstGeom prst="rect">
            <a:avLst/>
          </a:prstGeom>
          <a:noFill/>
        </p:spPr>
        <p:txBody>
          <a:bodyPr wrap="square" rtlCol="0">
            <a:spAutoFit/>
          </a:bodyPr>
          <a:lstStyle/>
          <a:p>
            <a:pPr algn="ctr">
              <a:lnSpc>
                <a:spcPct val="150000"/>
              </a:lnSpc>
            </a:pPr>
            <a:r>
              <a:rPr lang="en-US" b="1" dirty="0" smtClean="0">
                <a:solidFill>
                  <a:schemeClr val="accent5">
                    <a:lumMod val="75000"/>
                  </a:schemeClr>
                </a:solidFill>
              </a:rPr>
              <a:t>A</a:t>
            </a:r>
          </a:p>
          <a:p>
            <a:pPr algn="ctr">
              <a:lnSpc>
                <a:spcPct val="150000"/>
              </a:lnSpc>
            </a:pPr>
            <a:r>
              <a:rPr lang="en-US" b="1" dirty="0" smtClean="0">
                <a:solidFill>
                  <a:schemeClr val="accent5">
                    <a:lumMod val="75000"/>
                  </a:schemeClr>
                </a:solidFill>
              </a:rPr>
              <a:t>Project</a:t>
            </a:r>
          </a:p>
          <a:p>
            <a:pPr algn="ctr">
              <a:lnSpc>
                <a:spcPct val="150000"/>
              </a:lnSpc>
            </a:pPr>
            <a:r>
              <a:rPr lang="en-US" b="1" dirty="0" smtClean="0">
                <a:solidFill>
                  <a:schemeClr val="accent5">
                    <a:lumMod val="75000"/>
                  </a:schemeClr>
                </a:solidFill>
              </a:rPr>
              <a:t>On</a:t>
            </a:r>
          </a:p>
          <a:p>
            <a:pPr algn="ctr">
              <a:lnSpc>
                <a:spcPct val="150000"/>
              </a:lnSpc>
            </a:pPr>
            <a:endParaRPr lang="en-US" sz="2400" dirty="0" smtClean="0">
              <a:solidFill>
                <a:schemeClr val="accent5">
                  <a:lumMod val="75000"/>
                </a:schemeClr>
              </a:solidFill>
              <a:latin typeface="Algerian" pitchFamily="82" charset="0"/>
            </a:endParaRPr>
          </a:p>
          <a:p>
            <a:pPr algn="ctr"/>
            <a:endParaRPr lang="en-US" sz="2400" dirty="0" smtClean="0">
              <a:solidFill>
                <a:schemeClr val="accent5">
                  <a:lumMod val="75000"/>
                </a:schemeClr>
              </a:solidFill>
              <a:latin typeface="Algerian" pitchFamily="82" charset="0"/>
            </a:endParaRPr>
          </a:p>
          <a:p>
            <a:pPr algn="ctr"/>
            <a:r>
              <a:rPr lang="en-US" sz="3200" dirty="0" smtClean="0">
                <a:solidFill>
                  <a:schemeClr val="accent5">
                    <a:lumMod val="75000"/>
                  </a:schemeClr>
                </a:solidFill>
                <a:latin typeface="Algerian" pitchFamily="82" charset="0"/>
              </a:rPr>
              <a:t>“WEB BASED UNIVERSITY MANAGEMENT SYSTEM”</a:t>
            </a:r>
          </a:p>
          <a:p>
            <a:pPr algn="ctr"/>
            <a:endParaRPr lang="en-US" sz="2400" dirty="0" smtClean="0">
              <a:solidFill>
                <a:schemeClr val="accent5">
                  <a:lumMod val="75000"/>
                </a:schemeClr>
              </a:solidFill>
              <a:latin typeface="Algerian" pitchFamily="82" charset="0"/>
            </a:endParaRPr>
          </a:p>
          <a:p>
            <a:pPr algn="ctr"/>
            <a:endParaRPr lang="en-US" sz="2400" dirty="0" smtClean="0">
              <a:solidFill>
                <a:schemeClr val="accent5">
                  <a:lumMod val="75000"/>
                </a:schemeClr>
              </a:solidFill>
              <a:latin typeface="Algerian" pitchFamily="82" charset="0"/>
            </a:endParaRPr>
          </a:p>
          <a:p>
            <a:pPr algn="ctr">
              <a:lnSpc>
                <a:spcPct val="150000"/>
              </a:lnSpc>
            </a:pPr>
            <a:r>
              <a:rPr lang="en-US" b="1" dirty="0" smtClean="0">
                <a:solidFill>
                  <a:schemeClr val="accent5">
                    <a:lumMod val="75000"/>
                  </a:schemeClr>
                </a:solidFill>
                <a:latin typeface="+mj-lt"/>
              </a:rPr>
              <a:t>Submitted By</a:t>
            </a:r>
          </a:p>
          <a:p>
            <a:pPr algn="ctr">
              <a:lnSpc>
                <a:spcPct val="150000"/>
              </a:lnSpc>
            </a:pPr>
            <a:r>
              <a:rPr lang="en-US" b="1" dirty="0" smtClean="0">
                <a:solidFill>
                  <a:schemeClr val="accent5">
                    <a:lumMod val="75000"/>
                  </a:schemeClr>
                </a:solidFill>
                <a:latin typeface="+mj-lt"/>
              </a:rPr>
              <a:t>Yashashvi Thakur</a:t>
            </a:r>
          </a:p>
          <a:p>
            <a:pPr algn="ctr"/>
            <a:r>
              <a:rPr lang="en-IN" b="1" dirty="0" smtClean="0">
                <a:solidFill>
                  <a:schemeClr val="accent5">
                    <a:lumMod val="75000"/>
                  </a:schemeClr>
                </a:solidFill>
                <a:latin typeface="Calibri" pitchFamily="34" charset="0"/>
                <a:cs typeface="Calibri" pitchFamily="34" charset="0"/>
              </a:rPr>
              <a:t>PRN – 220960820071</a:t>
            </a:r>
          </a:p>
          <a:p>
            <a:pPr algn="ctr"/>
            <a:endParaRPr lang="en-IN" b="1" dirty="0" smtClean="0">
              <a:solidFill>
                <a:schemeClr val="accent5">
                  <a:lumMod val="75000"/>
                </a:schemeClr>
              </a:solidFill>
              <a:latin typeface="Calibri" pitchFamily="34" charset="0"/>
              <a:cs typeface="Calibri" pitchFamily="34" charset="0"/>
            </a:endParaRPr>
          </a:p>
          <a:p>
            <a:pPr algn="ctr"/>
            <a:r>
              <a:rPr lang="en-IN" b="1" dirty="0" smtClean="0">
                <a:solidFill>
                  <a:schemeClr val="accent5">
                    <a:lumMod val="75000"/>
                  </a:schemeClr>
                </a:solidFill>
                <a:latin typeface="Calibri" pitchFamily="34" charset="0"/>
                <a:cs typeface="Calibri" pitchFamily="34" charset="0"/>
              </a:rPr>
              <a:t>PG-DAC</a:t>
            </a:r>
            <a:endParaRPr lang="en-US" b="1" dirty="0" smtClean="0">
              <a:solidFill>
                <a:schemeClr val="accent5">
                  <a:lumMod val="75000"/>
                </a:schemeClr>
              </a:solidFill>
              <a:latin typeface="Calibri" pitchFamily="34" charset="0"/>
              <a:cs typeface="Calibri" pitchFamily="34" charset="0"/>
            </a:endParaRPr>
          </a:p>
          <a:p>
            <a:pPr algn="ctr"/>
            <a:r>
              <a:rPr lang="en-IN" b="1" dirty="0" smtClean="0">
                <a:solidFill>
                  <a:schemeClr val="accent5">
                    <a:lumMod val="75000"/>
                  </a:schemeClr>
                </a:solidFill>
                <a:latin typeface="Calibri" pitchFamily="34" charset="0"/>
                <a:cs typeface="Calibri" pitchFamily="34" charset="0"/>
              </a:rPr>
              <a:t>SEPTEMBER 2022</a:t>
            </a:r>
            <a:endParaRPr lang="en-US" b="1" dirty="0" smtClean="0">
              <a:solidFill>
                <a:schemeClr val="accent5">
                  <a:lumMod val="75000"/>
                </a:schemeClr>
              </a:solidFill>
              <a:latin typeface="Calibri" pitchFamily="34" charset="0"/>
              <a:cs typeface="Calibri" pitchFamily="34" charset="0"/>
            </a:endParaRPr>
          </a:p>
          <a:p>
            <a:pPr algn="ct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rst Level DFD.PNG"/>
          <p:cNvPicPr>
            <a:picLocks noChangeAspect="1"/>
          </p:cNvPicPr>
          <p:nvPr/>
        </p:nvPicPr>
        <p:blipFill>
          <a:blip r:embed="rId2"/>
          <a:stretch>
            <a:fillRect/>
          </a:stretch>
        </p:blipFill>
        <p:spPr>
          <a:xfrm>
            <a:off x="1143000" y="0"/>
            <a:ext cx="7772399" cy="68579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304800"/>
            <a:ext cx="2880917"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Modules</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2308324"/>
          </a:xfrm>
          <a:prstGeom prst="rect">
            <a:avLst/>
          </a:prstGeom>
          <a:noFill/>
        </p:spPr>
        <p:txBody>
          <a:bodyPr wrap="square" rtlCol="0">
            <a:spAutoFit/>
          </a:bodyPr>
          <a:lstStyle/>
          <a:p>
            <a:pPr algn="just">
              <a:buFont typeface="Wingdings" pitchFamily="2" charset="2"/>
              <a:buChar char="Ø"/>
            </a:pPr>
            <a:r>
              <a:rPr lang="en-IN" dirty="0" smtClean="0">
                <a:solidFill>
                  <a:schemeClr val="bg2">
                    <a:lumMod val="50000"/>
                  </a:schemeClr>
                </a:solidFill>
              </a:rPr>
              <a:t>It is based on two modules </a:t>
            </a:r>
            <a:r>
              <a:rPr lang="en-IN" dirty="0" smtClean="0">
                <a:solidFill>
                  <a:schemeClr val="bg2">
                    <a:lumMod val="50000"/>
                  </a:schemeClr>
                </a:solidFill>
              </a:rPr>
              <a:t>:</a:t>
            </a:r>
          </a:p>
          <a:p>
            <a:pPr algn="just">
              <a:buFont typeface="Wingdings" pitchFamily="2" charset="2"/>
              <a:buChar char="Ø"/>
            </a:pPr>
            <a:endParaRPr lang="en-IN" dirty="0" smtClean="0">
              <a:solidFill>
                <a:schemeClr val="bg2">
                  <a:lumMod val="50000"/>
                </a:schemeClr>
              </a:solidFill>
            </a:endParaRPr>
          </a:p>
          <a:p>
            <a:pPr marL="342900" indent="-342900" algn="just">
              <a:buAutoNum type="arabicPeriod"/>
            </a:pPr>
            <a:r>
              <a:rPr lang="en-IN" dirty="0" smtClean="0">
                <a:solidFill>
                  <a:schemeClr val="bg2">
                    <a:lumMod val="50000"/>
                  </a:schemeClr>
                </a:solidFill>
              </a:rPr>
              <a:t>Admin </a:t>
            </a:r>
            <a:r>
              <a:rPr lang="en-IN" dirty="0" smtClean="0">
                <a:solidFill>
                  <a:schemeClr val="bg2">
                    <a:lumMod val="50000"/>
                  </a:schemeClr>
                </a:solidFill>
              </a:rPr>
              <a:t>Module : Which have access to </a:t>
            </a:r>
            <a:r>
              <a:rPr lang="en-IN" dirty="0" smtClean="0">
                <a:solidFill>
                  <a:schemeClr val="bg2">
                    <a:lumMod val="50000"/>
                  </a:schemeClr>
                </a:solidFill>
              </a:rPr>
              <a:t>read, write and execute the database. Admin Module will act as the controller or manager of the entire website contents. </a:t>
            </a:r>
          </a:p>
          <a:p>
            <a:pPr marL="342900" indent="-342900" algn="just">
              <a:buAutoNum type="arabicPeriod"/>
            </a:pPr>
            <a:endParaRPr lang="en-IN" dirty="0" smtClean="0">
              <a:solidFill>
                <a:schemeClr val="bg2">
                  <a:lumMod val="50000"/>
                </a:schemeClr>
              </a:solidFill>
            </a:endParaRPr>
          </a:p>
          <a:p>
            <a:pPr marL="342900" indent="-342900" algn="just">
              <a:buAutoNum type="arabicPeriod"/>
            </a:pPr>
            <a:r>
              <a:rPr lang="en-IN" dirty="0" smtClean="0">
                <a:solidFill>
                  <a:schemeClr val="bg2">
                    <a:lumMod val="50000"/>
                  </a:schemeClr>
                </a:solidFill>
              </a:rPr>
              <a:t>Student Module : Which can write only allocated forms and have read access of the entire website.</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304800"/>
            <a:ext cx="3376245"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UI Design</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2862322"/>
          </a:xfrm>
          <a:prstGeom prst="rect">
            <a:avLst/>
          </a:prstGeom>
          <a:noFill/>
        </p:spPr>
        <p:txBody>
          <a:bodyPr wrap="square" rtlCol="0">
            <a:spAutoFit/>
          </a:bodyPr>
          <a:lstStyle/>
          <a:p>
            <a:pPr algn="just">
              <a:buFont typeface="Wingdings" pitchFamily="2" charset="2"/>
              <a:buChar char="Ø"/>
            </a:pPr>
            <a:r>
              <a:rPr lang="en-IN" dirty="0" smtClean="0">
                <a:solidFill>
                  <a:schemeClr val="bg2">
                    <a:lumMod val="50000"/>
                  </a:schemeClr>
                </a:solidFill>
              </a:rPr>
              <a:t>This web based university management system which is a digital solution for helping in automation of the tasks that will provide access and management of information of different modules in a university like Students, Teachers / Staff, Finance, Examination, HR etc. </a:t>
            </a:r>
          </a:p>
          <a:p>
            <a:pPr algn="just">
              <a:buFont typeface="Wingdings" pitchFamily="2" charset="2"/>
              <a:buChar char="Ø"/>
            </a:pPr>
            <a:endParaRPr lang="en-IN" dirty="0" smtClean="0">
              <a:solidFill>
                <a:schemeClr val="bg2">
                  <a:lumMod val="50000"/>
                </a:schemeClr>
              </a:solidFill>
            </a:endParaRPr>
          </a:p>
          <a:p>
            <a:pPr algn="just">
              <a:buFont typeface="Wingdings" pitchFamily="2" charset="2"/>
              <a:buChar char="Ø"/>
            </a:pPr>
            <a:r>
              <a:rPr lang="en-IN" dirty="0" smtClean="0">
                <a:solidFill>
                  <a:schemeClr val="bg2">
                    <a:lumMod val="50000"/>
                  </a:schemeClr>
                </a:solidFill>
              </a:rPr>
              <a:t>This project is based on the database, which stores, manage as well as retrieve the information provided by the different modules of the university management system. The advantage of this web based management system is to avoid entries of the hard copies and to save the burden of stories the data in hard copies for an easy management of resources.</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304800"/>
            <a:ext cx="3613490"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DB Design</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2862322"/>
          </a:xfrm>
          <a:prstGeom prst="rect">
            <a:avLst/>
          </a:prstGeom>
          <a:noFill/>
        </p:spPr>
        <p:txBody>
          <a:bodyPr wrap="square" rtlCol="0">
            <a:spAutoFit/>
          </a:bodyPr>
          <a:lstStyle/>
          <a:p>
            <a:pPr algn="just">
              <a:buFont typeface="Wingdings" pitchFamily="2" charset="2"/>
              <a:buChar char="Ø"/>
            </a:pPr>
            <a:r>
              <a:rPr lang="en-IN" dirty="0" smtClean="0">
                <a:solidFill>
                  <a:schemeClr val="bg2">
                    <a:lumMod val="50000"/>
                  </a:schemeClr>
                </a:solidFill>
              </a:rPr>
              <a:t>This web based university management system which is a digital solution for helping in automation of the tasks that will provide access and management of information of different modules in a university like Students, Teachers / Staff, Finance, Examination, HR etc. </a:t>
            </a:r>
          </a:p>
          <a:p>
            <a:pPr algn="just">
              <a:buFont typeface="Wingdings" pitchFamily="2" charset="2"/>
              <a:buChar char="Ø"/>
            </a:pPr>
            <a:endParaRPr lang="en-IN" dirty="0" smtClean="0">
              <a:solidFill>
                <a:schemeClr val="bg2">
                  <a:lumMod val="50000"/>
                </a:schemeClr>
              </a:solidFill>
            </a:endParaRPr>
          </a:p>
          <a:p>
            <a:pPr algn="just">
              <a:buFont typeface="Wingdings" pitchFamily="2" charset="2"/>
              <a:buChar char="Ø"/>
            </a:pPr>
            <a:r>
              <a:rPr lang="en-IN" dirty="0" smtClean="0">
                <a:solidFill>
                  <a:schemeClr val="bg2">
                    <a:lumMod val="50000"/>
                  </a:schemeClr>
                </a:solidFill>
              </a:rPr>
              <a:t>This project is based on the database, which stores, manage as well as retrieve the information provided by the different modules of the university management system. The advantage of this web based management system is to avoid entries of the hard copies and to save the burden of stories the data in hard copies for an easy management of resources.</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304800"/>
            <a:ext cx="4524573"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Future Scope</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3416320"/>
          </a:xfrm>
          <a:prstGeom prst="rect">
            <a:avLst/>
          </a:prstGeom>
          <a:noFill/>
        </p:spPr>
        <p:txBody>
          <a:bodyPr wrap="square" rtlCol="0">
            <a:spAutoFit/>
          </a:bodyPr>
          <a:lstStyle/>
          <a:p>
            <a:pPr algn="just">
              <a:buFont typeface="Wingdings" pitchFamily="2" charset="2"/>
              <a:buChar char="Ø"/>
            </a:pPr>
            <a:r>
              <a:rPr lang="en-IN" dirty="0" smtClean="0">
                <a:solidFill>
                  <a:schemeClr val="bg2">
                    <a:lumMod val="50000"/>
                  </a:schemeClr>
                </a:solidFill>
              </a:rPr>
              <a:t>This web based university management system project can be implemented as such that colleges under the university can also me accessed and managed.</a:t>
            </a:r>
          </a:p>
          <a:p>
            <a:pPr algn="just">
              <a:buFont typeface="Wingdings" pitchFamily="2" charset="2"/>
              <a:buChar char="Ø"/>
            </a:pPr>
            <a:endParaRPr lang="en-IN" dirty="0" smtClean="0">
              <a:solidFill>
                <a:schemeClr val="bg2">
                  <a:lumMod val="50000"/>
                </a:schemeClr>
              </a:solidFill>
            </a:endParaRPr>
          </a:p>
          <a:p>
            <a:pPr algn="just">
              <a:buFont typeface="Wingdings" pitchFamily="2" charset="2"/>
              <a:buChar char="Ø"/>
            </a:pPr>
            <a:r>
              <a:rPr lang="en-IN" dirty="0" smtClean="0">
                <a:solidFill>
                  <a:schemeClr val="bg2">
                    <a:lumMod val="50000"/>
                  </a:schemeClr>
                </a:solidFill>
              </a:rPr>
              <a:t>Other Possible Modules :</a:t>
            </a:r>
          </a:p>
          <a:p>
            <a:pPr algn="just">
              <a:lnSpc>
                <a:spcPct val="150000"/>
              </a:lnSpc>
              <a:buFont typeface="Arial" pitchFamily="34" charset="0"/>
              <a:buChar char="•"/>
            </a:pPr>
            <a:r>
              <a:rPr lang="en-IN" dirty="0" smtClean="0">
                <a:solidFill>
                  <a:schemeClr val="bg2">
                    <a:lumMod val="50000"/>
                  </a:schemeClr>
                </a:solidFill>
              </a:rPr>
              <a:t> Attendance </a:t>
            </a:r>
            <a:r>
              <a:rPr lang="en-IN" dirty="0" smtClean="0">
                <a:solidFill>
                  <a:schemeClr val="bg2">
                    <a:lumMod val="50000"/>
                  </a:schemeClr>
                </a:solidFill>
              </a:rPr>
              <a:t>Management</a:t>
            </a:r>
          </a:p>
          <a:p>
            <a:pPr algn="just">
              <a:lnSpc>
                <a:spcPct val="150000"/>
              </a:lnSpc>
              <a:buFont typeface="Arial" pitchFamily="34" charset="0"/>
              <a:buChar char="•"/>
            </a:pPr>
            <a:r>
              <a:rPr lang="en-IN" dirty="0" smtClean="0">
                <a:solidFill>
                  <a:schemeClr val="bg2">
                    <a:lumMod val="50000"/>
                  </a:schemeClr>
                </a:solidFill>
              </a:rPr>
              <a:t> Hostel</a:t>
            </a:r>
            <a:endParaRPr lang="en-IN" dirty="0" smtClean="0">
              <a:solidFill>
                <a:schemeClr val="bg2">
                  <a:lumMod val="50000"/>
                </a:schemeClr>
              </a:solidFill>
            </a:endParaRPr>
          </a:p>
          <a:p>
            <a:pPr algn="just">
              <a:lnSpc>
                <a:spcPct val="150000"/>
              </a:lnSpc>
              <a:buFont typeface="Arial" pitchFamily="34" charset="0"/>
              <a:buChar char="•"/>
            </a:pPr>
            <a:r>
              <a:rPr lang="en-IN" dirty="0" smtClean="0">
                <a:solidFill>
                  <a:schemeClr val="bg2">
                    <a:lumMod val="50000"/>
                  </a:schemeClr>
                </a:solidFill>
              </a:rPr>
              <a:t> Library</a:t>
            </a:r>
            <a:endParaRPr lang="en-IN" dirty="0" smtClean="0">
              <a:solidFill>
                <a:schemeClr val="bg2">
                  <a:lumMod val="50000"/>
                </a:schemeClr>
              </a:solidFill>
            </a:endParaRPr>
          </a:p>
          <a:p>
            <a:pPr algn="just">
              <a:lnSpc>
                <a:spcPct val="150000"/>
              </a:lnSpc>
              <a:buFont typeface="Arial" pitchFamily="34" charset="0"/>
              <a:buChar char="•"/>
            </a:pPr>
            <a:r>
              <a:rPr lang="en-IN" dirty="0" smtClean="0">
                <a:solidFill>
                  <a:schemeClr val="bg2">
                    <a:lumMod val="50000"/>
                  </a:schemeClr>
                </a:solidFill>
              </a:rPr>
              <a:t> Examination </a:t>
            </a:r>
            <a:r>
              <a:rPr lang="en-IN" dirty="0" smtClean="0">
                <a:solidFill>
                  <a:schemeClr val="bg2">
                    <a:lumMod val="50000"/>
                  </a:schemeClr>
                </a:solidFill>
              </a:rPr>
              <a:t>Module</a:t>
            </a:r>
          </a:p>
          <a:p>
            <a:pPr algn="just">
              <a:buFont typeface="Wingdings" pitchFamily="2" charset="2"/>
              <a:buChar char="Ø"/>
            </a:pPr>
            <a:endParaRPr lang="en-IN" dirty="0" smtClean="0">
              <a:solidFill>
                <a:schemeClr val="bg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5600" y="304800"/>
            <a:ext cx="4212821"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Bibliography</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2723823"/>
          </a:xfrm>
          <a:prstGeom prst="rect">
            <a:avLst/>
          </a:prstGeom>
          <a:noFill/>
        </p:spPr>
        <p:txBody>
          <a:bodyPr wrap="square" rtlCol="0">
            <a:spAutoFit/>
          </a:bodyPr>
          <a:lstStyle/>
          <a:p>
            <a:pPr algn="just">
              <a:buFont typeface="Wingdings" pitchFamily="2" charset="2"/>
              <a:buChar char="Ø"/>
            </a:pPr>
            <a:r>
              <a:rPr lang="en-IN" dirty="0" smtClean="0">
                <a:solidFill>
                  <a:schemeClr val="bg2">
                    <a:lumMod val="50000"/>
                  </a:schemeClr>
                </a:solidFill>
              </a:rPr>
              <a:t>Websites </a:t>
            </a:r>
            <a:r>
              <a:rPr lang="en-IN" dirty="0" smtClean="0">
                <a:solidFill>
                  <a:schemeClr val="bg2">
                    <a:lumMod val="50000"/>
                  </a:schemeClr>
                </a:solidFill>
              </a:rPr>
              <a:t>:</a:t>
            </a:r>
          </a:p>
          <a:p>
            <a:pPr algn="just">
              <a:lnSpc>
                <a:spcPct val="150000"/>
              </a:lnSpc>
              <a:buFont typeface="Arial" pitchFamily="34" charset="0"/>
              <a:buChar char="•"/>
            </a:pPr>
            <a:r>
              <a:rPr lang="en-IN" dirty="0" smtClean="0">
                <a:solidFill>
                  <a:schemeClr val="bg2">
                    <a:lumMod val="50000"/>
                  </a:schemeClr>
                </a:solidFill>
              </a:rPr>
              <a:t> www.cdac.in</a:t>
            </a:r>
          </a:p>
          <a:p>
            <a:pPr algn="just">
              <a:lnSpc>
                <a:spcPct val="150000"/>
              </a:lnSpc>
              <a:buFont typeface="Arial" pitchFamily="34" charset="0"/>
              <a:buChar char="•"/>
            </a:pPr>
            <a:r>
              <a:rPr lang="en-IN" dirty="0" smtClean="0">
                <a:solidFill>
                  <a:schemeClr val="bg2">
                    <a:lumMod val="50000"/>
                  </a:schemeClr>
                </a:solidFill>
              </a:rPr>
              <a:t> www.github.com</a:t>
            </a:r>
          </a:p>
          <a:p>
            <a:pPr algn="just">
              <a:lnSpc>
                <a:spcPct val="150000"/>
              </a:lnSpc>
              <a:buFont typeface="Arial" pitchFamily="34" charset="0"/>
              <a:buChar char="•"/>
            </a:pPr>
            <a:r>
              <a:rPr lang="en-IN" dirty="0" smtClean="0">
                <a:solidFill>
                  <a:schemeClr val="bg2">
                    <a:lumMod val="50000"/>
                  </a:schemeClr>
                </a:solidFill>
              </a:rPr>
              <a:t> www.google.com</a:t>
            </a:r>
          </a:p>
          <a:p>
            <a:pPr algn="just">
              <a:buFont typeface="Wingdings" pitchFamily="2" charset="2"/>
              <a:buChar char="Ø"/>
            </a:pPr>
            <a:endParaRPr lang="en-IN" dirty="0" smtClean="0">
              <a:solidFill>
                <a:schemeClr val="bg2">
                  <a:lumMod val="50000"/>
                </a:schemeClr>
              </a:solidFill>
            </a:endParaRPr>
          </a:p>
          <a:p>
            <a:pPr algn="just">
              <a:buFont typeface="Wingdings" pitchFamily="2" charset="2"/>
              <a:buChar char="Ø"/>
            </a:pPr>
            <a:endParaRPr lang="en-IN" dirty="0" smtClean="0">
              <a:solidFill>
                <a:schemeClr val="bg2">
                  <a:lumMod val="50000"/>
                </a:schemeClr>
              </a:solidFill>
            </a:endParaRPr>
          </a:p>
          <a:p>
            <a:pPr algn="just">
              <a:buFont typeface="Wingdings" pitchFamily="2" charset="2"/>
              <a:buChar char="Ø"/>
            </a:pPr>
            <a:endParaRPr lang="en-IN" dirty="0" smtClean="0">
              <a:solidFill>
                <a:schemeClr val="bg2">
                  <a:lumMod val="50000"/>
                </a:schemeClr>
              </a:solidFill>
            </a:endParaRPr>
          </a:p>
          <a:p>
            <a:pPr algn="just">
              <a:buFont typeface="Wingdings" pitchFamily="2" charset="2"/>
              <a:buChar char="Ø"/>
            </a:pPr>
            <a:endParaRPr lang="en-IN" dirty="0" smtClean="0">
              <a:solidFill>
                <a:schemeClr val="bg2">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4200" y="304800"/>
            <a:ext cx="4243855" cy="923330"/>
          </a:xfrm>
          <a:prstGeom prst="rect">
            <a:avLst/>
          </a:prstGeom>
          <a:noFill/>
        </p:spPr>
        <p:txBody>
          <a:bodyPr wrap="none" lIns="91440" tIns="45720" rIns="91440" bIns="45720">
            <a:spAutoFit/>
          </a:bodyPr>
          <a:lstStyle/>
          <a:p>
            <a:pPr algn="ctr"/>
            <a:r>
              <a:rPr lang="en-US" sz="5400" b="1" u="sng"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Introduction</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3970318"/>
          </a:xfrm>
          <a:prstGeom prst="rect">
            <a:avLst/>
          </a:prstGeom>
          <a:noFill/>
        </p:spPr>
        <p:txBody>
          <a:bodyPr wrap="square" rtlCol="0">
            <a:spAutoFit/>
          </a:bodyPr>
          <a:lstStyle/>
          <a:p>
            <a:pPr algn="just">
              <a:buFont typeface="Arial" pitchFamily="34" charset="0"/>
              <a:buChar char="•"/>
            </a:pPr>
            <a:r>
              <a:rPr lang="en-IN" dirty="0" smtClean="0">
                <a:solidFill>
                  <a:schemeClr val="accent5">
                    <a:lumMod val="75000"/>
                  </a:schemeClr>
                </a:solidFill>
              </a:rPr>
              <a:t>Why web based management system ?</a:t>
            </a:r>
          </a:p>
          <a:p>
            <a:pPr algn="just">
              <a:buFont typeface="Arial" pitchFamily="34" charset="0"/>
              <a:buChar char="•"/>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Globalization of the university to attract students and faculties from all around the world.</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Global platform for the audiences (i.e. viewers), faculties as well as for students to access  the information from anywhere through the internet.</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Easy data handling as data can be accessed as well as managed remotely through PC with proper internet connectivity without storing huge amount of hard copies.</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Being on web, it provides a global platform for the audiences as well as students to stay updated about the organizational activities.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304800"/>
            <a:ext cx="3593228" cy="923330"/>
          </a:xfrm>
          <a:prstGeom prst="rect">
            <a:avLst/>
          </a:prstGeom>
          <a:noFill/>
        </p:spPr>
        <p:txBody>
          <a:bodyPr wrap="none" lIns="91440" tIns="45720" rIns="91440" bIns="45720">
            <a:spAutoFit/>
          </a:bodyPr>
          <a:lstStyle/>
          <a:p>
            <a:pPr algn="ctr"/>
            <a:r>
              <a:rPr lang="en-US" sz="5400" b="1" u="sng"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Objectives</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4247317"/>
          </a:xfrm>
          <a:prstGeom prst="rect">
            <a:avLst/>
          </a:prstGeom>
          <a:noFill/>
        </p:spPr>
        <p:txBody>
          <a:bodyPr wrap="square" rtlCol="0">
            <a:spAutoFit/>
          </a:bodyPr>
          <a:lstStyle/>
          <a:p>
            <a:pPr algn="just">
              <a:buFont typeface="Wingdings" pitchFamily="2" charset="2"/>
              <a:buChar char="Ø"/>
            </a:pPr>
            <a:r>
              <a:rPr lang="en-IN" dirty="0" smtClean="0">
                <a:solidFill>
                  <a:schemeClr val="accent5">
                    <a:lumMod val="75000"/>
                  </a:schemeClr>
                </a:solidFill>
              </a:rPr>
              <a:t>The web based university management system will be a digital solution for helping in automation of the tasks that will provide access and management of information's in a university such as Student details, Faculty/Staff details, Fee Payments, Form submissions, Advertisements etc. </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The main objective of this web based management system is to avoid entries of the hard copies and to save the burden of storing the data and  easy management of resources.</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To provide databases which stores, manage as well as retrieve the information provided by the different modules of the university management system.</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To provides capabilities for registering students in courses, Admitting students, Submitting student documents, showing student attendance etc.</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304800"/>
            <a:ext cx="5759783" cy="923330"/>
          </a:xfrm>
          <a:prstGeom prst="rect">
            <a:avLst/>
          </a:prstGeom>
          <a:noFill/>
        </p:spPr>
        <p:txBody>
          <a:bodyPr wrap="none" lIns="91440" tIns="45720" rIns="91440" bIns="45720">
            <a:spAutoFit/>
          </a:bodyPr>
          <a:lstStyle/>
          <a:p>
            <a:pPr algn="ctr"/>
            <a:r>
              <a:rPr lang="en-US" sz="5400" b="1" u="sng"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Project Category</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2031325"/>
          </a:xfrm>
          <a:prstGeom prst="rect">
            <a:avLst/>
          </a:prstGeom>
          <a:noFill/>
        </p:spPr>
        <p:txBody>
          <a:bodyPr wrap="square" rtlCol="0">
            <a:spAutoFit/>
          </a:bodyPr>
          <a:lstStyle/>
          <a:p>
            <a:pPr algn="just">
              <a:buFont typeface="Wingdings" pitchFamily="2" charset="2"/>
              <a:buChar char="Ø"/>
            </a:pPr>
            <a:r>
              <a:rPr lang="en-IN" dirty="0" smtClean="0">
                <a:solidFill>
                  <a:schemeClr val="accent5">
                    <a:lumMod val="75000"/>
                  </a:schemeClr>
                </a:solidFill>
              </a:rPr>
              <a:t>It is a web based application.</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Unlike traditional applications, it is accessible anytime, anywhere, via a PC with an Internet connection in it.</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It need lower requirements on the end user system and has simplified architecture with user friendly UI Design.</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304800"/>
            <a:ext cx="5656548"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Tools &amp; Platform</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524000" y="1905000"/>
            <a:ext cx="7239000" cy="3693319"/>
          </a:xfrm>
          <a:prstGeom prst="rect">
            <a:avLst/>
          </a:prstGeom>
          <a:noFill/>
        </p:spPr>
        <p:txBody>
          <a:bodyPr wrap="square" rtlCol="0">
            <a:spAutoFit/>
          </a:bodyPr>
          <a:lstStyle/>
          <a:p>
            <a:pPr algn="just">
              <a:buFont typeface="Wingdings" pitchFamily="2" charset="2"/>
              <a:buChar char="Ø"/>
            </a:pPr>
            <a:r>
              <a:rPr lang="en-IN" dirty="0" smtClean="0">
                <a:solidFill>
                  <a:schemeClr val="accent5">
                    <a:lumMod val="75000"/>
                  </a:schemeClr>
                </a:solidFill>
              </a:rPr>
              <a:t>For this management system, HTML, CSS, JavaScript, Spring Boot is used for the website layout.</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Java is used as the programming language for the system.</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To save, retrieve and manage the data, MySQL database is used.</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For connection of database, JDBC(Java Database Connectivity) is used.</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As an development tool for the website, </a:t>
            </a:r>
            <a:r>
              <a:rPr lang="en-IN" dirty="0" err="1" smtClean="0">
                <a:solidFill>
                  <a:schemeClr val="accent5">
                    <a:lumMod val="75000"/>
                  </a:schemeClr>
                </a:solidFill>
              </a:rPr>
              <a:t>eclipseIDE</a:t>
            </a:r>
            <a:r>
              <a:rPr lang="en-IN" dirty="0" smtClean="0">
                <a:solidFill>
                  <a:schemeClr val="accent5">
                    <a:lumMod val="75000"/>
                  </a:schemeClr>
                </a:solidFill>
              </a:rPr>
              <a:t> 2022-09 is used.</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To access the website, we can use any type of web browser such as Google Chrome, Microsoft Edge, Mozilla Firefox etc.</a:t>
            </a:r>
            <a:endParaRPr lang="en-US"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3458" y="381000"/>
            <a:ext cx="7830542" cy="1754326"/>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Hardware &amp; </a:t>
            </a:r>
          </a:p>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Software Requirements</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TextBox 4"/>
          <p:cNvSpPr txBox="1"/>
          <p:nvPr/>
        </p:nvSpPr>
        <p:spPr>
          <a:xfrm>
            <a:off x="1600200" y="2590800"/>
            <a:ext cx="7239000" cy="3693319"/>
          </a:xfrm>
          <a:prstGeom prst="rect">
            <a:avLst/>
          </a:prstGeom>
          <a:noFill/>
        </p:spPr>
        <p:txBody>
          <a:bodyPr wrap="square" rtlCol="0">
            <a:spAutoFit/>
          </a:bodyPr>
          <a:lstStyle/>
          <a:p>
            <a:pPr algn="just">
              <a:buFont typeface="Wingdings" pitchFamily="2" charset="2"/>
              <a:buChar char="Ø"/>
            </a:pPr>
            <a:r>
              <a:rPr lang="en-IN" dirty="0" smtClean="0">
                <a:solidFill>
                  <a:schemeClr val="accent5">
                    <a:lumMod val="75000"/>
                  </a:schemeClr>
                </a:solidFill>
              </a:rPr>
              <a:t>It needs most recent version of Google Chrome, Microsoft Edge, Mozilla Firefox , or Safari.</a:t>
            </a:r>
          </a:p>
          <a:p>
            <a:pPr algn="just">
              <a:buFont typeface="Wingdings" pitchFamily="2" charset="2"/>
              <a:buChar char="Ø"/>
            </a:pPr>
            <a:endParaRPr lang="en-IN" dirty="0" smtClean="0">
              <a:solidFill>
                <a:schemeClr val="accent5">
                  <a:lumMod val="75000"/>
                </a:schemeClr>
              </a:solidFill>
            </a:endParaRPr>
          </a:p>
          <a:p>
            <a:pPr algn="just">
              <a:buFont typeface="Wingdings" pitchFamily="2" charset="2"/>
              <a:buChar char="Ø"/>
            </a:pPr>
            <a:r>
              <a:rPr lang="en-IN" dirty="0" smtClean="0">
                <a:solidFill>
                  <a:schemeClr val="accent5">
                    <a:lumMod val="75000"/>
                  </a:schemeClr>
                </a:solidFill>
              </a:rPr>
              <a:t>Minimum Hardware Requirements :</a:t>
            </a:r>
          </a:p>
          <a:p>
            <a:pPr algn="just">
              <a:buFont typeface="Wingdings" pitchFamily="2" charset="2"/>
              <a:buChar char="Ø"/>
            </a:pPr>
            <a:endParaRPr lang="en-IN" dirty="0" smtClean="0">
              <a:solidFill>
                <a:schemeClr val="accent5">
                  <a:lumMod val="75000"/>
                </a:schemeClr>
              </a:solidFill>
            </a:endParaRPr>
          </a:p>
          <a:p>
            <a:pPr algn="just"/>
            <a:r>
              <a:rPr lang="en-IN" dirty="0" smtClean="0">
                <a:solidFill>
                  <a:schemeClr val="accent5">
                    <a:lumMod val="75000"/>
                  </a:schemeClr>
                </a:solidFill>
              </a:rPr>
              <a:t> </a:t>
            </a:r>
            <a:r>
              <a:rPr lang="en-IN" b="1" dirty="0" smtClean="0">
                <a:solidFill>
                  <a:schemeClr val="accent5">
                    <a:lumMod val="75000"/>
                  </a:schemeClr>
                </a:solidFill>
              </a:rPr>
              <a:t>-CPU : </a:t>
            </a:r>
            <a:r>
              <a:rPr lang="en-IN" dirty="0" smtClean="0">
                <a:solidFill>
                  <a:schemeClr val="accent5">
                    <a:lumMod val="75000"/>
                  </a:schemeClr>
                </a:solidFill>
              </a:rPr>
              <a:t>Single Core 2.4 GHZ</a:t>
            </a:r>
          </a:p>
          <a:p>
            <a:pPr algn="just"/>
            <a:r>
              <a:rPr lang="en-IN" dirty="0" smtClean="0">
                <a:solidFill>
                  <a:schemeClr val="accent5">
                    <a:lumMod val="75000"/>
                  </a:schemeClr>
                </a:solidFill>
              </a:rPr>
              <a:t> </a:t>
            </a:r>
            <a:r>
              <a:rPr lang="en-IN" b="1" dirty="0" smtClean="0">
                <a:solidFill>
                  <a:schemeClr val="accent5">
                    <a:lumMod val="75000"/>
                  </a:schemeClr>
                </a:solidFill>
              </a:rPr>
              <a:t>-RAM : </a:t>
            </a:r>
            <a:r>
              <a:rPr lang="en-IN" dirty="0" smtClean="0">
                <a:solidFill>
                  <a:schemeClr val="accent5">
                    <a:lumMod val="75000"/>
                  </a:schemeClr>
                </a:solidFill>
              </a:rPr>
              <a:t>512 MB</a:t>
            </a:r>
          </a:p>
          <a:p>
            <a:pPr algn="just"/>
            <a:r>
              <a:rPr lang="en-IN" b="1" dirty="0" smtClean="0">
                <a:solidFill>
                  <a:schemeClr val="accent5">
                    <a:lumMod val="75000"/>
                  </a:schemeClr>
                </a:solidFill>
              </a:rPr>
              <a:t> -Graphics Card : </a:t>
            </a:r>
            <a:r>
              <a:rPr lang="en-IN" dirty="0" smtClean="0">
                <a:solidFill>
                  <a:schemeClr val="accent5">
                    <a:lumMod val="75000"/>
                  </a:schemeClr>
                </a:solidFill>
              </a:rPr>
              <a:t>Intel or </a:t>
            </a:r>
            <a:r>
              <a:rPr lang="en-IN" dirty="0" err="1" smtClean="0">
                <a:solidFill>
                  <a:schemeClr val="accent5">
                    <a:lumMod val="75000"/>
                  </a:schemeClr>
                </a:solidFill>
              </a:rPr>
              <a:t>Nvidia</a:t>
            </a:r>
            <a:endParaRPr lang="en-IN" dirty="0" smtClean="0">
              <a:solidFill>
                <a:schemeClr val="accent5">
                  <a:lumMod val="75000"/>
                </a:schemeClr>
              </a:solidFill>
            </a:endParaRPr>
          </a:p>
          <a:p>
            <a:pPr algn="just"/>
            <a:r>
              <a:rPr lang="en-IN" b="1" dirty="0" smtClean="0">
                <a:solidFill>
                  <a:schemeClr val="accent5">
                    <a:lumMod val="75000"/>
                  </a:schemeClr>
                </a:solidFill>
              </a:rPr>
              <a:t> -Hard Drive : 2</a:t>
            </a:r>
            <a:r>
              <a:rPr lang="en-IN" dirty="0" smtClean="0">
                <a:solidFill>
                  <a:schemeClr val="accent5">
                    <a:lumMod val="75000"/>
                  </a:schemeClr>
                </a:solidFill>
              </a:rPr>
              <a:t> Gigabytes</a:t>
            </a:r>
          </a:p>
          <a:p>
            <a:pPr algn="just"/>
            <a:r>
              <a:rPr lang="en-IN" b="1" dirty="0" smtClean="0">
                <a:solidFill>
                  <a:schemeClr val="accent5">
                    <a:lumMod val="75000"/>
                  </a:schemeClr>
                </a:solidFill>
              </a:rPr>
              <a:t> -Network :  </a:t>
            </a:r>
            <a:r>
              <a:rPr lang="en-IN" dirty="0" smtClean="0">
                <a:solidFill>
                  <a:schemeClr val="accent5">
                    <a:lumMod val="75000"/>
                  </a:schemeClr>
                </a:solidFill>
              </a:rPr>
              <a:t>Broadband Recommended or good speed connection.</a:t>
            </a:r>
          </a:p>
          <a:p>
            <a:pPr algn="just"/>
            <a:r>
              <a:rPr lang="en-IN" b="1" dirty="0" smtClean="0">
                <a:solidFill>
                  <a:schemeClr val="accent5">
                    <a:lumMod val="75000"/>
                  </a:schemeClr>
                </a:solidFill>
              </a:rPr>
              <a:t> -Processor : </a:t>
            </a:r>
            <a:r>
              <a:rPr lang="en-IN" dirty="0" smtClean="0">
                <a:solidFill>
                  <a:schemeClr val="accent5">
                    <a:lumMod val="75000"/>
                  </a:schemeClr>
                </a:solidFill>
              </a:rPr>
              <a:t>Pentium</a:t>
            </a:r>
          </a:p>
          <a:p>
            <a:pPr algn="just"/>
            <a:r>
              <a:rPr lang="en-IN" b="1" dirty="0" smtClean="0">
                <a:solidFill>
                  <a:schemeClr val="accent5">
                    <a:lumMod val="75000"/>
                  </a:schemeClr>
                </a:solidFill>
              </a:rPr>
              <a:t> -Operating System : </a:t>
            </a:r>
            <a:r>
              <a:rPr lang="en-IN" dirty="0" smtClean="0">
                <a:solidFill>
                  <a:schemeClr val="accent5">
                    <a:lumMod val="75000"/>
                  </a:schemeClr>
                </a:solidFill>
              </a:rPr>
              <a:t>Window(XP, Vista, 7,8,9,10,11),Mac OS, Linux, Unix.</a:t>
            </a:r>
          </a:p>
          <a:p>
            <a:pPr algn="just"/>
            <a:r>
              <a:rPr lang="en-IN" b="1" dirty="0" smtClean="0">
                <a:solidFill>
                  <a:schemeClr val="accent5">
                    <a:lumMod val="75000"/>
                  </a:schemeClr>
                </a:solidFill>
              </a:rPr>
              <a:t>                                    </a:t>
            </a:r>
            <a:endParaRPr lang="en-US" b="1"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R Diagram.png"/>
          <p:cNvPicPr>
            <a:picLocks noChangeAspect="1"/>
          </p:cNvPicPr>
          <p:nvPr/>
        </p:nvPicPr>
        <p:blipFill>
          <a:blip r:embed="rId2"/>
          <a:srcRect l="3540" r="3540"/>
          <a:stretch>
            <a:fillRect/>
          </a:stretch>
        </p:blipFill>
        <p:spPr>
          <a:xfrm>
            <a:off x="1066800" y="533400"/>
            <a:ext cx="8077200" cy="6324600"/>
          </a:xfrm>
          <a:prstGeom prst="rect">
            <a:avLst/>
          </a:prstGeom>
        </p:spPr>
      </p:pic>
      <p:sp>
        <p:nvSpPr>
          <p:cNvPr id="4" name="Rectangle 3"/>
          <p:cNvSpPr/>
          <p:nvPr/>
        </p:nvSpPr>
        <p:spPr>
          <a:xfrm>
            <a:off x="2971800" y="304800"/>
            <a:ext cx="4330802"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E-R Diagram</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304800"/>
            <a:ext cx="5188408"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PDPC Diagram</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7" name="Picture 6" descr="PD Chart.PNG"/>
          <p:cNvPicPr>
            <a:picLocks noChangeAspect="1"/>
          </p:cNvPicPr>
          <p:nvPr/>
        </p:nvPicPr>
        <p:blipFill>
          <a:blip r:embed="rId2"/>
          <a:stretch>
            <a:fillRect/>
          </a:stretch>
        </p:blipFill>
        <p:spPr>
          <a:xfrm>
            <a:off x="1066800" y="1219200"/>
            <a:ext cx="8077200" cy="5638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304800"/>
            <a:ext cx="6488123" cy="923330"/>
          </a:xfrm>
          <a:prstGeom prst="rect">
            <a:avLst/>
          </a:prstGeom>
          <a:noFill/>
        </p:spPr>
        <p:txBody>
          <a:bodyPr wrap="none" lIns="91440" tIns="45720" rIns="91440" bIns="45720">
            <a:spAutoFit/>
          </a:bodyPr>
          <a:lstStyle/>
          <a:p>
            <a:pPr algn="ctr"/>
            <a:r>
              <a:rPr lang="en-US" sz="5400" b="1" u="sng"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Data Flow Diagram</a:t>
            </a:r>
            <a:endParaRPr lang="en-US" sz="5400" b="1" u="sng"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6" name="Picture 5" descr="Zero Level DFD.PNG"/>
          <p:cNvPicPr>
            <a:picLocks noChangeAspect="1"/>
          </p:cNvPicPr>
          <p:nvPr/>
        </p:nvPicPr>
        <p:blipFill>
          <a:blip r:embed="rId2"/>
          <a:stretch>
            <a:fillRect/>
          </a:stretch>
        </p:blipFill>
        <p:spPr>
          <a:xfrm>
            <a:off x="1371600" y="1439710"/>
            <a:ext cx="7315200" cy="503729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270</TotalTime>
  <Words>816</Words>
  <Application>Microsoft Office PowerPoint</Application>
  <PresentationFormat>On-screen Show (4:3)</PresentationFormat>
  <Paragraphs>96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31</cp:revision>
  <dcterms:created xsi:type="dcterms:W3CDTF">2006-08-16T00:00:00Z</dcterms:created>
  <dcterms:modified xsi:type="dcterms:W3CDTF">2022-12-29T06:37:32Z</dcterms:modified>
</cp:coreProperties>
</file>