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6" r:id="rId2"/>
    <p:sldId id="257" r:id="rId3"/>
    <p:sldId id="258" r:id="rId4"/>
    <p:sldId id="259" r:id="rId5"/>
    <p:sldId id="260" r:id="rId6"/>
    <p:sldId id="261" r:id="rId7"/>
    <p:sldId id="262" r:id="rId8"/>
    <p:sldId id="263" r:id="rId9"/>
    <p:sldId id="265"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473" autoAdjust="0"/>
    <p:restoredTop sz="94660"/>
  </p:normalViewPr>
  <p:slideViewPr>
    <p:cSldViewPr>
      <p:cViewPr>
        <p:scale>
          <a:sx n="50" d="100"/>
          <a:sy n="50" d="100"/>
        </p:scale>
        <p:origin x="-1744" y="-39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0B8B905-94BD-46E3-AD39-6500DB558CC4}" type="datetimeFigureOut">
              <a:rPr lang="en-US" smtClean="0"/>
              <a:pPr/>
              <a:t>5/4/2025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6F04B69D-F262-42C9-9A27-98C45F48993C}"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B8B905-94BD-46E3-AD39-6500DB558CC4}" type="datetimeFigureOut">
              <a:rPr lang="en-US" smtClean="0"/>
              <a:pPr/>
              <a:t>5/4/2025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4B69D-F262-42C9-9A27-98C45F48993C}"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B8B905-94BD-46E3-AD39-6500DB558CC4}" type="datetimeFigureOut">
              <a:rPr lang="en-US" smtClean="0"/>
              <a:pPr/>
              <a:t>5/4/2025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4B69D-F262-42C9-9A27-98C45F48993C}"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0B8B905-94BD-46E3-AD39-6500DB558CC4}" type="datetimeFigureOut">
              <a:rPr lang="en-US" smtClean="0"/>
              <a:pPr/>
              <a:t>5/4/2025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4B69D-F262-42C9-9A27-98C45F48993C}"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0B8B905-94BD-46E3-AD39-6500DB558CC4}" type="datetimeFigureOut">
              <a:rPr lang="en-US" smtClean="0"/>
              <a:pPr/>
              <a:t>5/4/2025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04B69D-F262-42C9-9A27-98C45F48993C}"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B8B905-94BD-46E3-AD39-6500DB558CC4}" type="datetimeFigureOut">
              <a:rPr lang="en-US" smtClean="0"/>
              <a:pPr/>
              <a:t>5/4/2025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4B69D-F262-42C9-9A27-98C45F48993C}"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0B8B905-94BD-46E3-AD39-6500DB558CC4}" type="datetimeFigureOut">
              <a:rPr lang="en-US" smtClean="0"/>
              <a:pPr/>
              <a:t>5/4/2025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04B69D-F262-42C9-9A27-98C45F48993C}"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90B8B905-94BD-46E3-AD39-6500DB558CC4}" type="datetimeFigureOut">
              <a:rPr lang="en-US" smtClean="0"/>
              <a:pPr/>
              <a:t>5/4/2025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04B69D-F262-42C9-9A27-98C45F48993C}"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8B905-94BD-46E3-AD39-6500DB558CC4}" type="datetimeFigureOut">
              <a:rPr lang="en-US" smtClean="0"/>
              <a:pPr/>
              <a:t>5/4/2025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F04B69D-F262-42C9-9A27-98C45F48993C}"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0B8B905-94BD-46E3-AD39-6500DB558CC4}" type="datetimeFigureOut">
              <a:rPr lang="en-US" smtClean="0"/>
              <a:pPr/>
              <a:t>5/4/2025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04B69D-F262-42C9-9A27-98C45F48993C}"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90B8B905-94BD-46E3-AD39-6500DB558CC4}" type="datetimeFigureOut">
              <a:rPr lang="en-US" smtClean="0"/>
              <a:pPr/>
              <a:t>5/4/2025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077200" y="6356350"/>
            <a:ext cx="609600" cy="365125"/>
          </a:xfrm>
        </p:spPr>
        <p:txBody>
          <a:bodyPr/>
          <a:lstStyle/>
          <a:p>
            <a:fld id="{6F04B69D-F262-42C9-9A27-98C45F48993C}" type="slidenum">
              <a:rPr lang="en-IN" smtClean="0"/>
              <a:pPr/>
              <a:t>‹#›</a:t>
            </a:fld>
            <a:endParaRPr lang="en-IN"/>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90B8B905-94BD-46E3-AD39-6500DB558CC4}" type="datetimeFigureOut">
              <a:rPr lang="en-US" smtClean="0"/>
              <a:pPr/>
              <a:t>5/4/2025</a:t>
            </a:fld>
            <a:endParaRPr lang="en-IN"/>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F04B69D-F262-42C9-9A27-98C45F48993C}" type="slidenum">
              <a:rPr lang="en-IN" smtClean="0"/>
              <a:pPr/>
              <a:t>‹#›</a:t>
            </a:fld>
            <a:endParaRPr lang="en-IN"/>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57158" y="2285992"/>
            <a:ext cx="8305800" cy="1643066"/>
          </a:xfrm>
        </p:spPr>
        <p:txBody>
          <a:bodyPr>
            <a:normAutofit fontScale="90000"/>
          </a:bodyPr>
          <a:lstStyle/>
          <a:p>
            <a:r>
              <a:rPr lang="en-IN" sz="5400" b="1" dirty="0" err="1" smtClean="0">
                <a:solidFill>
                  <a:schemeClr val="tx1"/>
                </a:solidFill>
              </a:rPr>
              <a:t>EduBot</a:t>
            </a:r>
            <a:r>
              <a:rPr lang="en-IN" sz="5400" dirty="0" smtClean="0">
                <a:solidFill>
                  <a:schemeClr val="tx1"/>
                </a:solidFill>
              </a:rPr>
              <a:t>: Virtual Student Support  Assistant</a:t>
            </a:r>
            <a:endParaRPr lang="en-IN"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b="1" cap="all" dirty="0" smtClean="0">
                <a:solidFill>
                  <a:schemeClr val="tx1"/>
                </a:solidFill>
                <a:latin typeface="Arial"/>
                <a:cs typeface="Arial"/>
              </a:rPr>
              <a:t>Problem Statement</a:t>
            </a:r>
            <a:endParaRPr lang="en-IN" dirty="0">
              <a:solidFill>
                <a:schemeClr val="tx1"/>
              </a:solidFill>
            </a:endParaRPr>
          </a:p>
        </p:txBody>
      </p:sp>
      <p:sp>
        <p:nvSpPr>
          <p:cNvPr id="5" name="Content Placeholder 4"/>
          <p:cNvSpPr>
            <a:spLocks noGrp="1"/>
          </p:cNvSpPr>
          <p:nvPr>
            <p:ph idx="1"/>
          </p:nvPr>
        </p:nvSpPr>
        <p:spPr/>
        <p:txBody>
          <a:bodyPr>
            <a:normAutofit/>
          </a:bodyPr>
          <a:lstStyle/>
          <a:p>
            <a:r>
              <a:rPr lang="en-IN" sz="2200" dirty="0" err="1" smtClean="0">
                <a:latin typeface="Franklin Gothic Book" pitchFamily="34" charset="0"/>
              </a:rPr>
              <a:t>Example:In</a:t>
            </a:r>
            <a:r>
              <a:rPr lang="en-IN" sz="2200" dirty="0" smtClean="0">
                <a:latin typeface="Franklin Gothic Book" pitchFamily="34" charset="0"/>
              </a:rPr>
              <a:t> many universities, students often face delays in getting answers to administrative or academic queries due to limited office hours and staff availability. This leads to student frustration, missed deadlines, and reduced satisfaction. The current system lacks an instant, 24/7 support channel to address common concerns.</a:t>
            </a:r>
            <a:endParaRPr lang="en-IN" sz="2200" dirty="0">
              <a:latin typeface="Franklin Gothic Book"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sz="4800" b="1" cap="all" dirty="0" smtClean="0">
                <a:solidFill>
                  <a:schemeClr val="tx1"/>
                </a:solidFill>
                <a:latin typeface="Arial"/>
                <a:cs typeface="Arial"/>
              </a:rPr>
              <a:t>Proposed Solution</a:t>
            </a:r>
            <a:endParaRPr lang="en-IN" dirty="0">
              <a:solidFill>
                <a:schemeClr val="tx1"/>
              </a:solidFill>
            </a:endParaRPr>
          </a:p>
        </p:txBody>
      </p:sp>
      <p:sp>
        <p:nvSpPr>
          <p:cNvPr id="8" name="Content Placeholder 7"/>
          <p:cNvSpPr>
            <a:spLocks noGrp="1"/>
          </p:cNvSpPr>
          <p:nvPr>
            <p:ph idx="1"/>
          </p:nvPr>
        </p:nvSpPr>
        <p:spPr/>
        <p:txBody>
          <a:bodyPr>
            <a:normAutofit/>
          </a:bodyPr>
          <a:lstStyle/>
          <a:p>
            <a:r>
              <a:rPr lang="en-IN" sz="2200" dirty="0" smtClean="0">
                <a:latin typeface="Franklin Gothic Book" pitchFamily="34" charset="0"/>
              </a:rPr>
              <a:t>The proposed system aims to improve student experience, reduce staff workload, and ensure timely support for all students. The development of an AI-powered </a:t>
            </a:r>
            <a:r>
              <a:rPr lang="en-IN" sz="2200" dirty="0" err="1" smtClean="0">
                <a:latin typeface="Franklin Gothic Book" pitchFamily="34" charset="0"/>
              </a:rPr>
              <a:t>chatbot</a:t>
            </a:r>
            <a:r>
              <a:rPr lang="en-IN" sz="2200" dirty="0" smtClean="0">
                <a:latin typeface="Franklin Gothic Book" pitchFamily="34" charset="0"/>
              </a:rPr>
              <a:t> capable of answering frequently asked questions, guiding students through processes, and escalating complex issues to human staff when needed. </a:t>
            </a:r>
            <a:endParaRPr lang="en-IN" sz="2200" dirty="0">
              <a:latin typeface="Franklin Gothic Book"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8596" y="857232"/>
            <a:ext cx="8229600" cy="1000132"/>
          </a:xfrm>
        </p:spPr>
        <p:txBody>
          <a:bodyPr/>
          <a:lstStyle/>
          <a:p>
            <a:r>
              <a:rPr lang="en-US" sz="4800" b="1" cap="all" dirty="0" smtClean="0">
                <a:solidFill>
                  <a:schemeClr val="tx1"/>
                </a:solidFill>
                <a:latin typeface="Arial"/>
                <a:cs typeface="Arial"/>
              </a:rPr>
              <a:t>System  Approach</a:t>
            </a:r>
            <a:endParaRPr lang="en-IN" dirty="0">
              <a:solidFill>
                <a:schemeClr val="tx1"/>
              </a:solidFill>
            </a:endParaRPr>
          </a:p>
        </p:txBody>
      </p:sp>
      <p:sp>
        <p:nvSpPr>
          <p:cNvPr id="5" name="Content Placeholder 4"/>
          <p:cNvSpPr>
            <a:spLocks noGrp="1"/>
          </p:cNvSpPr>
          <p:nvPr>
            <p:ph idx="1"/>
          </p:nvPr>
        </p:nvSpPr>
        <p:spPr>
          <a:xfrm>
            <a:off x="428596" y="1928802"/>
            <a:ext cx="8229600" cy="4214842"/>
          </a:xfrm>
        </p:spPr>
        <p:txBody>
          <a:bodyPr>
            <a:noAutofit/>
          </a:bodyPr>
          <a:lstStyle/>
          <a:p>
            <a:pPr>
              <a:buNone/>
            </a:pPr>
            <a:r>
              <a:rPr lang="en-IN" sz="2200" b="1" dirty="0" smtClean="0">
                <a:latin typeface="Franklin Gothic Book" pitchFamily="34" charset="0"/>
              </a:rPr>
              <a:t>System Requirements:</a:t>
            </a:r>
          </a:p>
          <a:p>
            <a:r>
              <a:rPr lang="en-IN" sz="2200" dirty="0" smtClean="0">
                <a:latin typeface="Franklin Gothic Book" pitchFamily="34" charset="0"/>
              </a:rPr>
              <a:t>Python 3.x installed (preferably Python 3.6 or higher) Runs on any OS that supports Python (Windows, </a:t>
            </a:r>
            <a:r>
              <a:rPr lang="en-IN" sz="2200" dirty="0" err="1" smtClean="0">
                <a:latin typeface="Franklin Gothic Book" pitchFamily="34" charset="0"/>
              </a:rPr>
              <a:t>macOS</a:t>
            </a:r>
            <a:r>
              <a:rPr lang="en-IN" sz="2200" dirty="0" smtClean="0">
                <a:latin typeface="Franklin Gothic Book" pitchFamily="34" charset="0"/>
              </a:rPr>
              <a:t>, Linux). </a:t>
            </a:r>
          </a:p>
          <a:p>
            <a:r>
              <a:rPr lang="en-IN" sz="2200" dirty="0" smtClean="0">
                <a:latin typeface="Franklin Gothic Book" pitchFamily="34" charset="0"/>
              </a:rPr>
              <a:t>Minimal memory and CPU requirements since it is a simple rule-based </a:t>
            </a:r>
            <a:r>
              <a:rPr lang="en-IN" sz="2200" dirty="0" err="1" smtClean="0">
                <a:latin typeface="Franklin Gothic Book" pitchFamily="34" charset="0"/>
              </a:rPr>
              <a:t>chatbot</a:t>
            </a:r>
            <a:r>
              <a:rPr lang="en-IN" sz="2200" dirty="0" smtClean="0">
                <a:latin typeface="Franklin Gothic Book" pitchFamily="34" charset="0"/>
              </a:rPr>
              <a:t> without complex processing.</a:t>
            </a:r>
          </a:p>
          <a:p>
            <a:pPr>
              <a:buNone/>
            </a:pPr>
            <a:r>
              <a:rPr lang="en-IN" sz="2200" b="1" dirty="0" smtClean="0">
                <a:latin typeface="Franklin Gothic Book" pitchFamily="34" charset="0"/>
              </a:rPr>
              <a:t>Library Requirements:</a:t>
            </a:r>
          </a:p>
          <a:p>
            <a:r>
              <a:rPr lang="en-IN" sz="2200" dirty="0" smtClean="0">
                <a:latin typeface="Franklin Gothic Book" pitchFamily="34" charset="0"/>
              </a:rPr>
              <a:t>No external libraries are required to build or run this </a:t>
            </a:r>
            <a:r>
              <a:rPr lang="en-IN" sz="2200" dirty="0" err="1" smtClean="0">
                <a:latin typeface="Franklin Gothic Book" pitchFamily="34" charset="0"/>
              </a:rPr>
              <a:t>chatbot</a:t>
            </a:r>
            <a:r>
              <a:rPr lang="en-IN" sz="2200" dirty="0" smtClean="0">
                <a:latin typeface="Franklin Gothic Book" pitchFamily="34" charset="0"/>
              </a:rPr>
              <a:t>.</a:t>
            </a:r>
          </a:p>
          <a:p>
            <a:r>
              <a:rPr lang="en-IN" sz="2200" dirty="0" smtClean="0">
                <a:latin typeface="Franklin Gothic Book" pitchFamily="34" charset="0"/>
              </a:rPr>
              <a:t>The </a:t>
            </a:r>
            <a:r>
              <a:rPr lang="en-IN" sz="2200" dirty="0" err="1" smtClean="0">
                <a:latin typeface="Franklin Gothic Book" pitchFamily="34" charset="0"/>
              </a:rPr>
              <a:t>chatbot</a:t>
            </a:r>
            <a:r>
              <a:rPr lang="en-IN" sz="2200" dirty="0" smtClean="0">
                <a:latin typeface="Franklin Gothic Book" pitchFamily="34" charset="0"/>
              </a:rPr>
              <a:t> uses only Python's built-in capabilities (dictionary, string methods, input/output).</a:t>
            </a:r>
          </a:p>
          <a:p>
            <a:r>
              <a:rPr lang="en-IN" sz="2200" dirty="0" smtClean="0">
                <a:latin typeface="Franklin Gothic Book" pitchFamily="34" charset="0"/>
              </a:rPr>
              <a:t>We just need a standard Python environment to execute the code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sz="4800" b="1" cap="all" dirty="0" smtClean="0">
                <a:solidFill>
                  <a:schemeClr val="tx1"/>
                </a:solidFill>
                <a:latin typeface="Arial"/>
                <a:cs typeface="Arial"/>
              </a:rPr>
              <a:t>Algorithm &amp; Deployment</a:t>
            </a:r>
            <a:endParaRPr lang="en-IN" dirty="0">
              <a:solidFill>
                <a:schemeClr val="tx1"/>
              </a:solidFill>
            </a:endParaRPr>
          </a:p>
        </p:txBody>
      </p:sp>
      <p:sp>
        <p:nvSpPr>
          <p:cNvPr id="5" name="Content Placeholder 4"/>
          <p:cNvSpPr>
            <a:spLocks noGrp="1"/>
          </p:cNvSpPr>
          <p:nvPr>
            <p:ph idx="1"/>
          </p:nvPr>
        </p:nvSpPr>
        <p:spPr>
          <a:xfrm>
            <a:off x="457200" y="1857364"/>
            <a:ext cx="8229600" cy="4643470"/>
          </a:xfrm>
        </p:spPr>
        <p:txBody>
          <a:bodyPr>
            <a:noAutofit/>
          </a:bodyPr>
          <a:lstStyle/>
          <a:p>
            <a:pPr>
              <a:buNone/>
            </a:pPr>
            <a:r>
              <a:rPr lang="en-IN" sz="2200" dirty="0" smtClean="0">
                <a:latin typeface="Franklin Gothic Book" pitchFamily="34" charset="0"/>
              </a:rPr>
              <a:t>The key components of the algorithmic approach used:</a:t>
            </a:r>
          </a:p>
          <a:p>
            <a:r>
              <a:rPr lang="en-IN" sz="2200" b="1" dirty="0" smtClean="0">
                <a:latin typeface="Franklin Gothic Book" pitchFamily="34" charset="0"/>
              </a:rPr>
              <a:t>Keyword Matching</a:t>
            </a:r>
            <a:r>
              <a:rPr lang="en-IN" sz="2200" dirty="0" smtClean="0">
                <a:latin typeface="Franklin Gothic Book" pitchFamily="34" charset="0"/>
              </a:rPr>
              <a:t>: The </a:t>
            </a:r>
            <a:r>
              <a:rPr lang="en-IN" sz="2200" dirty="0" err="1" smtClean="0">
                <a:latin typeface="Franklin Gothic Book" pitchFamily="34" charset="0"/>
              </a:rPr>
              <a:t>chatbot</a:t>
            </a:r>
            <a:r>
              <a:rPr lang="en-IN" sz="2200" dirty="0" smtClean="0">
                <a:latin typeface="Franklin Gothic Book" pitchFamily="34" charset="0"/>
              </a:rPr>
              <a:t> checks if the user's input contains specific keywords that match the questions in the guidance dictionary. This is a basic form of natural language processing (NLP).</a:t>
            </a:r>
          </a:p>
          <a:p>
            <a:r>
              <a:rPr lang="en-IN" sz="2200" b="1" dirty="0" smtClean="0">
                <a:latin typeface="Franklin Gothic Book" pitchFamily="34" charset="0"/>
              </a:rPr>
              <a:t>Escalation Detection</a:t>
            </a:r>
            <a:r>
              <a:rPr lang="en-IN" sz="2200" dirty="0" smtClean="0">
                <a:latin typeface="Franklin Gothic Book" pitchFamily="34" charset="0"/>
              </a:rPr>
              <a:t>: The </a:t>
            </a:r>
            <a:r>
              <a:rPr lang="en-IN" sz="2200" dirty="0" err="1" smtClean="0">
                <a:latin typeface="Franklin Gothic Book" pitchFamily="34" charset="0"/>
              </a:rPr>
              <a:t>chatbot</a:t>
            </a:r>
            <a:r>
              <a:rPr lang="en-IN" sz="2200" dirty="0" smtClean="0">
                <a:latin typeface="Franklin Gothic Book" pitchFamily="34" charset="0"/>
              </a:rPr>
              <a:t> looks for specific keywords that indicate the student may need to escalate their issue to a human representative. If any of these keywords are found, it provides a response indicating that the issue will be escalated.</a:t>
            </a:r>
          </a:p>
          <a:p>
            <a:r>
              <a:rPr lang="en-IN" sz="2200" b="1" dirty="0" smtClean="0">
                <a:latin typeface="Franklin Gothic Book" pitchFamily="34" charset="0"/>
              </a:rPr>
              <a:t>Default Response Handling</a:t>
            </a:r>
            <a:r>
              <a:rPr lang="en-IN" sz="2200" dirty="0" smtClean="0">
                <a:latin typeface="Franklin Gothic Book" pitchFamily="34" charset="0"/>
              </a:rPr>
              <a:t>: If the student’s input does not match the predefined questions , the </a:t>
            </a:r>
            <a:r>
              <a:rPr lang="en-IN" sz="2200" dirty="0" err="1" smtClean="0">
                <a:latin typeface="Franklin Gothic Book" pitchFamily="34" charset="0"/>
              </a:rPr>
              <a:t>chatbot</a:t>
            </a:r>
            <a:r>
              <a:rPr lang="en-IN" sz="2200" dirty="0" smtClean="0">
                <a:latin typeface="Franklin Gothic Book" pitchFamily="34" charset="0"/>
              </a:rPr>
              <a:t> provides a default response, suggesting that it cannot answer the question and offering to connect the user with a human staff member.</a:t>
            </a:r>
            <a:br>
              <a:rPr lang="en-IN" sz="2200" dirty="0" smtClean="0">
                <a:latin typeface="Franklin Gothic Book" pitchFamily="34" charset="0"/>
              </a:rPr>
            </a:br>
            <a:endParaRPr lang="en-IN" sz="2200" dirty="0">
              <a:latin typeface="Franklin Gothic Book"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b="1" cap="all" dirty="0" smtClean="0">
                <a:solidFill>
                  <a:schemeClr val="tx1"/>
                </a:solidFill>
                <a:latin typeface="Arial"/>
                <a:cs typeface="Arial"/>
              </a:rPr>
              <a:t>Result</a:t>
            </a:r>
            <a:endParaRPr lang="en-IN" dirty="0">
              <a:solidFill>
                <a:schemeClr val="tx1"/>
              </a:solidFill>
            </a:endParaRPr>
          </a:p>
        </p:txBody>
      </p:sp>
      <p:sp>
        <p:nvSpPr>
          <p:cNvPr id="5" name="Content Placeholder 4"/>
          <p:cNvSpPr>
            <a:spLocks noGrp="1"/>
          </p:cNvSpPr>
          <p:nvPr>
            <p:ph idx="1"/>
          </p:nvPr>
        </p:nvSpPr>
        <p:spPr/>
        <p:txBody>
          <a:bodyPr>
            <a:normAutofit/>
          </a:bodyPr>
          <a:lstStyle/>
          <a:p>
            <a:r>
              <a:rPr lang="en-IN" sz="2200" dirty="0" smtClean="0">
                <a:latin typeface="Franklin Gothic Book" pitchFamily="34" charset="0"/>
              </a:rPr>
              <a:t>The </a:t>
            </a:r>
            <a:r>
              <a:rPr lang="en-IN" sz="2200" dirty="0" err="1" smtClean="0">
                <a:latin typeface="Franklin Gothic Book" pitchFamily="34" charset="0"/>
              </a:rPr>
              <a:t>Educhatbot</a:t>
            </a:r>
            <a:r>
              <a:rPr lang="en-IN" sz="2200" dirty="0" smtClean="0">
                <a:latin typeface="Franklin Gothic Book" pitchFamily="34" charset="0"/>
              </a:rPr>
              <a:t> will solve </a:t>
            </a:r>
            <a:r>
              <a:rPr lang="en-IN" sz="2200" dirty="0" err="1" smtClean="0">
                <a:latin typeface="Franklin Gothic Book" pitchFamily="34" charset="0"/>
              </a:rPr>
              <a:t>atmost</a:t>
            </a:r>
            <a:r>
              <a:rPr lang="en-IN" sz="2200" dirty="0" smtClean="0">
                <a:latin typeface="Franklin Gothic Book" pitchFamily="34" charset="0"/>
              </a:rPr>
              <a:t> student queries and frequently asked questions(FAQs) independent of time ,thus the reliability of the student on organisation will increase. Also, the</a:t>
            </a:r>
            <a:r>
              <a:rPr lang="en-IN" sz="2400" dirty="0" smtClean="0">
                <a:latin typeface="Franklin Gothic Book" pitchFamily="34" charset="0"/>
              </a:rPr>
              <a:t> </a:t>
            </a:r>
            <a:r>
              <a:rPr lang="en-IN" sz="2200" dirty="0" smtClean="0">
                <a:latin typeface="Franklin Gothic Book" pitchFamily="34" charset="0"/>
              </a:rPr>
              <a:t>human staff in the organisation can focus on other important tasks rather than solving student queries.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b="1" cap="all" dirty="0" smtClean="0">
                <a:solidFill>
                  <a:schemeClr val="tx1"/>
                </a:solidFill>
                <a:latin typeface="Arial"/>
                <a:cs typeface="Arial"/>
              </a:rPr>
              <a:t>Conclusion</a:t>
            </a:r>
            <a:endParaRPr lang="en-IN" dirty="0">
              <a:solidFill>
                <a:schemeClr val="tx1"/>
              </a:solidFill>
            </a:endParaRPr>
          </a:p>
        </p:txBody>
      </p:sp>
      <p:sp>
        <p:nvSpPr>
          <p:cNvPr id="5" name="Content Placeholder 4"/>
          <p:cNvSpPr>
            <a:spLocks noGrp="1"/>
          </p:cNvSpPr>
          <p:nvPr>
            <p:ph idx="1"/>
          </p:nvPr>
        </p:nvSpPr>
        <p:spPr>
          <a:xfrm>
            <a:off x="457200" y="1935480"/>
            <a:ext cx="8229600" cy="4636792"/>
          </a:xfrm>
        </p:spPr>
        <p:txBody>
          <a:bodyPr>
            <a:normAutofit lnSpcReduction="10000"/>
          </a:bodyPr>
          <a:lstStyle/>
          <a:p>
            <a:r>
              <a:rPr lang="en-IN" sz="2200" b="1" dirty="0" err="1" smtClean="0">
                <a:latin typeface="Franklin Gothic Book" pitchFamily="34" charset="0"/>
              </a:rPr>
              <a:t>Objective:</a:t>
            </a:r>
            <a:r>
              <a:rPr lang="en-IN" sz="2200" dirty="0" err="1" smtClean="0">
                <a:latin typeface="Franklin Gothic Book" pitchFamily="34" charset="0"/>
              </a:rPr>
              <a:t>The</a:t>
            </a:r>
            <a:r>
              <a:rPr lang="en-IN" sz="2200" dirty="0" smtClean="0">
                <a:latin typeface="Franklin Gothic Book" pitchFamily="34" charset="0"/>
              </a:rPr>
              <a:t> project aims to improve student experience, reduce staff workload, and ensure timely support for all students.</a:t>
            </a:r>
          </a:p>
          <a:p>
            <a:r>
              <a:rPr lang="en-IN" sz="2200" b="1" dirty="0" smtClean="0">
                <a:latin typeface="Franklin Gothic Book" pitchFamily="34" charset="0"/>
              </a:rPr>
              <a:t>Key Features: </a:t>
            </a:r>
            <a:r>
              <a:rPr lang="en-IN" sz="2200" dirty="0" err="1" smtClean="0">
                <a:latin typeface="Franklin Gothic Book" pitchFamily="34" charset="0"/>
              </a:rPr>
              <a:t>Educhatbot</a:t>
            </a:r>
            <a:r>
              <a:rPr lang="en-IN" sz="2400" dirty="0" smtClean="0">
                <a:latin typeface="Franklin Gothic Book" pitchFamily="34" charset="0"/>
              </a:rPr>
              <a:t> </a:t>
            </a:r>
            <a:r>
              <a:rPr lang="en-IN" sz="2200" dirty="0" smtClean="0">
                <a:latin typeface="Franklin Gothic Book" pitchFamily="34" charset="0"/>
              </a:rPr>
              <a:t>can answer frequently asked questions, provide guidance and escalate issues to human support whenever necessary.</a:t>
            </a:r>
          </a:p>
          <a:p>
            <a:r>
              <a:rPr lang="en-IN" sz="2200" b="1" dirty="0" smtClean="0">
                <a:latin typeface="Franklin Gothic Book" pitchFamily="34" charset="0"/>
              </a:rPr>
              <a:t>Development: </a:t>
            </a:r>
            <a:r>
              <a:rPr lang="en-IN" sz="2200" dirty="0" smtClean="0">
                <a:latin typeface="Franklin Gothic Book" pitchFamily="34" charset="0"/>
              </a:rPr>
              <a:t>Easy to develop as it doesn’t need any external libraries , the </a:t>
            </a:r>
            <a:r>
              <a:rPr lang="en-IN" sz="2200" dirty="0" err="1" smtClean="0">
                <a:latin typeface="Franklin Gothic Book" pitchFamily="34" charset="0"/>
              </a:rPr>
              <a:t>chatbot</a:t>
            </a:r>
            <a:r>
              <a:rPr lang="en-IN" sz="2200" dirty="0" smtClean="0">
                <a:latin typeface="Franklin Gothic Book" pitchFamily="34" charset="0"/>
              </a:rPr>
              <a:t> uses only Python's built-in capabilities. Thus, the developer should know python programming(</a:t>
            </a:r>
            <a:r>
              <a:rPr lang="en-IN" sz="2200" dirty="0" err="1" smtClean="0">
                <a:latin typeface="Franklin Gothic Book" pitchFamily="34" charset="0"/>
              </a:rPr>
              <a:t>Note:The</a:t>
            </a:r>
            <a:r>
              <a:rPr lang="en-IN" sz="2200" dirty="0" smtClean="0">
                <a:latin typeface="Franklin Gothic Book" pitchFamily="34" charset="0"/>
              </a:rPr>
              <a:t> </a:t>
            </a:r>
            <a:r>
              <a:rPr lang="en-IN" sz="2200" dirty="0" err="1" smtClean="0">
                <a:latin typeface="Franklin Gothic Book" pitchFamily="34" charset="0"/>
              </a:rPr>
              <a:t>Educhatbot</a:t>
            </a:r>
            <a:r>
              <a:rPr lang="en-IN" sz="2200" dirty="0" smtClean="0">
                <a:latin typeface="Franklin Gothic Book" pitchFamily="34" charset="0"/>
              </a:rPr>
              <a:t> can also built using other languages too).</a:t>
            </a:r>
          </a:p>
          <a:p>
            <a:pPr>
              <a:buNone/>
            </a:pPr>
            <a:endParaRPr lang="en-IN" sz="2200" dirty="0" smtClean="0">
              <a:latin typeface="Franklin Gothic Book" pitchFamily="34" charset="0"/>
            </a:endParaRPr>
          </a:p>
          <a:p>
            <a:pPr>
              <a:buNone/>
            </a:pPr>
            <a:r>
              <a:rPr lang="en-IN" sz="2200" dirty="0" smtClean="0">
                <a:latin typeface="Franklin Gothic Book" pitchFamily="34" charset="0"/>
              </a:rPr>
              <a:t>    In conclusion, the creation of the </a:t>
            </a:r>
            <a:r>
              <a:rPr lang="en-IN" sz="2200" dirty="0" err="1" smtClean="0">
                <a:latin typeface="Franklin Gothic Book" pitchFamily="34" charset="0"/>
              </a:rPr>
              <a:t>EduChatbot</a:t>
            </a:r>
            <a:r>
              <a:rPr lang="en-IN" sz="2200" dirty="0" smtClean="0">
                <a:latin typeface="Franklin Gothic Book" pitchFamily="34" charset="0"/>
              </a:rPr>
              <a:t> represents a significant step forward in providing accessible and efficient support for students navigating their academic journeys.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800" b="1" cap="all" dirty="0" smtClean="0">
                <a:solidFill>
                  <a:schemeClr val="tx1"/>
                </a:solidFill>
                <a:latin typeface="Arial"/>
                <a:cs typeface="Arial"/>
              </a:rPr>
              <a:t>Future scope</a:t>
            </a:r>
            <a:endParaRPr lang="en-IN" dirty="0">
              <a:solidFill>
                <a:schemeClr val="tx1"/>
              </a:solidFill>
            </a:endParaRPr>
          </a:p>
        </p:txBody>
      </p:sp>
      <p:sp>
        <p:nvSpPr>
          <p:cNvPr id="5" name="Content Placeholder 4"/>
          <p:cNvSpPr>
            <a:spLocks noGrp="1"/>
          </p:cNvSpPr>
          <p:nvPr>
            <p:ph idx="1"/>
          </p:nvPr>
        </p:nvSpPr>
        <p:spPr/>
        <p:txBody>
          <a:bodyPr>
            <a:normAutofit/>
          </a:bodyPr>
          <a:lstStyle/>
          <a:p>
            <a:r>
              <a:rPr lang="en-IN" sz="2200" dirty="0" smtClean="0">
                <a:latin typeface="Franklin Gothic Book" pitchFamily="34" charset="0"/>
              </a:rPr>
              <a:t>The future scope of creating an education </a:t>
            </a:r>
            <a:r>
              <a:rPr lang="en-IN" sz="2200" dirty="0" err="1" smtClean="0">
                <a:latin typeface="Franklin Gothic Book" pitchFamily="34" charset="0"/>
              </a:rPr>
              <a:t>chatbot</a:t>
            </a:r>
            <a:r>
              <a:rPr lang="en-IN" sz="2200" dirty="0" smtClean="0">
                <a:latin typeface="Franklin Gothic Book" pitchFamily="34" charset="0"/>
              </a:rPr>
              <a:t> for an organization is promising, as these </a:t>
            </a:r>
            <a:r>
              <a:rPr lang="en-IN" sz="2200" dirty="0" err="1" smtClean="0">
                <a:latin typeface="Franklin Gothic Book" pitchFamily="34" charset="0"/>
              </a:rPr>
              <a:t>chatbots</a:t>
            </a:r>
            <a:r>
              <a:rPr lang="en-IN" sz="2200" dirty="0" smtClean="0">
                <a:latin typeface="Franklin Gothic Book" pitchFamily="34" charset="0"/>
              </a:rPr>
              <a:t> can enhance learning experiences, streamline administrative tasks, and provide personalized support to students. With advancements in AI and natural language processing, </a:t>
            </a:r>
            <a:r>
              <a:rPr lang="en-IN" sz="2200" dirty="0" err="1" smtClean="0">
                <a:latin typeface="Franklin Gothic Book" pitchFamily="34" charset="0"/>
              </a:rPr>
              <a:t>chatbots</a:t>
            </a:r>
            <a:r>
              <a:rPr lang="en-IN" sz="2200" dirty="0" smtClean="0">
                <a:latin typeface="Franklin Gothic Book" pitchFamily="34" charset="0"/>
              </a:rPr>
              <a:t> are expected to play a vital role in modernizing educational environments .</a:t>
            </a:r>
            <a:endParaRPr lang="en-IN" sz="2200" dirty="0">
              <a:latin typeface="Franklin Gothic Boo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3000364" y="2285992"/>
            <a:ext cx="3143272" cy="1928818"/>
          </a:xfrm>
        </p:spPr>
        <p:txBody>
          <a:bodyPr>
            <a:normAutofit/>
          </a:bodyPr>
          <a:lstStyle/>
          <a:p>
            <a:r>
              <a:rPr lang="en-US" sz="5400" b="1" dirty="0" smtClean="0">
                <a:solidFill>
                  <a:schemeClr val="tx1"/>
                </a:solidFill>
              </a:rPr>
              <a:t>Thank you</a:t>
            </a:r>
            <a:r>
              <a:rPr lang="en-US" sz="5400" dirty="0" smtClean="0">
                <a:solidFill>
                  <a:schemeClr val="tx1"/>
                </a:solidFill>
              </a:rPr>
              <a:t/>
            </a:r>
            <a:br>
              <a:rPr lang="en-US" sz="5400" dirty="0" smtClean="0">
                <a:solidFill>
                  <a:schemeClr val="tx1"/>
                </a:solidFill>
              </a:rPr>
            </a:br>
            <a:endParaRPr lang="en-IN"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252</TotalTime>
  <Words>542</Words>
  <Application>Microsoft Office PowerPoint</Application>
  <PresentationFormat>On-screen Show (4:3)</PresentationFormat>
  <Paragraphs>29</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Flow</vt:lpstr>
      <vt:lpstr>EduBot: Virtual Student Support  Assistant</vt:lpstr>
      <vt:lpstr>Problem Statement</vt:lpstr>
      <vt:lpstr>Proposed Solution</vt:lpstr>
      <vt:lpstr>System  Approach</vt:lpstr>
      <vt:lpstr>Algorithm &amp; Deployment</vt:lpstr>
      <vt:lpstr>Result</vt:lpstr>
      <vt:lpstr>Conclusion</vt:lpstr>
      <vt:lpstr>Future scope</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49</cp:revision>
  <dcterms:created xsi:type="dcterms:W3CDTF">2025-05-04T05:16:57Z</dcterms:created>
  <dcterms:modified xsi:type="dcterms:W3CDTF">2025-05-04T11:53:19Z</dcterms:modified>
</cp:coreProperties>
</file>