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ahesh" userId="1fefc2eab0550219" providerId="LiveId" clId="{92EEDAB5-DE37-4AE4-B91D-94EC10A39CE2}"/>
    <pc:docChg chg="modSld">
      <pc:chgData name="Uma Mahesh" userId="1fefc2eab0550219" providerId="LiveId" clId="{92EEDAB5-DE37-4AE4-B91D-94EC10A39CE2}" dt="2024-12-05T00:40:40.383" v="11" actId="1036"/>
      <pc:docMkLst>
        <pc:docMk/>
      </pc:docMkLst>
      <pc:sldChg chg="modSp mod">
        <pc:chgData name="Uma Mahesh" userId="1fefc2eab0550219" providerId="LiveId" clId="{92EEDAB5-DE37-4AE4-B91D-94EC10A39CE2}" dt="2024-12-05T00:40:40.383" v="11" actId="1036"/>
        <pc:sldMkLst>
          <pc:docMk/>
          <pc:sldMk cId="2453806091" sldId="258"/>
        </pc:sldMkLst>
        <pc:picChg chg="mod">
          <ac:chgData name="Uma Mahesh" userId="1fefc2eab0550219" providerId="LiveId" clId="{92EEDAB5-DE37-4AE4-B91D-94EC10A39CE2}" dt="2024-12-05T00:40:40.383" v="11" actId="1036"/>
          <ac:picMkLst>
            <pc:docMk/>
            <pc:sldMk cId="2453806091" sldId="258"/>
            <ac:picMk id="10" creationId="{F3791D4E-E979-1E99-BA4F-D7478C7FB68F}"/>
          </ac:picMkLst>
        </pc:picChg>
      </pc:sldChg>
      <pc:sldChg chg="modSp mod">
        <pc:chgData name="Uma Mahesh" userId="1fefc2eab0550219" providerId="LiveId" clId="{92EEDAB5-DE37-4AE4-B91D-94EC10A39CE2}" dt="2024-12-02T16:07:40.703" v="10" actId="207"/>
        <pc:sldMkLst>
          <pc:docMk/>
          <pc:sldMk cId="1771080572" sldId="267"/>
        </pc:sldMkLst>
        <pc:spChg chg="mod">
          <ac:chgData name="Uma Mahesh" userId="1fefc2eab0550219" providerId="LiveId" clId="{92EEDAB5-DE37-4AE4-B91D-94EC10A39CE2}" dt="2024-12-02T16:07:40.703" v="10" actId="207"/>
          <ac:spMkLst>
            <pc:docMk/>
            <pc:sldMk cId="1771080572" sldId="267"/>
            <ac:spMk id="4" creationId="{8AFC4772-039F-DE39-E769-2414F30632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7739-15F1-41E8-8C0F-C90156BD74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8D3A0-9094-4B48-9188-544B7E696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4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8D3A0-9094-4B48-9188-544B7E6968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9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83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97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9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54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6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16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0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5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9E23E2-231E-4E66-B04C-AF793DACE85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450CB9-FC92-465E-982D-D6577660F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9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424C-5FE7-1735-B54C-73D75B1B0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Transparent AI Decision making dashboard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05F8-A35B-0026-95E9-4EA9F9A7E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614" y="4910667"/>
            <a:ext cx="3799653" cy="1947333"/>
          </a:xfrm>
        </p:spPr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 err="1"/>
              <a:t>Yashaswini</a:t>
            </a:r>
            <a:r>
              <a:rPr lang="en-US" dirty="0"/>
              <a:t> Devineni</a:t>
            </a:r>
          </a:p>
          <a:p>
            <a:r>
              <a:rPr lang="en-US" dirty="0"/>
              <a:t>Sai Venkata Anil Thota</a:t>
            </a:r>
          </a:p>
          <a:p>
            <a:r>
              <a:rPr lang="en-US" dirty="0"/>
              <a:t>Uma Mahesh </a:t>
            </a:r>
            <a:r>
              <a:rPr lang="en-US" dirty="0" err="1"/>
              <a:t>Vippalapally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0BF2-DF40-F70F-7284-7C48C760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202" y="541019"/>
            <a:ext cx="8001000" cy="1051561"/>
          </a:xfrm>
        </p:spPr>
        <p:txBody>
          <a:bodyPr>
            <a:normAutofit/>
          </a:bodyPr>
          <a:lstStyle/>
          <a:p>
            <a:r>
              <a:rPr lang="en-US" sz="4000" dirty="0"/>
              <a:t>Future Work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DE34-70F8-AB1E-4C1D-22E990226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72" y="1717887"/>
            <a:ext cx="10460038" cy="4694343"/>
          </a:xfrm>
        </p:spPr>
        <p:txBody>
          <a:bodyPr>
            <a:normAutofit/>
          </a:bodyPr>
          <a:lstStyle/>
          <a:p>
            <a:r>
              <a:rPr lang="en-GB" sz="2200" b="1" dirty="0"/>
              <a:t>Enhanced Framework Integration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Explore and implement tools or middleware to simplify the integration of Django, TensorFlow, </a:t>
            </a:r>
            <a:r>
              <a:rPr lang="en-US" sz="1800" dirty="0" err="1"/>
              <a:t>Fairlearn</a:t>
            </a:r>
            <a:r>
              <a:rPr lang="en-US" sz="1800" dirty="0"/>
              <a:t>, and AIF360.</a:t>
            </a:r>
          </a:p>
          <a:p>
            <a:endParaRPr lang="en-US" sz="1800" dirty="0"/>
          </a:p>
          <a:p>
            <a:r>
              <a:rPr lang="en-GB" sz="2200" b="1" dirty="0"/>
              <a:t>Data Quality Assurance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 automated data validation pipelines to identify and rectify quality issues.</a:t>
            </a:r>
          </a:p>
          <a:p>
            <a:endParaRPr lang="en-US" sz="2000" b="1" dirty="0"/>
          </a:p>
          <a:p>
            <a:r>
              <a:rPr lang="en-GB" sz="2000" b="1" dirty="0"/>
              <a:t>Improved Feedback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Introduce interactive tutorials and to encourage user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AI-driven feedback analysis to derive actionable insights.</a:t>
            </a:r>
            <a:endParaRPr lang="en-GB" sz="2000" b="1" dirty="0"/>
          </a:p>
          <a:p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7214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074-E95E-DE7A-7982-0938830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44111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9AA83-D2BA-71FC-9483-F0009212464B}"/>
              </a:ext>
            </a:extLst>
          </p:cNvPr>
          <p:cNvSpPr txBox="1"/>
          <p:nvPr/>
        </p:nvSpPr>
        <p:spPr>
          <a:xfrm>
            <a:off x="902970" y="2183130"/>
            <a:ext cx="10584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project aims to enhance the positive impact of AI solutions by addressing critical challenges in </a:t>
            </a:r>
            <a:r>
              <a:rPr lang="en-US" b="1" dirty="0">
                <a:solidFill>
                  <a:schemeClr val="bg1"/>
                </a:solidFill>
              </a:rPr>
              <a:t>accessibility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fairness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user engagement</a:t>
            </a:r>
            <a:r>
              <a:rPr lang="en-US" dirty="0">
                <a:solidFill>
                  <a:schemeClr val="bg1"/>
                </a:solidFill>
              </a:rPr>
              <a:t>. The development of a </a:t>
            </a:r>
            <a:r>
              <a:rPr lang="en-US" b="1" dirty="0">
                <a:solidFill>
                  <a:schemeClr val="bg1"/>
                </a:solidFill>
              </a:rPr>
              <a:t>user-friendly web-based dashboard</a:t>
            </a:r>
            <a:r>
              <a:rPr lang="en-US" dirty="0">
                <a:solidFill>
                  <a:schemeClr val="bg1"/>
                </a:solidFill>
              </a:rPr>
              <a:t>, powered by robust frameworks like Django, TensorFlow, </a:t>
            </a:r>
            <a:r>
              <a:rPr lang="en-US" dirty="0" err="1">
                <a:solidFill>
                  <a:schemeClr val="bg1"/>
                </a:solidFill>
              </a:rPr>
              <a:t>Fairlearn</a:t>
            </a:r>
            <a:r>
              <a:rPr lang="en-US" dirty="0">
                <a:solidFill>
                  <a:schemeClr val="bg1"/>
                </a:solidFill>
              </a:rPr>
              <a:t>, and AIF360, ensures seamless interaction and fairness in AI decision-making.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features such as </a:t>
            </a:r>
            <a:r>
              <a:rPr lang="en-US" b="1" dirty="0">
                <a:solidFill>
                  <a:schemeClr val="bg1"/>
                </a:solidFill>
              </a:rPr>
              <a:t>real-time bias detection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multiple fairness metrics</a:t>
            </a:r>
            <a:r>
              <a:rPr lang="en-US" dirty="0">
                <a:solidFill>
                  <a:schemeClr val="bg1"/>
                </a:solidFill>
              </a:rPr>
              <a:t>, and an </a:t>
            </a:r>
            <a:r>
              <a:rPr lang="en-US" b="1" dirty="0">
                <a:solidFill>
                  <a:schemeClr val="bg1"/>
                </a:solidFill>
              </a:rPr>
              <a:t>interactive feedback mechanism</a:t>
            </a:r>
            <a:r>
              <a:rPr lang="en-US" dirty="0">
                <a:solidFill>
                  <a:schemeClr val="bg1"/>
                </a:solidFill>
              </a:rPr>
              <a:t> empower users to trust and contribute to AI systems. The incorporation of educational resources further promotes awareness and knowledge about ethical AI practices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Ultimately, this initiative establishes a strong foundation for ethical AI development, fostering transparency, fairness, and inclusivity in AI-driven decision-making systems.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E61-4BD9-D55C-EB7E-FA01BA2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4BFE6676-CD84-07AA-4970-9A671C48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63E8-11C8-F017-2823-E9EDC1E2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08" y="212788"/>
            <a:ext cx="8534400" cy="1507067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C6A74-1892-298E-A8F8-37D42C4E68C4}"/>
              </a:ext>
            </a:extLst>
          </p:cNvPr>
          <p:cNvSpPr txBox="1"/>
          <p:nvPr/>
        </p:nvSpPr>
        <p:spPr>
          <a:xfrm>
            <a:off x="958467" y="1828800"/>
            <a:ext cx="10080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objective is to increase the positive impact of AI solutions by adopting multiple measures and addressing their limitations in terms of accessibility and fairness.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This dashboard will include the elements like data representation, user feedback, Bias Analysis and educational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engagement mechanism will be implemented to gather feedback, increasing interaction and model refinements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6E4-A6A5-1CAF-AC95-9BEB342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3" y="347539"/>
            <a:ext cx="6019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1BAF-A031-38CB-98BA-4378CDCC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65" y="1653346"/>
            <a:ext cx="6021388" cy="2048933"/>
          </a:xfrm>
        </p:spPr>
        <p:txBody>
          <a:bodyPr>
            <a:normAutofit/>
          </a:bodyPr>
          <a:lstStyle/>
          <a:p>
            <a:r>
              <a:rPr lang="en-US" sz="3200" dirty="0"/>
              <a:t>Overview</a:t>
            </a:r>
          </a:p>
          <a:p>
            <a:endParaRPr lang="en-US" sz="3200" dirty="0"/>
          </a:p>
          <a:p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791D4E-E979-1E99-BA4F-D7478C7F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8192"/>
            <a:ext cx="5825165" cy="4109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01CFF-496A-1A50-5393-6FDFA2383E81}"/>
              </a:ext>
            </a:extLst>
          </p:cNvPr>
          <p:cNvSpPr txBox="1"/>
          <p:nvPr/>
        </p:nvSpPr>
        <p:spPr>
          <a:xfrm>
            <a:off x="567865" y="2534674"/>
            <a:ext cx="5017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page includes the information like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2E644-1ADD-AFB2-C764-6BEF4D267B05}"/>
              </a:ext>
            </a:extLst>
          </p:cNvPr>
          <p:cNvSpPr txBox="1"/>
          <p:nvPr/>
        </p:nvSpPr>
        <p:spPr>
          <a:xfrm>
            <a:off x="764088" y="3367078"/>
            <a:ext cx="4229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Total Decisions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Positive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Detected Biases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Recent Ai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Recent User Feedback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6E4-A6A5-1CAF-AC95-9BEB342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3" y="347539"/>
            <a:ext cx="6019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1BAF-A031-38CB-98BA-4378CDCC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65" y="1653346"/>
            <a:ext cx="6021388" cy="2048933"/>
          </a:xfrm>
        </p:spPr>
        <p:txBody>
          <a:bodyPr>
            <a:normAutofit/>
          </a:bodyPr>
          <a:lstStyle/>
          <a:p>
            <a:r>
              <a:rPr lang="en-US" sz="3200" dirty="0"/>
              <a:t>Bias Analysis</a:t>
            </a:r>
          </a:p>
          <a:p>
            <a:endParaRPr lang="en-US" sz="3200" dirty="0"/>
          </a:p>
          <a:p>
            <a:r>
              <a:rPr lang="en-GB" sz="3200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01CFF-496A-1A50-5393-6FDFA2383E81}"/>
              </a:ext>
            </a:extLst>
          </p:cNvPr>
          <p:cNvSpPr txBox="1"/>
          <p:nvPr/>
        </p:nvSpPr>
        <p:spPr>
          <a:xfrm>
            <a:off x="567865" y="2534674"/>
            <a:ext cx="5017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Fairness Metrics and Bias Over Time will be displayed in this page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1D28-09F1-F64B-9651-B613CC5E8286}"/>
              </a:ext>
            </a:extLst>
          </p:cNvPr>
          <p:cNvSpPr txBox="1"/>
          <p:nvPr/>
        </p:nvSpPr>
        <p:spPr>
          <a:xfrm>
            <a:off x="567865" y="3702279"/>
            <a:ext cx="477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metrics used for the fairness metrics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C17E5-7D75-6805-AF03-A66077D686A4}"/>
              </a:ext>
            </a:extLst>
          </p:cNvPr>
          <p:cNvSpPr txBox="1"/>
          <p:nvPr/>
        </p:nvSpPr>
        <p:spPr>
          <a:xfrm>
            <a:off x="603973" y="4315433"/>
            <a:ext cx="525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Demographic 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Equalized Odds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False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False Negative Rate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76E68-4FE8-C018-B097-5BEBDFD3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43" y="1550827"/>
            <a:ext cx="6494366" cy="4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3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6E4-A6A5-1CAF-AC95-9BEB342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3" y="347539"/>
            <a:ext cx="6019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1BAF-A031-38CB-98BA-4378CDCC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65" y="1653346"/>
            <a:ext cx="6021388" cy="2048933"/>
          </a:xfrm>
        </p:spPr>
        <p:txBody>
          <a:bodyPr>
            <a:normAutofit/>
          </a:bodyPr>
          <a:lstStyle/>
          <a:p>
            <a:r>
              <a:rPr lang="en-US" sz="3200" dirty="0"/>
              <a:t>Feedback &amp; Engagement</a:t>
            </a:r>
          </a:p>
          <a:p>
            <a:endParaRPr lang="en-US" sz="3200" dirty="0"/>
          </a:p>
          <a:p>
            <a:r>
              <a:rPr lang="en-GB" sz="3200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01CFF-496A-1A50-5393-6FDFA2383E81}"/>
              </a:ext>
            </a:extLst>
          </p:cNvPr>
          <p:cNvSpPr txBox="1"/>
          <p:nvPr/>
        </p:nvSpPr>
        <p:spPr>
          <a:xfrm>
            <a:off x="567865" y="2534674"/>
            <a:ext cx="50177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User can choose the decision made and give the feedback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Thumbs Up &amp; Thumbs Down are available for rating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User can also add comments for the decisions</a:t>
            </a:r>
            <a:endParaRPr lang="en-GB" sz="2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7FF16-20EC-5E15-6850-1124D7EF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1490539"/>
            <a:ext cx="5753086" cy="40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6E4-A6A5-1CAF-AC95-9BEB342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3" y="347539"/>
            <a:ext cx="6019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1BAF-A031-38CB-98BA-4378CDCC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65" y="1653346"/>
            <a:ext cx="6021388" cy="2048933"/>
          </a:xfrm>
        </p:spPr>
        <p:txBody>
          <a:bodyPr>
            <a:normAutofit/>
          </a:bodyPr>
          <a:lstStyle/>
          <a:p>
            <a:r>
              <a:rPr lang="en-US" sz="3200" dirty="0"/>
              <a:t>Make a Prediction</a:t>
            </a:r>
          </a:p>
          <a:p>
            <a:endParaRPr lang="en-US" sz="3200" dirty="0"/>
          </a:p>
          <a:p>
            <a:r>
              <a:rPr lang="en-GB" sz="3200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01CFF-496A-1A50-5393-6FDFA2383E81}"/>
              </a:ext>
            </a:extLst>
          </p:cNvPr>
          <p:cNvSpPr txBox="1"/>
          <p:nvPr/>
        </p:nvSpPr>
        <p:spPr>
          <a:xfrm>
            <a:off x="567865" y="2534674"/>
            <a:ext cx="50177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User can give the required details and make the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dashboard makes the decisions for loan applications</a:t>
            </a:r>
            <a:endParaRPr lang="en-GB" sz="2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CCBD9-3148-019F-73BE-AD154242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06" y="1554168"/>
            <a:ext cx="6543175" cy="4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6E4-A6A5-1CAF-AC95-9BEB342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3" y="347539"/>
            <a:ext cx="6019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1BAF-A031-38CB-98BA-4378CDCC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65" y="1653346"/>
            <a:ext cx="6021388" cy="2048933"/>
          </a:xfrm>
        </p:spPr>
        <p:txBody>
          <a:bodyPr>
            <a:normAutofit/>
          </a:bodyPr>
          <a:lstStyle/>
          <a:p>
            <a:r>
              <a:rPr lang="en-US" sz="3200" dirty="0"/>
              <a:t>Educational resources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01CFF-496A-1A50-5393-6FDFA2383E81}"/>
              </a:ext>
            </a:extLst>
          </p:cNvPr>
          <p:cNvSpPr txBox="1"/>
          <p:nvPr/>
        </p:nvSpPr>
        <p:spPr>
          <a:xfrm>
            <a:off x="567865" y="2534674"/>
            <a:ext cx="5017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page includes the resources like Introduction to ethics, Bias in Machine Learning, Fairness Metrics, Transparent AI : Best Practices AI Governance frameworks and AI Techniques</a:t>
            </a:r>
            <a:endParaRPr lang="en-GB" sz="2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54C9A-5C37-EE9A-72F9-48749F93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29" y="1227649"/>
            <a:ext cx="6204255" cy="35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4772-039F-DE39-E769-2414F306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398" y="1851236"/>
            <a:ext cx="6021388" cy="41838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Front End :</a:t>
            </a:r>
            <a:r>
              <a:rPr lang="en-US" dirty="0">
                <a:solidFill>
                  <a:schemeClr val="bg1"/>
                </a:solidFill>
              </a:rPr>
              <a:t> HTML,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CSS, </a:t>
            </a:r>
            <a:r>
              <a:rPr lang="en-US" dirty="0" err="1"/>
              <a:t>Javascript</a:t>
            </a:r>
            <a:r>
              <a:rPr lang="en-US" dirty="0"/>
              <a:t>, Bootstrap, Django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Backend </a:t>
            </a:r>
            <a:r>
              <a:rPr lang="en-US" dirty="0"/>
              <a:t>: Django Framework (Python)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Bias Detection Engine : </a:t>
            </a:r>
            <a:r>
              <a:rPr lang="en-US" dirty="0" err="1"/>
              <a:t>Tensorflow</a:t>
            </a:r>
            <a:endParaRPr lang="en-US" dirty="0"/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Fairness Metric Engine :  </a:t>
            </a:r>
            <a:br>
              <a:rPr lang="en-GB" dirty="0"/>
            </a:br>
            <a:br>
              <a:rPr lang="en-GB" dirty="0"/>
            </a:br>
            <a:r>
              <a:rPr lang="en-US" dirty="0" err="1"/>
              <a:t>Fairlearn</a:t>
            </a:r>
            <a:r>
              <a:rPr lang="en-US" dirty="0"/>
              <a:t> for statistical parity and demographic parity calculations.</a:t>
            </a:r>
            <a:br>
              <a:rPr lang="en-US" dirty="0"/>
            </a:br>
            <a:r>
              <a:rPr lang="en-US" dirty="0"/>
              <a:t>AIF360 for advanced fairness evaluations like equal opportunity.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FDB7-97BB-879C-013B-B5CB961436D8}"/>
              </a:ext>
            </a:extLst>
          </p:cNvPr>
          <p:cNvSpPr txBox="1"/>
          <p:nvPr/>
        </p:nvSpPr>
        <p:spPr>
          <a:xfrm>
            <a:off x="894398" y="741164"/>
            <a:ext cx="6660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Technical Architecture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7108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AE80-F10B-2281-3794-0E7519AB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1" y="0"/>
            <a:ext cx="8534401" cy="2281600"/>
          </a:xfrm>
        </p:spPr>
        <p:txBody>
          <a:bodyPr>
            <a:normAutofit/>
          </a:bodyPr>
          <a:lstStyle/>
          <a:p>
            <a:r>
              <a:rPr lang="en-US" sz="4000" dirty="0"/>
              <a:t>Challenges</a:t>
            </a:r>
            <a:br>
              <a:rPr lang="en-US" sz="4000" dirty="0"/>
            </a:b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C4-4700-0F20-1221-0100F1BD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2281600"/>
            <a:ext cx="8534400" cy="3982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seamlessly integrating Django, TensorFlow,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AIF360.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ensuring high-quality, unbiased data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and incorporating multiple fairness metrics (e.g., demographic parity, equal opportunity).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active participation from users in providing meaningful feedback.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00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</TotalTime>
  <Words>513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Times New Roman</vt:lpstr>
      <vt:lpstr>Wingdings 3</vt:lpstr>
      <vt:lpstr>Slice</vt:lpstr>
      <vt:lpstr>Transparent AI Decision making dashboard</vt:lpstr>
      <vt:lpstr>Project Overview</vt:lpstr>
      <vt:lpstr>Features</vt:lpstr>
      <vt:lpstr>Features</vt:lpstr>
      <vt:lpstr>Features</vt:lpstr>
      <vt:lpstr>Features</vt:lpstr>
      <vt:lpstr>Features</vt:lpstr>
      <vt:lpstr>PowerPoint Presentation</vt:lpstr>
      <vt:lpstr>Challenges 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Mahesh</dc:creator>
  <cp:lastModifiedBy>Uma Mahesh</cp:lastModifiedBy>
  <cp:revision>1</cp:revision>
  <dcterms:created xsi:type="dcterms:W3CDTF">2024-12-02T13:56:32Z</dcterms:created>
  <dcterms:modified xsi:type="dcterms:W3CDTF">2024-12-05T00:40:51Z</dcterms:modified>
</cp:coreProperties>
</file>