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90" r:id="rId6"/>
    <p:sldId id="278" r:id="rId7"/>
    <p:sldId id="279" r:id="rId8"/>
    <p:sldId id="258" r:id="rId9"/>
    <p:sldId id="286" r:id="rId10"/>
    <p:sldId id="288" r:id="rId11"/>
    <p:sldId id="281" r:id="rId12"/>
    <p:sldId id="289" r:id="rId13"/>
    <p:sldId id="291" r:id="rId14"/>
    <p:sldId id="292" r:id="rId15"/>
    <p:sldId id="293" r:id="rId16"/>
    <p:sldId id="303" r:id="rId17"/>
    <p:sldId id="294" r:id="rId18"/>
    <p:sldId id="295" r:id="rId19"/>
    <p:sldId id="296" r:id="rId20"/>
    <p:sldId id="297" r:id="rId21"/>
    <p:sldId id="298" r:id="rId22"/>
    <p:sldId id="299" r:id="rId23"/>
    <p:sldId id="30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97F61-A305-4BFE-B24F-FB866CFA4C6B}" v="12" dt="2024-12-06T14:15:08.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0655" autoAdjust="0"/>
  </p:normalViewPr>
  <p:slideViewPr>
    <p:cSldViewPr snapToGrid="0">
      <p:cViewPr>
        <p:scale>
          <a:sx n="57" d="100"/>
          <a:sy n="57" d="100"/>
        </p:scale>
        <p:origin x="824" y="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1867220"/>
            <a:ext cx="5514438" cy="4990780"/>
          </a:xfrm>
        </p:spPr>
        <p:txBody>
          <a:bodyPr anchor="ctr"/>
          <a:lstStyle/>
          <a:p>
            <a:r>
              <a:rPr lang="en-US" dirty="0"/>
              <a:t>Ride BOOKING SYSTEM</a:t>
            </a:r>
            <a:br>
              <a:rPr lang="en-US" dirty="0"/>
            </a:br>
            <a:br>
              <a:rPr lang="en-US" dirty="0"/>
            </a:br>
            <a:r>
              <a:rPr lang="en-US" dirty="0"/>
              <a:t>GROUP 6</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6602-8FA5-4169-122D-31BBB399352E}"/>
              </a:ext>
            </a:extLst>
          </p:cNvPr>
          <p:cNvSpPr>
            <a:spLocks noGrp="1"/>
          </p:cNvSpPr>
          <p:nvPr>
            <p:ph type="title"/>
          </p:nvPr>
        </p:nvSpPr>
        <p:spPr>
          <a:xfrm>
            <a:off x="2933700" y="568961"/>
            <a:ext cx="5851071" cy="533218"/>
          </a:xfrm>
        </p:spPr>
        <p:txBody>
          <a:bodyPr/>
          <a:lstStyle/>
          <a:p>
            <a:r>
              <a:rPr lang="en-US" dirty="0"/>
              <a:t>LOGIN PAGE</a:t>
            </a:r>
          </a:p>
        </p:txBody>
      </p:sp>
      <p:pic>
        <p:nvPicPr>
          <p:cNvPr id="9" name="Content Placeholder 8" descr="A blue car with people in the back and a phone with a log in&#10;&#10;Description automatically generated">
            <a:extLst>
              <a:ext uri="{FF2B5EF4-FFF2-40B4-BE49-F238E27FC236}">
                <a16:creationId xmlns:a16="http://schemas.microsoft.com/office/drawing/2014/main" id="{F091978B-76C0-FDE6-A15B-82EB336D647C}"/>
              </a:ext>
            </a:extLst>
          </p:cNvPr>
          <p:cNvPicPr>
            <a:picLocks noGrp="1" noChangeAspect="1"/>
          </p:cNvPicPr>
          <p:nvPr>
            <p:ph sz="half" idx="13"/>
          </p:nvPr>
        </p:nvPicPr>
        <p:blipFill>
          <a:blip r:embed="rId2"/>
          <a:stretch>
            <a:fillRect/>
          </a:stretch>
        </p:blipFill>
        <p:spPr>
          <a:xfrm>
            <a:off x="1632483" y="1265465"/>
            <a:ext cx="10152210" cy="4727122"/>
          </a:xfrm>
        </p:spPr>
      </p:pic>
      <p:sp>
        <p:nvSpPr>
          <p:cNvPr id="7" name="Slide Number Placeholder 6">
            <a:extLst>
              <a:ext uri="{FF2B5EF4-FFF2-40B4-BE49-F238E27FC236}">
                <a16:creationId xmlns:a16="http://schemas.microsoft.com/office/drawing/2014/main" id="{8FA55D41-1ED5-D69E-CB68-2F77C7163AA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80534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C8C8-012A-2AF4-F6A6-C8E7F234F4EF}"/>
              </a:ext>
            </a:extLst>
          </p:cNvPr>
          <p:cNvSpPr>
            <a:spLocks noGrp="1"/>
          </p:cNvSpPr>
          <p:nvPr>
            <p:ph type="title"/>
          </p:nvPr>
        </p:nvSpPr>
        <p:spPr/>
        <p:txBody>
          <a:bodyPr/>
          <a:lstStyle/>
          <a:p>
            <a:r>
              <a:rPr lang="en-US" dirty="0"/>
              <a:t>Signup / register page</a:t>
            </a:r>
          </a:p>
        </p:txBody>
      </p:sp>
      <p:sp>
        <p:nvSpPr>
          <p:cNvPr id="4" name="Slide Number Placeholder 3">
            <a:extLst>
              <a:ext uri="{FF2B5EF4-FFF2-40B4-BE49-F238E27FC236}">
                <a16:creationId xmlns:a16="http://schemas.microsoft.com/office/drawing/2014/main" id="{E9CEEB5E-0F5B-5368-7CDA-61CE7323D97B}"/>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6" name="Picture 5" descr="A car with people in the back&#10;&#10;Description automatically generated">
            <a:extLst>
              <a:ext uri="{FF2B5EF4-FFF2-40B4-BE49-F238E27FC236}">
                <a16:creationId xmlns:a16="http://schemas.microsoft.com/office/drawing/2014/main" id="{3F9E2103-CC8F-5D57-F56F-F08EEDE636A3}"/>
              </a:ext>
            </a:extLst>
          </p:cNvPr>
          <p:cNvPicPr>
            <a:picLocks noChangeAspect="1"/>
          </p:cNvPicPr>
          <p:nvPr/>
        </p:nvPicPr>
        <p:blipFill>
          <a:blip r:embed="rId2"/>
          <a:stretch>
            <a:fillRect/>
          </a:stretch>
        </p:blipFill>
        <p:spPr>
          <a:xfrm>
            <a:off x="1396093" y="1679113"/>
            <a:ext cx="9780814" cy="4531267"/>
          </a:xfrm>
          <a:prstGeom prst="rect">
            <a:avLst/>
          </a:prstGeom>
        </p:spPr>
      </p:pic>
    </p:spTree>
    <p:extLst>
      <p:ext uri="{BB962C8B-B14F-4D97-AF65-F5344CB8AC3E}">
        <p14:creationId xmlns:p14="http://schemas.microsoft.com/office/powerpoint/2010/main" val="195286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288D7-F71D-7CC9-3667-6F79040FE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433B0-0B24-70B8-A96C-962C7B635BB0}"/>
              </a:ext>
            </a:extLst>
          </p:cNvPr>
          <p:cNvSpPr>
            <a:spLocks noGrp="1"/>
          </p:cNvSpPr>
          <p:nvPr>
            <p:ph type="title"/>
          </p:nvPr>
        </p:nvSpPr>
        <p:spPr>
          <a:xfrm>
            <a:off x="2933700" y="568961"/>
            <a:ext cx="5851071" cy="533218"/>
          </a:xfrm>
        </p:spPr>
        <p:txBody>
          <a:bodyPr/>
          <a:lstStyle/>
          <a:p>
            <a:r>
              <a:rPr lang="en-US" dirty="0"/>
              <a:t>Forgot Password PAGE</a:t>
            </a:r>
          </a:p>
        </p:txBody>
      </p:sp>
      <p:sp>
        <p:nvSpPr>
          <p:cNvPr id="7" name="Slide Number Placeholder 6">
            <a:extLst>
              <a:ext uri="{FF2B5EF4-FFF2-40B4-BE49-F238E27FC236}">
                <a16:creationId xmlns:a16="http://schemas.microsoft.com/office/drawing/2014/main" id="{EB8FFAB3-C797-72E5-DCF7-782AC434893F}"/>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2" descr="A screenshot of a login page&#10;&#10;Description automatically generated">
            <a:extLst>
              <a:ext uri="{FF2B5EF4-FFF2-40B4-BE49-F238E27FC236}">
                <a16:creationId xmlns:a16="http://schemas.microsoft.com/office/drawing/2014/main" id="{BADB3A7B-F5BF-60C5-C18E-459BBA7BD339}"/>
              </a:ext>
            </a:extLst>
          </p:cNvPr>
          <p:cNvPicPr>
            <a:picLocks noChangeAspect="1"/>
          </p:cNvPicPr>
          <p:nvPr/>
        </p:nvPicPr>
        <p:blipFill>
          <a:blip r:embed="rId2"/>
          <a:stretch>
            <a:fillRect/>
          </a:stretch>
        </p:blipFill>
        <p:spPr>
          <a:xfrm>
            <a:off x="1751966" y="1468238"/>
            <a:ext cx="8041298" cy="4631480"/>
          </a:xfrm>
          <a:prstGeom prst="rect">
            <a:avLst/>
          </a:prstGeom>
        </p:spPr>
      </p:pic>
    </p:spTree>
    <p:extLst>
      <p:ext uri="{BB962C8B-B14F-4D97-AF65-F5344CB8AC3E}">
        <p14:creationId xmlns:p14="http://schemas.microsoft.com/office/powerpoint/2010/main" val="418484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6B201-B3C7-FA3B-ADCA-1800C82DF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51B5F-B419-E170-C32C-A6329382AFD7}"/>
              </a:ext>
            </a:extLst>
          </p:cNvPr>
          <p:cNvSpPr>
            <a:spLocks noGrp="1"/>
          </p:cNvSpPr>
          <p:nvPr>
            <p:ph type="title"/>
          </p:nvPr>
        </p:nvSpPr>
        <p:spPr>
          <a:xfrm>
            <a:off x="2933700" y="568961"/>
            <a:ext cx="5851071" cy="533218"/>
          </a:xfrm>
        </p:spPr>
        <p:txBody>
          <a:bodyPr/>
          <a:lstStyle/>
          <a:p>
            <a:r>
              <a:rPr lang="en-US" dirty="0"/>
              <a:t>Driver Home PAGE</a:t>
            </a:r>
          </a:p>
        </p:txBody>
      </p:sp>
      <p:sp>
        <p:nvSpPr>
          <p:cNvPr id="7" name="Slide Number Placeholder 6">
            <a:extLst>
              <a:ext uri="{FF2B5EF4-FFF2-40B4-BE49-F238E27FC236}">
                <a16:creationId xmlns:a16="http://schemas.microsoft.com/office/drawing/2014/main" id="{A39196FB-12A9-2528-8B49-0AF4591B0926}"/>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5" name="Picture 4" descr="A screenshot of a computer&#10;&#10;Description automatically generated">
            <a:extLst>
              <a:ext uri="{FF2B5EF4-FFF2-40B4-BE49-F238E27FC236}">
                <a16:creationId xmlns:a16="http://schemas.microsoft.com/office/drawing/2014/main" id="{A5022F28-2310-C1CD-A258-46061C32579E}"/>
              </a:ext>
            </a:extLst>
          </p:cNvPr>
          <p:cNvPicPr>
            <a:picLocks noChangeAspect="1"/>
          </p:cNvPicPr>
          <p:nvPr/>
        </p:nvPicPr>
        <p:blipFill>
          <a:blip r:embed="rId2"/>
          <a:stretch>
            <a:fillRect/>
          </a:stretch>
        </p:blipFill>
        <p:spPr>
          <a:xfrm>
            <a:off x="881563" y="1416204"/>
            <a:ext cx="10428874" cy="4025592"/>
          </a:xfrm>
          <a:prstGeom prst="rect">
            <a:avLst/>
          </a:prstGeom>
        </p:spPr>
      </p:pic>
    </p:spTree>
    <p:extLst>
      <p:ext uri="{BB962C8B-B14F-4D97-AF65-F5344CB8AC3E}">
        <p14:creationId xmlns:p14="http://schemas.microsoft.com/office/powerpoint/2010/main" val="40010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9FD9-03F4-614C-4192-08D6C9EE55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13BBA-0C3F-462D-5DCF-20D3677818AA}"/>
              </a:ext>
            </a:extLst>
          </p:cNvPr>
          <p:cNvSpPr>
            <a:spLocks noGrp="1"/>
          </p:cNvSpPr>
          <p:nvPr>
            <p:ph type="title"/>
          </p:nvPr>
        </p:nvSpPr>
        <p:spPr>
          <a:xfrm>
            <a:off x="2933700" y="568961"/>
            <a:ext cx="5851071" cy="533218"/>
          </a:xfrm>
        </p:spPr>
        <p:txBody>
          <a:bodyPr/>
          <a:lstStyle/>
          <a:p>
            <a:r>
              <a:rPr lang="en-US" dirty="0"/>
              <a:t>Create ride PAGE</a:t>
            </a:r>
          </a:p>
        </p:txBody>
      </p:sp>
      <p:sp>
        <p:nvSpPr>
          <p:cNvPr id="7" name="Slide Number Placeholder 6">
            <a:extLst>
              <a:ext uri="{FF2B5EF4-FFF2-40B4-BE49-F238E27FC236}">
                <a16:creationId xmlns:a16="http://schemas.microsoft.com/office/drawing/2014/main" id="{FBC3E42E-2D86-6DEF-3A87-550017756BF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5" name="Picture 4" descr="A screenshot of a screenshot of a ride&#10;&#10;Description automatically generated">
            <a:extLst>
              <a:ext uri="{FF2B5EF4-FFF2-40B4-BE49-F238E27FC236}">
                <a16:creationId xmlns:a16="http://schemas.microsoft.com/office/drawing/2014/main" id="{537EAF03-B82C-4330-28D1-D950A0723296}"/>
              </a:ext>
            </a:extLst>
          </p:cNvPr>
          <p:cNvPicPr>
            <a:picLocks noChangeAspect="1"/>
          </p:cNvPicPr>
          <p:nvPr/>
        </p:nvPicPr>
        <p:blipFill>
          <a:blip r:embed="rId2"/>
          <a:stretch>
            <a:fillRect/>
          </a:stretch>
        </p:blipFill>
        <p:spPr>
          <a:xfrm>
            <a:off x="3124200" y="1313179"/>
            <a:ext cx="5943600" cy="5408295"/>
          </a:xfrm>
          <a:prstGeom prst="rect">
            <a:avLst/>
          </a:prstGeom>
        </p:spPr>
      </p:pic>
    </p:spTree>
    <p:extLst>
      <p:ext uri="{BB962C8B-B14F-4D97-AF65-F5344CB8AC3E}">
        <p14:creationId xmlns:p14="http://schemas.microsoft.com/office/powerpoint/2010/main" val="395801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CCAA-1BC3-0686-7DD9-BB8891D51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533A2-4A2E-D866-544B-0DDA229F0A9C}"/>
              </a:ext>
            </a:extLst>
          </p:cNvPr>
          <p:cNvSpPr>
            <a:spLocks noGrp="1"/>
          </p:cNvSpPr>
          <p:nvPr>
            <p:ph type="title"/>
          </p:nvPr>
        </p:nvSpPr>
        <p:spPr>
          <a:xfrm>
            <a:off x="2933700" y="568961"/>
            <a:ext cx="5851071" cy="533218"/>
          </a:xfrm>
        </p:spPr>
        <p:txBody>
          <a:bodyPr/>
          <a:lstStyle/>
          <a:p>
            <a:r>
              <a:rPr lang="en-US" dirty="0"/>
              <a:t>Driver profile page</a:t>
            </a:r>
          </a:p>
        </p:txBody>
      </p:sp>
      <p:sp>
        <p:nvSpPr>
          <p:cNvPr id="7" name="Slide Number Placeholder 6">
            <a:extLst>
              <a:ext uri="{FF2B5EF4-FFF2-40B4-BE49-F238E27FC236}">
                <a16:creationId xmlns:a16="http://schemas.microsoft.com/office/drawing/2014/main" id="{39CCF612-F2DD-225E-FCDF-24809F9EECC3}"/>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8" name="Picture 7" descr="A screenshot of a computer&#10;&#10;Description automatically generated">
            <a:extLst>
              <a:ext uri="{FF2B5EF4-FFF2-40B4-BE49-F238E27FC236}">
                <a16:creationId xmlns:a16="http://schemas.microsoft.com/office/drawing/2014/main" id="{E02150CB-872D-104E-33B4-59648553EFCB}"/>
              </a:ext>
            </a:extLst>
          </p:cNvPr>
          <p:cNvPicPr>
            <a:picLocks noChangeAspect="1"/>
          </p:cNvPicPr>
          <p:nvPr/>
        </p:nvPicPr>
        <p:blipFill>
          <a:blip r:embed="rId2"/>
          <a:stretch>
            <a:fillRect/>
          </a:stretch>
        </p:blipFill>
        <p:spPr>
          <a:xfrm>
            <a:off x="2535044" y="1458013"/>
            <a:ext cx="7278030" cy="4831026"/>
          </a:xfrm>
          <a:prstGeom prst="rect">
            <a:avLst/>
          </a:prstGeom>
        </p:spPr>
      </p:pic>
    </p:spTree>
    <p:extLst>
      <p:ext uri="{BB962C8B-B14F-4D97-AF65-F5344CB8AC3E}">
        <p14:creationId xmlns:p14="http://schemas.microsoft.com/office/powerpoint/2010/main" val="39299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2F822-60ED-EF2C-7EBB-A96F9292E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33761-F279-250E-C07F-190149743501}"/>
              </a:ext>
            </a:extLst>
          </p:cNvPr>
          <p:cNvSpPr>
            <a:spLocks noGrp="1"/>
          </p:cNvSpPr>
          <p:nvPr>
            <p:ph type="title"/>
          </p:nvPr>
        </p:nvSpPr>
        <p:spPr>
          <a:xfrm>
            <a:off x="2933700" y="568961"/>
            <a:ext cx="5851071" cy="533218"/>
          </a:xfrm>
        </p:spPr>
        <p:txBody>
          <a:bodyPr/>
          <a:lstStyle/>
          <a:p>
            <a:r>
              <a:rPr lang="en-US" dirty="0"/>
              <a:t>Rider Home PAGE</a:t>
            </a:r>
          </a:p>
        </p:txBody>
      </p:sp>
      <p:sp>
        <p:nvSpPr>
          <p:cNvPr id="7" name="Slide Number Placeholder 6">
            <a:extLst>
              <a:ext uri="{FF2B5EF4-FFF2-40B4-BE49-F238E27FC236}">
                <a16:creationId xmlns:a16="http://schemas.microsoft.com/office/drawing/2014/main" id="{FE7E8B05-7789-DDB7-0E8B-3D6BE7EA330C}"/>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5" name="Picture 4" descr="A screenshot of a chat&#10;&#10;Description automatically generated">
            <a:extLst>
              <a:ext uri="{FF2B5EF4-FFF2-40B4-BE49-F238E27FC236}">
                <a16:creationId xmlns:a16="http://schemas.microsoft.com/office/drawing/2014/main" id="{7D538485-198C-E189-6B4B-E1A8ECB29942}"/>
              </a:ext>
            </a:extLst>
          </p:cNvPr>
          <p:cNvPicPr>
            <a:picLocks noChangeAspect="1"/>
          </p:cNvPicPr>
          <p:nvPr/>
        </p:nvPicPr>
        <p:blipFill>
          <a:blip r:embed="rId2"/>
          <a:stretch>
            <a:fillRect/>
          </a:stretch>
        </p:blipFill>
        <p:spPr>
          <a:xfrm>
            <a:off x="1404503" y="1628078"/>
            <a:ext cx="9382994" cy="3780262"/>
          </a:xfrm>
          <a:prstGeom prst="rect">
            <a:avLst/>
          </a:prstGeom>
        </p:spPr>
      </p:pic>
    </p:spTree>
    <p:extLst>
      <p:ext uri="{BB962C8B-B14F-4D97-AF65-F5344CB8AC3E}">
        <p14:creationId xmlns:p14="http://schemas.microsoft.com/office/powerpoint/2010/main" val="307346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806E-A62F-DFA4-CC4E-3C4221501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5D837-813F-9D37-926D-F0A42B36AAB4}"/>
              </a:ext>
            </a:extLst>
          </p:cNvPr>
          <p:cNvSpPr>
            <a:spLocks noGrp="1"/>
          </p:cNvSpPr>
          <p:nvPr>
            <p:ph type="title"/>
          </p:nvPr>
        </p:nvSpPr>
        <p:spPr>
          <a:xfrm>
            <a:off x="2933700" y="568961"/>
            <a:ext cx="5851071" cy="533218"/>
          </a:xfrm>
        </p:spPr>
        <p:txBody>
          <a:bodyPr/>
          <a:lstStyle/>
          <a:p>
            <a:r>
              <a:rPr lang="en-US" dirty="0"/>
              <a:t>Payment PAGE</a:t>
            </a:r>
          </a:p>
        </p:txBody>
      </p:sp>
      <p:sp>
        <p:nvSpPr>
          <p:cNvPr id="7" name="Slide Number Placeholder 6">
            <a:extLst>
              <a:ext uri="{FF2B5EF4-FFF2-40B4-BE49-F238E27FC236}">
                <a16:creationId xmlns:a16="http://schemas.microsoft.com/office/drawing/2014/main" id="{3F573415-8847-F878-1ACE-867E44675FD4}"/>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5" name="Picture 4" descr="A screenshot of a credit card payment&#10;&#10;Description automatically generated">
            <a:extLst>
              <a:ext uri="{FF2B5EF4-FFF2-40B4-BE49-F238E27FC236}">
                <a16:creationId xmlns:a16="http://schemas.microsoft.com/office/drawing/2014/main" id="{B30824D6-C6B0-F439-109C-314B6747A1AB}"/>
              </a:ext>
            </a:extLst>
          </p:cNvPr>
          <p:cNvPicPr>
            <a:picLocks noChangeAspect="1"/>
          </p:cNvPicPr>
          <p:nvPr/>
        </p:nvPicPr>
        <p:blipFill>
          <a:blip r:embed="rId2"/>
          <a:stretch>
            <a:fillRect/>
          </a:stretch>
        </p:blipFill>
        <p:spPr>
          <a:xfrm>
            <a:off x="3181032" y="1266739"/>
            <a:ext cx="5829935" cy="5372735"/>
          </a:xfrm>
          <a:prstGeom prst="rect">
            <a:avLst/>
          </a:prstGeom>
        </p:spPr>
      </p:pic>
    </p:spTree>
    <p:extLst>
      <p:ext uri="{BB962C8B-B14F-4D97-AF65-F5344CB8AC3E}">
        <p14:creationId xmlns:p14="http://schemas.microsoft.com/office/powerpoint/2010/main" val="1311755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CDFFA-7480-35AB-BB28-8F39F2E38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D42BB-4158-74C5-4A67-DD05FCA2E98B}"/>
              </a:ext>
            </a:extLst>
          </p:cNvPr>
          <p:cNvSpPr>
            <a:spLocks noGrp="1"/>
          </p:cNvSpPr>
          <p:nvPr>
            <p:ph type="title"/>
          </p:nvPr>
        </p:nvSpPr>
        <p:spPr>
          <a:xfrm>
            <a:off x="2933700" y="568961"/>
            <a:ext cx="5851071" cy="533218"/>
          </a:xfrm>
        </p:spPr>
        <p:txBody>
          <a:bodyPr/>
          <a:lstStyle/>
          <a:p>
            <a:r>
              <a:rPr lang="en-US" dirty="0"/>
              <a:t>Rider Profile PAGE</a:t>
            </a:r>
          </a:p>
        </p:txBody>
      </p:sp>
      <p:sp>
        <p:nvSpPr>
          <p:cNvPr id="7" name="Slide Number Placeholder 6">
            <a:extLst>
              <a:ext uri="{FF2B5EF4-FFF2-40B4-BE49-F238E27FC236}">
                <a16:creationId xmlns:a16="http://schemas.microsoft.com/office/drawing/2014/main" id="{07D94B35-77CB-6007-4539-E979A33B0826}"/>
              </a:ext>
            </a:extLst>
          </p:cNvPr>
          <p:cNvSpPr>
            <a:spLocks noGrp="1"/>
          </p:cNvSpPr>
          <p:nvPr>
            <p:ph type="sldNum" sz="quarter" idx="12"/>
          </p:nvPr>
        </p:nvSpPr>
        <p:spPr/>
        <p:txBody>
          <a:bodyPr/>
          <a:lstStyle/>
          <a:p>
            <a:fld id="{A49DFD55-3C28-40EF-9E31-A92D2E4017FF}" type="slidenum">
              <a:rPr lang="en-US" smtClean="0"/>
              <a:pPr/>
              <a:t>18</a:t>
            </a:fld>
            <a:endParaRPr lang="en-US" dirty="0"/>
          </a:p>
        </p:txBody>
      </p:sp>
      <p:pic>
        <p:nvPicPr>
          <p:cNvPr id="6" name="Picture 5" descr="A screenshot of a personal details&#10;&#10;Description automatically generated">
            <a:extLst>
              <a:ext uri="{FF2B5EF4-FFF2-40B4-BE49-F238E27FC236}">
                <a16:creationId xmlns:a16="http://schemas.microsoft.com/office/drawing/2014/main" id="{98C85912-8747-D1AA-9FDD-11BE810F4337}"/>
              </a:ext>
            </a:extLst>
          </p:cNvPr>
          <p:cNvPicPr>
            <a:picLocks noChangeAspect="1"/>
          </p:cNvPicPr>
          <p:nvPr/>
        </p:nvPicPr>
        <p:blipFill>
          <a:blip r:embed="rId2"/>
          <a:stretch>
            <a:fillRect/>
          </a:stretch>
        </p:blipFill>
        <p:spPr>
          <a:xfrm>
            <a:off x="3216729" y="1248398"/>
            <a:ext cx="5758542" cy="5473076"/>
          </a:xfrm>
          <a:prstGeom prst="rect">
            <a:avLst/>
          </a:prstGeom>
        </p:spPr>
      </p:pic>
    </p:spTree>
    <p:extLst>
      <p:ext uri="{BB962C8B-B14F-4D97-AF65-F5344CB8AC3E}">
        <p14:creationId xmlns:p14="http://schemas.microsoft.com/office/powerpoint/2010/main" val="64865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DE021-A309-5D36-7FFA-894340A14C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480F0-482D-A074-E39C-604DA1C441EB}"/>
              </a:ext>
            </a:extLst>
          </p:cNvPr>
          <p:cNvSpPr>
            <a:spLocks noGrp="1"/>
          </p:cNvSpPr>
          <p:nvPr>
            <p:ph type="title"/>
          </p:nvPr>
        </p:nvSpPr>
        <p:spPr>
          <a:xfrm>
            <a:off x="2933700" y="568961"/>
            <a:ext cx="5851071" cy="533218"/>
          </a:xfrm>
        </p:spPr>
        <p:txBody>
          <a:bodyPr/>
          <a:lstStyle/>
          <a:p>
            <a:r>
              <a:rPr lang="en-US" dirty="0"/>
              <a:t>Admin Home PAGE</a:t>
            </a:r>
          </a:p>
        </p:txBody>
      </p:sp>
      <p:sp>
        <p:nvSpPr>
          <p:cNvPr id="7" name="Slide Number Placeholder 6">
            <a:extLst>
              <a:ext uri="{FF2B5EF4-FFF2-40B4-BE49-F238E27FC236}">
                <a16:creationId xmlns:a16="http://schemas.microsoft.com/office/drawing/2014/main" id="{C9367000-A600-5640-B4EE-C6907CD10227}"/>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5" name="Picture 4" descr="A screenshot of a computer&#10;&#10;Description automatically generated">
            <a:extLst>
              <a:ext uri="{FF2B5EF4-FFF2-40B4-BE49-F238E27FC236}">
                <a16:creationId xmlns:a16="http://schemas.microsoft.com/office/drawing/2014/main" id="{B8D1D510-737E-7B27-B10D-3AF79C814DDC}"/>
              </a:ext>
            </a:extLst>
          </p:cNvPr>
          <p:cNvPicPr>
            <a:picLocks noChangeAspect="1"/>
          </p:cNvPicPr>
          <p:nvPr/>
        </p:nvPicPr>
        <p:blipFill>
          <a:blip r:embed="rId2"/>
          <a:stretch>
            <a:fillRect/>
          </a:stretch>
        </p:blipFill>
        <p:spPr>
          <a:xfrm>
            <a:off x="542692" y="2040673"/>
            <a:ext cx="11106616" cy="2776654"/>
          </a:xfrm>
          <a:prstGeom prst="rect">
            <a:avLst/>
          </a:prstGeom>
        </p:spPr>
      </p:pic>
    </p:spTree>
    <p:extLst>
      <p:ext uri="{BB962C8B-B14F-4D97-AF65-F5344CB8AC3E}">
        <p14:creationId xmlns:p14="http://schemas.microsoft.com/office/powerpoint/2010/main" val="152740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A0ED-4D54-8B35-A01F-4677C2E2C62A}"/>
              </a:ext>
            </a:extLst>
          </p:cNvPr>
          <p:cNvSpPr>
            <a:spLocks noGrp="1"/>
          </p:cNvSpPr>
          <p:nvPr>
            <p:ph type="ctrTitle"/>
          </p:nvPr>
        </p:nvSpPr>
        <p:spPr>
          <a:xfrm>
            <a:off x="6991350" y="487018"/>
            <a:ext cx="4179570" cy="794775"/>
          </a:xfrm>
        </p:spPr>
        <p:txBody>
          <a:bodyPr/>
          <a:lstStyle/>
          <a:p>
            <a:r>
              <a:rPr lang="en-US" dirty="0"/>
              <a:t>AGENDA</a:t>
            </a:r>
          </a:p>
        </p:txBody>
      </p:sp>
      <p:sp>
        <p:nvSpPr>
          <p:cNvPr id="3" name="TextBox 2">
            <a:extLst>
              <a:ext uri="{FF2B5EF4-FFF2-40B4-BE49-F238E27FC236}">
                <a16:creationId xmlns:a16="http://schemas.microsoft.com/office/drawing/2014/main" id="{CF44837D-E0DB-DDAB-8C75-904C4EBDEF99}"/>
              </a:ext>
            </a:extLst>
          </p:cNvPr>
          <p:cNvSpPr txBox="1"/>
          <p:nvPr/>
        </p:nvSpPr>
        <p:spPr>
          <a:xfrm>
            <a:off x="6777318" y="1728908"/>
            <a:ext cx="4041801" cy="3139321"/>
          </a:xfrm>
          <a:prstGeom prst="rect">
            <a:avLst/>
          </a:prstGeom>
          <a:noFill/>
        </p:spPr>
        <p:txBody>
          <a:bodyPr wrap="square" rtlCol="0">
            <a:spAutoFit/>
          </a:bodyPr>
          <a:lstStyle/>
          <a:p>
            <a:r>
              <a:rPr lang="en-US" dirty="0"/>
              <a:t>Problem statement, solution and project overview</a:t>
            </a:r>
          </a:p>
          <a:p>
            <a:r>
              <a:rPr lang="en-US" dirty="0"/>
              <a:t>Abstract</a:t>
            </a:r>
          </a:p>
          <a:p>
            <a:r>
              <a:rPr lang="en-US" dirty="0"/>
              <a:t>Objectives</a:t>
            </a:r>
          </a:p>
          <a:p>
            <a:r>
              <a:rPr lang="en-US" dirty="0"/>
              <a:t>System specifications</a:t>
            </a:r>
          </a:p>
          <a:p>
            <a:r>
              <a:rPr lang="en-US" dirty="0"/>
              <a:t>ER Diagram</a:t>
            </a:r>
          </a:p>
          <a:p>
            <a:r>
              <a:rPr lang="en-US" dirty="0"/>
              <a:t>Key features and functionalities</a:t>
            </a:r>
          </a:p>
          <a:p>
            <a:r>
              <a:rPr lang="en-US" dirty="0"/>
              <a:t>Results</a:t>
            </a:r>
          </a:p>
          <a:p>
            <a:endParaRPr lang="en-US" dirty="0"/>
          </a:p>
          <a:p>
            <a:endParaRPr lang="en-US" dirty="0"/>
          </a:p>
          <a:p>
            <a:endParaRPr lang="en-US" dirty="0"/>
          </a:p>
        </p:txBody>
      </p:sp>
    </p:spTree>
    <p:extLst>
      <p:ext uri="{BB962C8B-B14F-4D97-AF65-F5344CB8AC3E}">
        <p14:creationId xmlns:p14="http://schemas.microsoft.com/office/powerpoint/2010/main" val="15131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005AA-664D-0BEE-B027-C483A336F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7E792D-495B-3A65-4F63-DEEA4A4C90ED}"/>
              </a:ext>
            </a:extLst>
          </p:cNvPr>
          <p:cNvSpPr>
            <a:spLocks noGrp="1"/>
          </p:cNvSpPr>
          <p:nvPr>
            <p:ph type="title"/>
          </p:nvPr>
        </p:nvSpPr>
        <p:spPr>
          <a:xfrm>
            <a:off x="2933700" y="568961"/>
            <a:ext cx="5851071" cy="533218"/>
          </a:xfrm>
        </p:spPr>
        <p:txBody>
          <a:bodyPr/>
          <a:lstStyle/>
          <a:p>
            <a:r>
              <a:rPr lang="en-US" dirty="0" err="1"/>
              <a:t>ADMIn</a:t>
            </a:r>
            <a:r>
              <a:rPr lang="en-US" dirty="0"/>
              <a:t> Requests PAGE</a:t>
            </a:r>
          </a:p>
        </p:txBody>
      </p:sp>
      <p:sp>
        <p:nvSpPr>
          <p:cNvPr id="7" name="Slide Number Placeholder 6">
            <a:extLst>
              <a:ext uri="{FF2B5EF4-FFF2-40B4-BE49-F238E27FC236}">
                <a16:creationId xmlns:a16="http://schemas.microsoft.com/office/drawing/2014/main" id="{21811ADD-AF20-9DC5-0674-36A0DCCB3834}"/>
              </a:ext>
            </a:extLst>
          </p:cNvPr>
          <p:cNvSpPr>
            <a:spLocks noGrp="1"/>
          </p:cNvSpPr>
          <p:nvPr>
            <p:ph type="sldNum" sz="quarter" idx="12"/>
          </p:nvPr>
        </p:nvSpPr>
        <p:spPr/>
        <p:txBody>
          <a:bodyPr/>
          <a:lstStyle/>
          <a:p>
            <a:fld id="{A49DFD55-3C28-40EF-9E31-A92D2E4017FF}" type="slidenum">
              <a:rPr lang="en-US" smtClean="0"/>
              <a:pPr/>
              <a:t>20</a:t>
            </a:fld>
            <a:endParaRPr lang="en-US" dirty="0"/>
          </a:p>
        </p:txBody>
      </p:sp>
      <p:pic>
        <p:nvPicPr>
          <p:cNvPr id="5" name="Picture 4" descr="A screenshot of a computer&#10;&#10;Description automatically generated">
            <a:extLst>
              <a:ext uri="{FF2B5EF4-FFF2-40B4-BE49-F238E27FC236}">
                <a16:creationId xmlns:a16="http://schemas.microsoft.com/office/drawing/2014/main" id="{3222C293-673F-FD62-9249-E899BD00B0AC}"/>
              </a:ext>
            </a:extLst>
          </p:cNvPr>
          <p:cNvPicPr>
            <a:picLocks noChangeAspect="1"/>
          </p:cNvPicPr>
          <p:nvPr/>
        </p:nvPicPr>
        <p:blipFill>
          <a:blip r:embed="rId2"/>
          <a:stretch>
            <a:fillRect/>
          </a:stretch>
        </p:blipFill>
        <p:spPr>
          <a:xfrm>
            <a:off x="508405" y="2018370"/>
            <a:ext cx="11175190" cy="2821260"/>
          </a:xfrm>
          <a:prstGeom prst="rect">
            <a:avLst/>
          </a:prstGeom>
        </p:spPr>
      </p:pic>
    </p:spTree>
    <p:extLst>
      <p:ext uri="{BB962C8B-B14F-4D97-AF65-F5344CB8AC3E}">
        <p14:creationId xmlns:p14="http://schemas.microsoft.com/office/powerpoint/2010/main" val="3530988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1785E8-98BC-5736-1903-F8010F39F5B8}"/>
              </a:ext>
            </a:extLst>
          </p:cNvPr>
          <p:cNvSpPr>
            <a:spLocks noGrp="1"/>
          </p:cNvSpPr>
          <p:nvPr>
            <p:ph type="title"/>
          </p:nvPr>
        </p:nvSpPr>
        <p:spPr/>
        <p:txBody>
          <a:bodyPr/>
          <a:lstStyle/>
          <a:p>
            <a:r>
              <a:rPr kumimoji="0" lang="en-US" altLang="en-US" sz="2800" b="1" i="0" u="none" strike="noStrike" cap="none" normalizeH="0" baseline="0" dirty="0">
                <a:ln>
                  <a:noFill/>
                </a:ln>
                <a:solidFill>
                  <a:schemeClr val="tx1"/>
                </a:solidFill>
                <a:effectLst/>
                <a:latin typeface="Arial" panose="020B0604020202020204" pitchFamily="34" charset="0"/>
              </a:rPr>
              <a:t>Problem Statement and Solution</a:t>
            </a:r>
            <a:endParaRPr lang="en-US" dirty="0"/>
          </a:p>
        </p:txBody>
      </p:sp>
      <p:sp>
        <p:nvSpPr>
          <p:cNvPr id="9" name="Table Placeholder 8">
            <a:extLst>
              <a:ext uri="{FF2B5EF4-FFF2-40B4-BE49-F238E27FC236}">
                <a16:creationId xmlns:a16="http://schemas.microsoft.com/office/drawing/2014/main" id="{6F14E513-CF62-3F3A-C1A2-3E184C3AD54C}"/>
              </a:ext>
            </a:extLst>
          </p:cNvPr>
          <p:cNvSpPr>
            <a:spLocks noGrp="1"/>
          </p:cNvSpPr>
          <p:nvPr>
            <p:ph type="tbl" sz="quarter" idx="14"/>
          </p:nvPr>
        </p:nvSpPr>
        <p:spPr>
          <a:xfrm>
            <a:off x="186117" y="1844985"/>
            <a:ext cx="11830555" cy="4911866"/>
          </a:xfrm>
        </p:spPr>
        <p:txBody>
          <a:bodyPr>
            <a:normAutofit fontScale="85000" lnSpcReduction="10000"/>
          </a:bodyPr>
          <a:lstStyle/>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Managing a ride-booking platform involves challenges in ensuring seamless interactions between admins, drivers, and riders. Key issues include the efficient allocation of earnings, transparent ride management, and reliable processes for payments and cancellations. Furthermore, providing user-friendly dashboards and ensuring trust across all roles are critical for smooth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						Solution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Times New Roman" panose="02020603050405020304" pitchFamily="18" charset="0"/>
              <a:cs typeface="Times New Roman" panose="02020603050405020304" pitchFamily="18" charset="0"/>
            </a:endParaRP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comprehensive ride-booking platform with distinct functionalities for Admins, Drivers, and Riders. Admins monitor system efficiency, manage payments, and earn a 20% commission per booking. Drivers handle ride creation, track bookings, and manage earnings through dedicated dashboards. Riders access nearby rides, make secure payments, and track trip details. Automated processes ensure transparency, including refunds for cancellations, fostering reliability and trust among users.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Project Overview: Ride-Booking Platform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focuses on developing a robust and user-friendly ride-booking platform, facilitating seamless interaction between Admins, Drivers, and Riders while ensuring operational efficiency, financial transparency, and excellent user experience. The platform incorporates functionalities for user registration, ride creation, booking, payment processing, and refund management.</a:t>
            </a:r>
          </a:p>
          <a:p>
            <a:pPr algn="l"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endParaRPr lang="en-US" dirty="0"/>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title"/>
          </p:nvPr>
        </p:nvSpPr>
        <p:spPr>
          <a:xfrm>
            <a:off x="2933700" y="568961"/>
            <a:ext cx="8420100" cy="706589"/>
          </a:xfrm>
        </p:spPr>
        <p:txBody>
          <a:bodyPr/>
          <a:lstStyle/>
          <a:p>
            <a:r>
              <a:rPr lang="en-US" dirty="0"/>
              <a:t>ABSTRACT</a:t>
            </a:r>
          </a:p>
        </p:txBody>
      </p:sp>
      <p:sp>
        <p:nvSpPr>
          <p:cNvPr id="14" name="Text Placeholder 13">
            <a:extLst>
              <a:ext uri="{FF2B5EF4-FFF2-40B4-BE49-F238E27FC236}">
                <a16:creationId xmlns:a16="http://schemas.microsoft.com/office/drawing/2014/main" id="{CBD35957-C294-2BBF-C424-910D40E021AD}"/>
              </a:ext>
            </a:extLst>
          </p:cNvPr>
          <p:cNvSpPr>
            <a:spLocks noGrp="1"/>
          </p:cNvSpPr>
          <p:nvPr>
            <p:ph type="body" idx="1"/>
          </p:nvPr>
        </p:nvSpPr>
        <p:spPr>
          <a:xfrm>
            <a:off x="2189950" y="1506071"/>
            <a:ext cx="9612726" cy="51790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outlines the development and operation of a ride-booking platform designed to facilitate efficient transportation for riders while offering income opportunities for drivers. The system integrates three key roles: Admin, Driver, and Rider, each with distinct responsibilities and functionalities.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Admin</a:t>
            </a:r>
            <a:r>
              <a:rPr kumimoji="0" lang="en-US" altLang="en-US" sz="1800" b="0" i="0" u="none" strike="noStrike" cap="none" normalizeH="0" baseline="0" dirty="0">
                <a:ln>
                  <a:noFill/>
                </a:ln>
                <a:solidFill>
                  <a:schemeClr val="tx1"/>
                </a:solidFill>
                <a:effectLst/>
                <a:latin typeface="Arial" panose="020B0604020202020204" pitchFamily="34" charset="0"/>
              </a:rPr>
              <a:t> oversees the platform's operations, managing payments, ensuring seamless transaction processes, and monitoring system performance through comprehensive dashboards. Admins earn a 20% commission on each booking and are pivotal in maintaining platform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Driver</a:t>
            </a:r>
            <a:r>
              <a:rPr kumimoji="0" lang="en-US" altLang="en-US" sz="1800" b="0" i="0" u="none" strike="noStrike" cap="none" normalizeH="0" baseline="0" dirty="0">
                <a:ln>
                  <a:noFill/>
                </a:ln>
                <a:solidFill>
                  <a:schemeClr val="tx1"/>
                </a:solidFill>
                <a:effectLst/>
                <a:latin typeface="Arial" panose="020B0604020202020204" pitchFamily="34" charset="0"/>
              </a:rPr>
              <a:t> role focuses on creating and managing rides. Drivers register by providing personal and vehicle details, post trip schedules, and manage bookings and earnings via their dashboard. They retain 80% of the fare and can cancel rides when necessary, triggering automated refund processes for riders.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Rider</a:t>
            </a:r>
            <a:r>
              <a:rPr kumimoji="0" lang="en-US" altLang="en-US" sz="1800" b="0" i="0" u="none" strike="noStrike" cap="none" normalizeH="0" baseline="0" dirty="0">
                <a:ln>
                  <a:noFill/>
                </a:ln>
                <a:solidFill>
                  <a:schemeClr val="tx1"/>
                </a:solidFill>
                <a:effectLst/>
                <a:latin typeface="Arial" panose="020B0604020202020204" pitchFamily="34" charset="0"/>
              </a:rPr>
              <a:t> role caters to customers, allowing them to search for and book rides within a 2–5-mile radius. Riders register on the platform, make secure payments via card, and track trip details through personalized dashboards. In cases of cancellations by drivers, riders receive refunds seamlessly.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ensures a user-friendly and transparent system, promoting trust and convenience for all stakeholders while streamlining ride-booking services.</a:t>
            </a:r>
          </a:p>
          <a:p>
            <a:endParaRPr lang="en-US" dirty="0"/>
          </a:p>
        </p:txBody>
      </p:sp>
      <p:sp>
        <p:nvSpPr>
          <p:cNvPr id="12" name="Rectangle 1">
            <a:extLst>
              <a:ext uri="{FF2B5EF4-FFF2-40B4-BE49-F238E27FC236}">
                <a16:creationId xmlns:a16="http://schemas.microsoft.com/office/drawing/2014/main" id="{BC52EEDD-1355-63FC-5563-69CA042730EA}"/>
              </a:ext>
            </a:extLst>
          </p:cNvPr>
          <p:cNvSpPr>
            <a:spLocks noGrp="1" noChangeArrowheads="1"/>
          </p:cNvSpPr>
          <p:nvPr>
            <p:ph sz="half" idx="13"/>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5EF869CA-F9CF-2D20-64F0-A653D4F05EFD}"/>
              </a:ext>
            </a:extLst>
          </p:cNvPr>
          <p:cNvSpPr>
            <a:spLocks noGrp="1"/>
          </p:cNvSpPr>
          <p:nvPr>
            <p:ph type="body" sz="quarter" idx="3"/>
          </p:nvPr>
        </p:nvSpPr>
        <p:spPr>
          <a:xfrm flipV="1">
            <a:off x="11300651" y="6585664"/>
            <a:ext cx="945136" cy="71776"/>
          </a:xfrm>
        </p:spPr>
        <p:txBody>
          <a:bodyPr>
            <a:normAutofit fontScale="25000" lnSpcReduction="20000"/>
          </a:bodyPr>
          <a:lstStyle/>
          <a:p>
            <a:endParaRPr lang="en-US" dirty="0"/>
          </a:p>
        </p:txBody>
      </p:sp>
      <p:sp>
        <p:nvSpPr>
          <p:cNvPr id="17" name="Content Placeholder 16">
            <a:extLst>
              <a:ext uri="{FF2B5EF4-FFF2-40B4-BE49-F238E27FC236}">
                <a16:creationId xmlns:a16="http://schemas.microsoft.com/office/drawing/2014/main" id="{DDC922A9-C139-115E-3418-733EA78DC504}"/>
              </a:ext>
            </a:extLst>
          </p:cNvPr>
          <p:cNvSpPr>
            <a:spLocks noGrp="1"/>
          </p:cNvSpPr>
          <p:nvPr>
            <p:ph sz="half" idx="14"/>
          </p:nvPr>
        </p:nvSpPr>
        <p:spPr>
          <a:xfrm>
            <a:off x="11415910" y="6701547"/>
            <a:ext cx="829877" cy="115070"/>
          </a:xfrm>
        </p:spPr>
        <p:txBody>
          <a:bodyPr>
            <a:normAutofit fontScale="25000" lnSpcReduction="20000"/>
          </a:bodyPr>
          <a:lstStyle/>
          <a:p>
            <a:endParaRPr lang="en-US" dirty="0"/>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OBJECTIVES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92500" lnSpcReduction="20000"/>
          </a:bodyPr>
          <a:lstStyle/>
          <a:p>
            <a:r>
              <a:rPr lang="en-US" b="0" dirty="0"/>
              <a:t>The primary objective of a ride booking platform is to provide users with a convenient and accessible way to book transportation by connecting them with available drivers.</a:t>
            </a:r>
            <a:br>
              <a:rPr lang="en-US" b="0" dirty="0"/>
            </a:br>
            <a:br>
              <a:rPr lang="en-US" b="0" dirty="0"/>
            </a:br>
            <a:r>
              <a:rPr lang="en-US" b="0" dirty="0"/>
              <a:t>User Experience: Ensure a smooth and intuitive interface for both riders and drivers. The goal is to make booking a ride as effortless as possible.</a:t>
            </a:r>
            <a:br>
              <a:rPr lang="en-US" b="0" dirty="0"/>
            </a:br>
            <a:br>
              <a:rPr lang="en-US" b="0" dirty="0"/>
            </a:br>
            <a:r>
              <a:rPr lang="en-US" b="0" dirty="0"/>
              <a:t>Facilitate Secure Transactions: Ensure payments are processed safely via credit or debit cards, with automated refund mechanisms for canceled rides.</a:t>
            </a:r>
          </a:p>
          <a:p>
            <a:r>
              <a:rPr lang="en-US" b="0" dirty="0"/>
              <a:t>Streamline Platform Management: Provide admins with tools to oversee platform operations efficiently, including monitoring rides, payments, and user activity.</a:t>
            </a:r>
          </a:p>
          <a:p>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37A1-ED83-553B-C590-1866DA2771A5}"/>
              </a:ext>
            </a:extLst>
          </p:cNvPr>
          <p:cNvSpPr>
            <a:spLocks noGrp="1"/>
          </p:cNvSpPr>
          <p:nvPr>
            <p:ph type="title"/>
          </p:nvPr>
        </p:nvSpPr>
        <p:spPr/>
        <p:txBody>
          <a:bodyPr/>
          <a:lstStyle/>
          <a:p>
            <a:r>
              <a:rPr lang="en-US" dirty="0"/>
              <a:t>SYSTEM SPECIFICATIONS</a:t>
            </a:r>
          </a:p>
        </p:txBody>
      </p:sp>
      <p:sp>
        <p:nvSpPr>
          <p:cNvPr id="3" name="Text Placeholder 2">
            <a:extLst>
              <a:ext uri="{FF2B5EF4-FFF2-40B4-BE49-F238E27FC236}">
                <a16:creationId xmlns:a16="http://schemas.microsoft.com/office/drawing/2014/main" id="{877B9A81-8054-E6C1-D5F2-63248C5635AB}"/>
              </a:ext>
            </a:extLst>
          </p:cNvPr>
          <p:cNvSpPr>
            <a:spLocks noGrp="1"/>
          </p:cNvSpPr>
          <p:nvPr>
            <p:ph type="body" idx="1"/>
          </p:nvPr>
        </p:nvSpPr>
        <p:spPr/>
        <p:txBody>
          <a:bodyPr/>
          <a:lstStyle/>
          <a:p>
            <a:r>
              <a:rPr lang="en-US" dirty="0"/>
              <a:t>SOFTWARE REQUIREMENTS</a:t>
            </a:r>
          </a:p>
        </p:txBody>
      </p:sp>
      <p:sp>
        <p:nvSpPr>
          <p:cNvPr id="4" name="Content Placeholder 3">
            <a:extLst>
              <a:ext uri="{FF2B5EF4-FFF2-40B4-BE49-F238E27FC236}">
                <a16:creationId xmlns:a16="http://schemas.microsoft.com/office/drawing/2014/main" id="{CC5BA713-7BE3-CCED-0F9D-BDDE05692F95}"/>
              </a:ext>
            </a:extLst>
          </p:cNvPr>
          <p:cNvSpPr>
            <a:spLocks noGrp="1"/>
          </p:cNvSpPr>
          <p:nvPr>
            <p:ph sz="half" idx="13"/>
          </p:nvPr>
        </p:nvSpPr>
        <p:spPr/>
        <p:txBody>
          <a:bodyPr/>
          <a:lstStyle/>
          <a:p>
            <a:r>
              <a:rPr lang="en-US" dirty="0"/>
              <a:t>Frontend react </a:t>
            </a:r>
            <a:r>
              <a:rPr lang="en-US" dirty="0" err="1"/>
              <a:t>js</a:t>
            </a:r>
            <a:endParaRPr lang="en-US" dirty="0"/>
          </a:p>
          <a:p>
            <a:r>
              <a:rPr lang="en-US" dirty="0"/>
              <a:t>Backend python flask</a:t>
            </a:r>
          </a:p>
        </p:txBody>
      </p:sp>
      <p:sp>
        <p:nvSpPr>
          <p:cNvPr id="5" name="Text Placeholder 4">
            <a:extLst>
              <a:ext uri="{FF2B5EF4-FFF2-40B4-BE49-F238E27FC236}">
                <a16:creationId xmlns:a16="http://schemas.microsoft.com/office/drawing/2014/main" id="{5BE1A4F5-8644-142E-F9B5-8CE6C04708AE}"/>
              </a:ext>
            </a:extLst>
          </p:cNvPr>
          <p:cNvSpPr>
            <a:spLocks noGrp="1"/>
          </p:cNvSpPr>
          <p:nvPr>
            <p:ph type="body" sz="quarter" idx="3"/>
          </p:nvPr>
        </p:nvSpPr>
        <p:spPr/>
        <p:txBody>
          <a:bodyPr/>
          <a:lstStyle/>
          <a:p>
            <a:r>
              <a:rPr lang="en-US" dirty="0"/>
              <a:t>HARDWARE REQUIREMENTS</a:t>
            </a:r>
          </a:p>
        </p:txBody>
      </p:sp>
      <p:sp>
        <p:nvSpPr>
          <p:cNvPr id="6" name="Content Placeholder 5">
            <a:extLst>
              <a:ext uri="{FF2B5EF4-FFF2-40B4-BE49-F238E27FC236}">
                <a16:creationId xmlns:a16="http://schemas.microsoft.com/office/drawing/2014/main" id="{67FE3B0C-5168-3DA1-15F6-59C90AEE6987}"/>
              </a:ext>
            </a:extLst>
          </p:cNvPr>
          <p:cNvSpPr>
            <a:spLocks noGrp="1"/>
          </p:cNvSpPr>
          <p:nvPr>
            <p:ph sz="half" idx="14"/>
          </p:nvPr>
        </p:nvSpPr>
        <p:spPr/>
        <p:txBody>
          <a:bodyPr>
            <a:normAutofit lnSpcReduction="10000"/>
          </a:bodyPr>
          <a:lstStyle/>
          <a:p>
            <a:pPr marL="12700">
              <a:lnSpc>
                <a:spcPct val="100000"/>
              </a:lnSpc>
            </a:pPr>
            <a:r>
              <a:rPr lang="en-US" sz="1800" b="1" dirty="0">
                <a:latin typeface="Times New Roman"/>
                <a:cs typeface="Times New Roman"/>
              </a:rPr>
              <a:t>Operating</a:t>
            </a:r>
            <a:r>
              <a:rPr lang="en-US" sz="1800" b="1" spc="-70" dirty="0">
                <a:latin typeface="Times New Roman"/>
                <a:cs typeface="Times New Roman"/>
              </a:rPr>
              <a:t> </a:t>
            </a:r>
            <a:r>
              <a:rPr lang="en-US" sz="1800" b="1" dirty="0">
                <a:latin typeface="Times New Roman"/>
                <a:cs typeface="Times New Roman"/>
              </a:rPr>
              <a:t>System:</a:t>
            </a:r>
            <a:endParaRPr lang="en-US" sz="1800" dirty="0">
              <a:latin typeface="Times New Roman"/>
              <a:cs typeface="Times New Roman"/>
            </a:endParaRPr>
          </a:p>
          <a:p>
            <a:pPr marL="222885" indent="-210820">
              <a:lnSpc>
                <a:spcPct val="100000"/>
              </a:lnSpc>
              <a:spcBef>
                <a:spcPts val="395"/>
              </a:spcBef>
              <a:buChar char="•"/>
              <a:tabLst>
                <a:tab pos="223520" algn="l"/>
              </a:tabLst>
            </a:pPr>
            <a:r>
              <a:rPr lang="en-US" sz="1800" spc="-10" dirty="0">
                <a:latin typeface="Times New Roman"/>
                <a:cs typeface="Times New Roman"/>
              </a:rPr>
              <a:t>Windows</a:t>
            </a:r>
            <a:r>
              <a:rPr lang="en-US" sz="1800" spc="-70" dirty="0">
                <a:latin typeface="Times New Roman"/>
                <a:cs typeface="Times New Roman"/>
              </a:rPr>
              <a:t> </a:t>
            </a:r>
            <a:r>
              <a:rPr lang="en-US" sz="1800" spc="-10" dirty="0">
                <a:latin typeface="Times New Roman"/>
                <a:cs typeface="Times New Roman"/>
              </a:rPr>
              <a:t>7/8/10/11.</a:t>
            </a:r>
            <a:endParaRPr lang="en-US" sz="1800" dirty="0">
              <a:latin typeface="Times New Roman"/>
              <a:cs typeface="Times New Roman"/>
            </a:endParaRPr>
          </a:p>
          <a:p>
            <a:pPr marL="227329" indent="-215265">
              <a:lnSpc>
                <a:spcPct val="100000"/>
              </a:lnSpc>
              <a:spcBef>
                <a:spcPts val="395"/>
              </a:spcBef>
              <a:buChar char="•"/>
              <a:tabLst>
                <a:tab pos="227965" algn="l"/>
              </a:tabLst>
            </a:pPr>
            <a:r>
              <a:rPr lang="en-US" sz="1800" dirty="0">
                <a:latin typeface="Times New Roman"/>
                <a:cs typeface="Times New Roman"/>
              </a:rPr>
              <a:t>Linux</a:t>
            </a:r>
            <a:r>
              <a:rPr lang="en-US" sz="1800" spc="-40" dirty="0">
                <a:latin typeface="Times New Roman"/>
                <a:cs typeface="Times New Roman"/>
              </a:rPr>
              <a:t> </a:t>
            </a:r>
            <a:r>
              <a:rPr lang="en-US" sz="1800" spc="-5" dirty="0">
                <a:latin typeface="Times New Roman"/>
                <a:cs typeface="Times New Roman"/>
              </a:rPr>
              <a:t>distributions.</a:t>
            </a:r>
            <a:endParaRPr lang="en-US" sz="1800" dirty="0">
              <a:latin typeface="Times New Roman"/>
              <a:cs typeface="Times New Roman"/>
            </a:endParaRPr>
          </a:p>
          <a:p>
            <a:pPr marL="227329" indent="-215265">
              <a:lnSpc>
                <a:spcPct val="100000"/>
              </a:lnSpc>
              <a:spcBef>
                <a:spcPts val="409"/>
              </a:spcBef>
              <a:buChar char="•"/>
              <a:tabLst>
                <a:tab pos="227965" algn="l"/>
              </a:tabLst>
            </a:pPr>
            <a:r>
              <a:rPr lang="en-US" sz="1800" spc="-5" dirty="0">
                <a:latin typeface="Times New Roman"/>
                <a:cs typeface="Times New Roman"/>
              </a:rPr>
              <a:t>Mac</a:t>
            </a:r>
            <a:r>
              <a:rPr lang="en-US" sz="1800" spc="-25" dirty="0">
                <a:latin typeface="Times New Roman"/>
                <a:cs typeface="Times New Roman"/>
              </a:rPr>
              <a:t> </a:t>
            </a:r>
            <a:r>
              <a:rPr lang="en-US" sz="1800" spc="5" dirty="0">
                <a:latin typeface="Times New Roman"/>
                <a:cs typeface="Times New Roman"/>
              </a:rPr>
              <a:t>OS</a:t>
            </a:r>
            <a:r>
              <a:rPr lang="en-US" sz="1800" spc="-15" dirty="0">
                <a:latin typeface="Times New Roman"/>
                <a:cs typeface="Times New Roman"/>
              </a:rPr>
              <a:t> </a:t>
            </a:r>
            <a:r>
              <a:rPr lang="en-US" sz="1800" dirty="0">
                <a:latin typeface="Times New Roman"/>
                <a:cs typeface="Times New Roman"/>
              </a:rPr>
              <a:t>X</a:t>
            </a:r>
            <a:r>
              <a:rPr lang="en-US" sz="1800" spc="-25" dirty="0">
                <a:latin typeface="Times New Roman"/>
                <a:cs typeface="Times New Roman"/>
              </a:rPr>
              <a:t> </a:t>
            </a:r>
            <a:r>
              <a:rPr lang="en-US" sz="1800" dirty="0">
                <a:latin typeface="Times New Roman"/>
                <a:cs typeface="Times New Roman"/>
              </a:rPr>
              <a:t>or</a:t>
            </a:r>
            <a:r>
              <a:rPr lang="en-US" sz="1800" spc="-30" dirty="0">
                <a:latin typeface="Times New Roman"/>
                <a:cs typeface="Times New Roman"/>
              </a:rPr>
              <a:t> </a:t>
            </a:r>
            <a:r>
              <a:rPr lang="en-US" sz="1800" spc="-20" dirty="0">
                <a:latin typeface="Times New Roman"/>
                <a:cs typeface="Times New Roman"/>
              </a:rPr>
              <a:t>later.</a:t>
            </a:r>
            <a:endParaRPr lang="en-US" sz="1800" dirty="0">
              <a:latin typeface="Times New Roman"/>
              <a:cs typeface="Times New Roman"/>
            </a:endParaRPr>
          </a:p>
          <a:p>
            <a:pPr marL="76200">
              <a:lnSpc>
                <a:spcPct val="100000"/>
              </a:lnSpc>
              <a:spcBef>
                <a:spcPts val="395"/>
              </a:spcBef>
            </a:pPr>
            <a:r>
              <a:rPr lang="en-US" sz="1800" b="1" spc="-5" dirty="0">
                <a:latin typeface="Times New Roman"/>
                <a:cs typeface="Times New Roman"/>
              </a:rPr>
              <a:t>Processor:</a:t>
            </a:r>
            <a:endParaRPr lang="en-US" sz="1800" dirty="0">
              <a:latin typeface="Times New Roman"/>
              <a:cs typeface="Times New Roman"/>
            </a:endParaRPr>
          </a:p>
          <a:p>
            <a:pPr marL="227329" indent="-215265">
              <a:lnSpc>
                <a:spcPct val="100000"/>
              </a:lnSpc>
              <a:spcBef>
                <a:spcPts val="400"/>
              </a:spcBef>
              <a:buChar char="•"/>
              <a:tabLst>
                <a:tab pos="227965" algn="l"/>
              </a:tabLst>
            </a:pPr>
            <a:r>
              <a:rPr lang="en-US" sz="1800" dirty="0">
                <a:latin typeface="Times New Roman"/>
                <a:cs typeface="Times New Roman"/>
              </a:rPr>
              <a:t>I</a:t>
            </a:r>
            <a:r>
              <a:rPr lang="en-US" sz="1800" spc="5" dirty="0">
                <a:latin typeface="Times New Roman"/>
                <a:cs typeface="Times New Roman"/>
              </a:rPr>
              <a:t>n</a:t>
            </a:r>
            <a:r>
              <a:rPr lang="en-US" sz="1800" dirty="0">
                <a:latin typeface="Times New Roman"/>
                <a:cs typeface="Times New Roman"/>
              </a:rPr>
              <a:t>t</a:t>
            </a:r>
            <a:r>
              <a:rPr lang="en-US" sz="1800" spc="-10" dirty="0">
                <a:latin typeface="Times New Roman"/>
                <a:cs typeface="Times New Roman"/>
              </a:rPr>
              <a:t>e</a:t>
            </a:r>
            <a:r>
              <a:rPr lang="en-US" sz="1800" dirty="0">
                <a:latin typeface="Times New Roman"/>
                <a:cs typeface="Times New Roman"/>
              </a:rPr>
              <a:t>l</a:t>
            </a:r>
            <a:r>
              <a:rPr lang="en-US" sz="1800" spc="-25" dirty="0">
                <a:latin typeface="Times New Roman"/>
                <a:cs typeface="Times New Roman"/>
              </a:rPr>
              <a:t> </a:t>
            </a:r>
            <a:r>
              <a:rPr lang="en-US" sz="1800" dirty="0">
                <a:latin typeface="Times New Roman"/>
                <a:cs typeface="Times New Roman"/>
              </a:rPr>
              <a:t>or</a:t>
            </a:r>
            <a:r>
              <a:rPr lang="en-US" sz="1800" spc="-135" dirty="0">
                <a:latin typeface="Times New Roman"/>
                <a:cs typeface="Times New Roman"/>
              </a:rPr>
              <a:t> </a:t>
            </a:r>
            <a:r>
              <a:rPr lang="en-US" sz="1800" spc="5" dirty="0">
                <a:latin typeface="Times New Roman"/>
                <a:cs typeface="Times New Roman"/>
              </a:rPr>
              <a:t>A</a:t>
            </a:r>
            <a:r>
              <a:rPr lang="en-US" sz="1800" spc="-5" dirty="0">
                <a:latin typeface="Times New Roman"/>
                <a:cs typeface="Times New Roman"/>
              </a:rPr>
              <a:t>M</a:t>
            </a:r>
            <a:r>
              <a:rPr lang="en-US" sz="1800" dirty="0">
                <a:latin typeface="Times New Roman"/>
                <a:cs typeface="Times New Roman"/>
              </a:rPr>
              <a:t>D d</a:t>
            </a:r>
            <a:r>
              <a:rPr lang="en-US" sz="1800" spc="5" dirty="0">
                <a:latin typeface="Times New Roman"/>
                <a:cs typeface="Times New Roman"/>
              </a:rPr>
              <a:t>u</a:t>
            </a:r>
            <a:r>
              <a:rPr lang="en-US" sz="1800" dirty="0">
                <a:latin typeface="Times New Roman"/>
                <a:cs typeface="Times New Roman"/>
              </a:rPr>
              <a:t>al</a:t>
            </a:r>
            <a:r>
              <a:rPr lang="en-US" sz="1800" spc="-25" dirty="0">
                <a:latin typeface="Times New Roman"/>
                <a:cs typeface="Times New Roman"/>
              </a:rPr>
              <a:t> </a:t>
            </a:r>
            <a:r>
              <a:rPr lang="en-US" sz="1800" dirty="0">
                <a:latin typeface="Times New Roman"/>
                <a:cs typeface="Times New Roman"/>
              </a:rPr>
              <a:t>co</a:t>
            </a:r>
            <a:r>
              <a:rPr lang="en-US" sz="1800" spc="5" dirty="0">
                <a:latin typeface="Times New Roman"/>
                <a:cs typeface="Times New Roman"/>
              </a:rPr>
              <a:t>r</a:t>
            </a:r>
            <a:r>
              <a:rPr lang="en-US" sz="1800" dirty="0">
                <a:latin typeface="Times New Roman"/>
                <a:cs typeface="Times New Roman"/>
              </a:rPr>
              <a:t>e</a:t>
            </a:r>
            <a:r>
              <a:rPr lang="en-US" sz="1800" spc="-25" dirty="0">
                <a:latin typeface="Times New Roman"/>
                <a:cs typeface="Times New Roman"/>
              </a:rPr>
              <a:t> </a:t>
            </a:r>
            <a:r>
              <a:rPr lang="en-US" sz="1800" dirty="0">
                <a:latin typeface="Times New Roman"/>
                <a:cs typeface="Times New Roman"/>
              </a:rPr>
              <a:t>x</a:t>
            </a:r>
            <a:r>
              <a:rPr lang="en-US" sz="1800" spc="10" dirty="0">
                <a:latin typeface="Times New Roman"/>
                <a:cs typeface="Times New Roman"/>
              </a:rPr>
              <a:t>8</a:t>
            </a:r>
            <a:r>
              <a:rPr lang="en-US" sz="1800" dirty="0">
                <a:latin typeface="Times New Roman"/>
                <a:cs typeface="Times New Roman"/>
              </a:rPr>
              <a:t>6</a:t>
            </a:r>
            <a:r>
              <a:rPr lang="en-US" sz="1800" spc="-30" dirty="0">
                <a:latin typeface="Times New Roman"/>
                <a:cs typeface="Times New Roman"/>
              </a:rPr>
              <a:t> </a:t>
            </a:r>
            <a:r>
              <a:rPr lang="en-US" sz="1800" dirty="0">
                <a:latin typeface="Times New Roman"/>
                <a:cs typeface="Times New Roman"/>
              </a:rPr>
              <a:t>p</a:t>
            </a:r>
            <a:r>
              <a:rPr lang="en-US" sz="1800" spc="5" dirty="0">
                <a:latin typeface="Times New Roman"/>
                <a:cs typeface="Times New Roman"/>
              </a:rPr>
              <a:t>r</a:t>
            </a:r>
            <a:r>
              <a:rPr lang="en-US" sz="1800" dirty="0">
                <a:latin typeface="Times New Roman"/>
                <a:cs typeface="Times New Roman"/>
              </a:rPr>
              <a:t>ocesso</a:t>
            </a:r>
            <a:r>
              <a:rPr lang="en-US" sz="1800" spc="-120" dirty="0">
                <a:latin typeface="Times New Roman"/>
                <a:cs typeface="Times New Roman"/>
              </a:rPr>
              <a:t>r</a:t>
            </a:r>
            <a:r>
              <a:rPr lang="en-US" sz="1800" dirty="0">
                <a:latin typeface="Times New Roman"/>
                <a:cs typeface="Times New Roman"/>
              </a:rPr>
              <a:t>.</a:t>
            </a:r>
          </a:p>
          <a:p>
            <a:pPr marL="12700">
              <a:lnSpc>
                <a:spcPct val="100000"/>
              </a:lnSpc>
              <a:spcBef>
                <a:spcPts val="405"/>
              </a:spcBef>
            </a:pPr>
            <a:r>
              <a:rPr lang="en-US" sz="1800" b="1" dirty="0">
                <a:latin typeface="Times New Roman"/>
                <a:cs typeface="Times New Roman"/>
              </a:rPr>
              <a:t>Ram:</a:t>
            </a:r>
            <a:endParaRPr lang="en-US" sz="1800" dirty="0">
              <a:latin typeface="Times New Roman"/>
              <a:cs typeface="Times New Roman"/>
            </a:endParaRPr>
          </a:p>
          <a:p>
            <a:pPr marL="227329" indent="-215265">
              <a:lnSpc>
                <a:spcPct val="100000"/>
              </a:lnSpc>
              <a:spcBef>
                <a:spcPts val="395"/>
              </a:spcBef>
              <a:buChar char="•"/>
              <a:tabLst>
                <a:tab pos="227965" algn="l"/>
              </a:tabLst>
            </a:pPr>
            <a:r>
              <a:rPr lang="en-US" sz="1800" dirty="0">
                <a:latin typeface="Times New Roman"/>
                <a:cs typeface="Times New Roman"/>
              </a:rPr>
              <a:t>2</a:t>
            </a:r>
            <a:r>
              <a:rPr lang="en-US" sz="1800" spc="-20" dirty="0">
                <a:latin typeface="Times New Roman"/>
                <a:cs typeface="Times New Roman"/>
              </a:rPr>
              <a:t> </a:t>
            </a:r>
            <a:r>
              <a:rPr lang="en-US" sz="1800" dirty="0">
                <a:latin typeface="Times New Roman"/>
                <a:cs typeface="Times New Roman"/>
              </a:rPr>
              <a:t>GB</a:t>
            </a:r>
            <a:r>
              <a:rPr lang="en-US" sz="1800" spc="-20" dirty="0">
                <a:latin typeface="Times New Roman"/>
                <a:cs typeface="Times New Roman"/>
              </a:rPr>
              <a:t> </a:t>
            </a:r>
            <a:r>
              <a:rPr lang="en-US" sz="1800" spc="5" dirty="0">
                <a:latin typeface="Times New Roman"/>
                <a:cs typeface="Times New Roman"/>
              </a:rPr>
              <a:t>or</a:t>
            </a:r>
            <a:r>
              <a:rPr lang="en-US" sz="1800" spc="-35" dirty="0">
                <a:latin typeface="Times New Roman"/>
                <a:cs typeface="Times New Roman"/>
              </a:rPr>
              <a:t> </a:t>
            </a:r>
            <a:r>
              <a:rPr lang="en-US" sz="1800" dirty="0">
                <a:latin typeface="Times New Roman"/>
                <a:cs typeface="Times New Roman"/>
              </a:rPr>
              <a:t>above.</a:t>
            </a:r>
          </a:p>
          <a:p>
            <a:pPr marL="12700">
              <a:lnSpc>
                <a:spcPct val="100000"/>
              </a:lnSpc>
              <a:spcBef>
                <a:spcPts val="400"/>
              </a:spcBef>
            </a:pPr>
            <a:r>
              <a:rPr lang="en-US" sz="1800" b="1" dirty="0">
                <a:latin typeface="Times New Roman"/>
                <a:cs typeface="Times New Roman"/>
              </a:rPr>
              <a:t>Hard</a:t>
            </a:r>
            <a:r>
              <a:rPr lang="en-US" sz="1800" b="1" spc="-65" dirty="0">
                <a:latin typeface="Times New Roman"/>
                <a:cs typeface="Times New Roman"/>
              </a:rPr>
              <a:t> </a:t>
            </a:r>
            <a:r>
              <a:rPr lang="en-US" sz="1800" b="1" dirty="0">
                <a:latin typeface="Times New Roman"/>
                <a:cs typeface="Times New Roman"/>
              </a:rPr>
              <a:t>disk:</a:t>
            </a:r>
            <a:endParaRPr lang="en-US" sz="1800" dirty="0">
              <a:latin typeface="Times New Roman"/>
              <a:cs typeface="Times New Roman"/>
            </a:endParaRPr>
          </a:p>
          <a:p>
            <a:pPr marL="227329" indent="-215265">
              <a:lnSpc>
                <a:spcPct val="100000"/>
              </a:lnSpc>
              <a:spcBef>
                <a:spcPts val="409"/>
              </a:spcBef>
              <a:buChar char="•"/>
              <a:tabLst>
                <a:tab pos="227965" algn="l"/>
              </a:tabLst>
            </a:pPr>
            <a:r>
              <a:rPr lang="en-US" sz="1800" spc="5" dirty="0">
                <a:latin typeface="Times New Roman"/>
                <a:cs typeface="Times New Roman"/>
              </a:rPr>
              <a:t>500</a:t>
            </a:r>
            <a:r>
              <a:rPr lang="en-US" sz="1800" spc="-25" dirty="0">
                <a:latin typeface="Times New Roman"/>
                <a:cs typeface="Times New Roman"/>
              </a:rPr>
              <a:t> </a:t>
            </a:r>
            <a:r>
              <a:rPr lang="en-US" sz="1800" dirty="0">
                <a:latin typeface="Times New Roman"/>
                <a:cs typeface="Times New Roman"/>
              </a:rPr>
              <a:t>MB</a:t>
            </a:r>
            <a:r>
              <a:rPr lang="en-US" sz="1800" spc="-5" dirty="0">
                <a:latin typeface="Times New Roman"/>
                <a:cs typeface="Times New Roman"/>
              </a:rPr>
              <a:t> </a:t>
            </a:r>
            <a:r>
              <a:rPr lang="en-US" sz="1800" dirty="0">
                <a:latin typeface="Times New Roman"/>
                <a:cs typeface="Times New Roman"/>
              </a:rPr>
              <a:t>of</a:t>
            </a:r>
            <a:r>
              <a:rPr lang="en-US" sz="1800" spc="-35" dirty="0">
                <a:latin typeface="Times New Roman"/>
                <a:cs typeface="Times New Roman"/>
              </a:rPr>
              <a:t> </a:t>
            </a:r>
            <a:r>
              <a:rPr lang="en-US" sz="1800" dirty="0">
                <a:latin typeface="Times New Roman"/>
                <a:cs typeface="Times New Roman"/>
              </a:rPr>
              <a:t>free</a:t>
            </a:r>
            <a:r>
              <a:rPr lang="en-US" sz="1800" spc="-30" dirty="0">
                <a:latin typeface="Times New Roman"/>
                <a:cs typeface="Times New Roman"/>
              </a:rPr>
              <a:t> </a:t>
            </a:r>
            <a:r>
              <a:rPr lang="en-US" sz="1800" dirty="0">
                <a:latin typeface="Times New Roman"/>
                <a:cs typeface="Times New Roman"/>
              </a:rPr>
              <a:t>disk</a:t>
            </a:r>
            <a:r>
              <a:rPr lang="en-US" sz="1800" spc="-35" dirty="0">
                <a:latin typeface="Times New Roman"/>
                <a:cs typeface="Times New Roman"/>
              </a:rPr>
              <a:t> </a:t>
            </a:r>
            <a:r>
              <a:rPr lang="en-US" sz="1800" dirty="0">
                <a:latin typeface="Times New Roman"/>
                <a:cs typeface="Times New Roman"/>
              </a:rPr>
              <a:t>space</a:t>
            </a:r>
            <a:r>
              <a:rPr lang="en-US" sz="1800" spc="-35" dirty="0">
                <a:latin typeface="Times New Roman"/>
                <a:cs typeface="Times New Roman"/>
              </a:rPr>
              <a:t> </a:t>
            </a:r>
            <a:r>
              <a:rPr lang="en-US" sz="1800" dirty="0">
                <a:latin typeface="Times New Roman"/>
                <a:cs typeface="Times New Roman"/>
              </a:rPr>
              <a:t>or</a:t>
            </a:r>
            <a:r>
              <a:rPr lang="en-US" sz="1800" spc="-20" dirty="0">
                <a:latin typeface="Times New Roman"/>
                <a:cs typeface="Times New Roman"/>
              </a:rPr>
              <a:t> </a:t>
            </a:r>
            <a:r>
              <a:rPr lang="en-US" sz="1800" spc="-5" dirty="0">
                <a:latin typeface="Times New Roman"/>
                <a:cs typeface="Times New Roman"/>
              </a:rPr>
              <a:t>more.</a:t>
            </a:r>
            <a:endParaRPr lang="en-US" sz="1800" dirty="0">
              <a:latin typeface="Times New Roman"/>
              <a:cs typeface="Times New Roman"/>
            </a:endParaRPr>
          </a:p>
          <a:p>
            <a:endParaRPr lang="en-US" dirty="0"/>
          </a:p>
        </p:txBody>
      </p:sp>
      <p:sp>
        <p:nvSpPr>
          <p:cNvPr id="7" name="Slide Number Placeholder 6">
            <a:extLst>
              <a:ext uri="{FF2B5EF4-FFF2-40B4-BE49-F238E27FC236}">
                <a16:creationId xmlns:a16="http://schemas.microsoft.com/office/drawing/2014/main" id="{D22E81F8-CA93-7CC6-8F0F-C912BB3EABD7}"/>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40605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6174-F232-1F54-6891-F1FE4F0B8216}"/>
              </a:ext>
            </a:extLst>
          </p:cNvPr>
          <p:cNvSpPr>
            <a:spLocks noGrp="1"/>
          </p:cNvSpPr>
          <p:nvPr>
            <p:ph type="title"/>
          </p:nvPr>
        </p:nvSpPr>
        <p:spPr>
          <a:xfrm>
            <a:off x="838200" y="353550"/>
            <a:ext cx="2479535" cy="582175"/>
          </a:xfrm>
        </p:spPr>
        <p:txBody>
          <a:bodyPr/>
          <a:lstStyle/>
          <a:p>
            <a:r>
              <a:rPr lang="en-US" dirty="0"/>
              <a:t>ER Diagram</a:t>
            </a:r>
          </a:p>
        </p:txBody>
      </p:sp>
      <p:sp>
        <p:nvSpPr>
          <p:cNvPr id="4" name="Slide Number Placeholder 3">
            <a:extLst>
              <a:ext uri="{FF2B5EF4-FFF2-40B4-BE49-F238E27FC236}">
                <a16:creationId xmlns:a16="http://schemas.microsoft.com/office/drawing/2014/main" id="{07D13015-649D-E525-D335-3CF41C19384C}"/>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0" name="Picture 9" descr="A diagram of a website&#10;&#10;Description automatically generated with medium confidence">
            <a:extLst>
              <a:ext uri="{FF2B5EF4-FFF2-40B4-BE49-F238E27FC236}">
                <a16:creationId xmlns:a16="http://schemas.microsoft.com/office/drawing/2014/main" id="{07B43955-64E5-E64D-E75E-CF8F86D342CD}"/>
              </a:ext>
            </a:extLst>
          </p:cNvPr>
          <p:cNvPicPr>
            <a:picLocks noChangeAspect="1"/>
          </p:cNvPicPr>
          <p:nvPr/>
        </p:nvPicPr>
        <p:blipFill>
          <a:blip r:embed="rId2"/>
          <a:stretch>
            <a:fillRect/>
          </a:stretch>
        </p:blipFill>
        <p:spPr>
          <a:xfrm>
            <a:off x="3753829" y="-7684"/>
            <a:ext cx="8246659" cy="6858000"/>
          </a:xfrm>
          <a:prstGeom prst="rect">
            <a:avLst/>
          </a:prstGeom>
        </p:spPr>
      </p:pic>
    </p:spTree>
    <p:extLst>
      <p:ext uri="{BB962C8B-B14F-4D97-AF65-F5344CB8AC3E}">
        <p14:creationId xmlns:p14="http://schemas.microsoft.com/office/powerpoint/2010/main" val="312560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b="1" dirty="0"/>
              <a:t>Key Features and Functionalities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b="1" dirty="0"/>
              <a:t>Admin Role:</a:t>
            </a:r>
            <a:endParaRPr lang="en-US" dirty="0"/>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fontScale="92500" lnSpcReduction="20000"/>
          </a:bodyPr>
          <a:lstStyle/>
          <a:p>
            <a:pPr>
              <a:buFont typeface="Arial" panose="020B0604020202020204" pitchFamily="34" charset="0"/>
              <a:buChar char="•"/>
            </a:pPr>
            <a:r>
              <a:rPr lang="en-US" b="1" dirty="0"/>
              <a:t>Platform Oversight:</a:t>
            </a:r>
            <a:r>
              <a:rPr lang="en-US" dirty="0"/>
              <a:t> Admins monitor the entire system, ensuring smooth operations and maintaining efficiency.</a:t>
            </a:r>
          </a:p>
          <a:p>
            <a:pPr>
              <a:buFont typeface="Arial" panose="020B0604020202020204" pitchFamily="34" charset="0"/>
              <a:buChar char="•"/>
            </a:pPr>
            <a:r>
              <a:rPr lang="en-US" b="1" dirty="0"/>
              <a:t>Financial Management:</a:t>
            </a:r>
            <a:r>
              <a:rPr lang="en-US" dirty="0"/>
              <a:t> Admins oversee rider payments, distribute earnings between drivers and the platform, and earn a 20% commission per booking.</a:t>
            </a:r>
          </a:p>
          <a:p>
            <a:pPr>
              <a:buFont typeface="Arial" panose="020B0604020202020204" pitchFamily="34" charset="0"/>
              <a:buChar char="•"/>
            </a:pPr>
            <a:r>
              <a:rPr lang="en-US" b="1" dirty="0"/>
              <a:t>Dashboards:</a:t>
            </a:r>
            <a:r>
              <a:rPr lang="en-US" dirty="0"/>
              <a:t> Comprehensive dashboards provide insights into ride statuses, payment histories, and system performance.</a:t>
            </a:r>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3EFD02-A8CB-8C02-9C49-226F979D3D5C}"/>
              </a:ext>
            </a:extLst>
          </p:cNvPr>
          <p:cNvSpPr>
            <a:spLocks noGrp="1"/>
          </p:cNvSpPr>
          <p:nvPr>
            <p:ph type="body" idx="1"/>
          </p:nvPr>
        </p:nvSpPr>
        <p:spPr>
          <a:xfrm>
            <a:off x="1137013" y="748356"/>
            <a:ext cx="2722880" cy="351284"/>
          </a:xfrm>
        </p:spPr>
        <p:txBody>
          <a:bodyPr/>
          <a:lstStyle/>
          <a:p>
            <a:r>
              <a:rPr kumimoji="0" lang="en-US" altLang="en-US" sz="1800" b="1" i="0" u="none" strike="noStrike" cap="none" normalizeH="0" baseline="0" dirty="0">
                <a:ln>
                  <a:noFill/>
                </a:ln>
                <a:solidFill>
                  <a:schemeClr val="tx1"/>
                </a:solidFill>
                <a:effectLst/>
                <a:latin typeface="Arial" panose="020B0604020202020204" pitchFamily="34" charset="0"/>
              </a:rPr>
              <a:t>Driver Role</a:t>
            </a:r>
            <a:endParaRPr lang="en-US" dirty="0"/>
          </a:p>
        </p:txBody>
      </p:sp>
      <p:sp>
        <p:nvSpPr>
          <p:cNvPr id="5" name="Text Placeholder 4">
            <a:extLst>
              <a:ext uri="{FF2B5EF4-FFF2-40B4-BE49-F238E27FC236}">
                <a16:creationId xmlns:a16="http://schemas.microsoft.com/office/drawing/2014/main" id="{088C1CC3-CD61-B362-2EEB-31DE16A6FD1E}"/>
              </a:ext>
            </a:extLst>
          </p:cNvPr>
          <p:cNvSpPr>
            <a:spLocks noGrp="1"/>
          </p:cNvSpPr>
          <p:nvPr>
            <p:ph type="body" idx="10"/>
          </p:nvPr>
        </p:nvSpPr>
        <p:spPr>
          <a:xfrm>
            <a:off x="6675120" y="748356"/>
            <a:ext cx="5516880" cy="351284"/>
          </a:xfrm>
        </p:spPr>
        <p:txBody>
          <a:bodyPr/>
          <a:lstStyle/>
          <a:p>
            <a:r>
              <a:rPr lang="en-US" b="1" dirty="0"/>
              <a:t>Rider Role</a:t>
            </a:r>
            <a:endParaRPr lang="en-US" dirty="0"/>
          </a:p>
        </p:txBody>
      </p:sp>
      <p:sp>
        <p:nvSpPr>
          <p:cNvPr id="6" name="Content Placeholder 5">
            <a:extLst>
              <a:ext uri="{FF2B5EF4-FFF2-40B4-BE49-F238E27FC236}">
                <a16:creationId xmlns:a16="http://schemas.microsoft.com/office/drawing/2014/main" id="{C000AACD-67F5-10DB-B70D-ED57191FF5F8}"/>
              </a:ext>
            </a:extLst>
          </p:cNvPr>
          <p:cNvSpPr>
            <a:spLocks noGrp="1"/>
          </p:cNvSpPr>
          <p:nvPr>
            <p:ph sz="half" idx="14"/>
          </p:nvPr>
        </p:nvSpPr>
        <p:spPr>
          <a:xfrm>
            <a:off x="6096000" y="1585866"/>
            <a:ext cx="5143763" cy="3916863"/>
          </a:xfrm>
        </p:spPr>
        <p:txBody>
          <a:bodyPr>
            <a:normAutofit/>
          </a:bodyPr>
          <a:lstStyle/>
          <a:p>
            <a:pPr>
              <a:buFont typeface="Arial" panose="020B0604020202020204" pitchFamily="34" charset="0"/>
              <a:buChar char="•"/>
            </a:pPr>
            <a:r>
              <a:rPr lang="en-US" b="1" dirty="0"/>
              <a:t>Registration and Booking:</a:t>
            </a:r>
            <a:r>
              <a:rPr lang="en-US" dirty="0"/>
              <a:t> Riders register on the platform, search for rides within a 2-5 mile radius, and book seats.</a:t>
            </a:r>
          </a:p>
          <a:p>
            <a:pPr>
              <a:buFont typeface="Arial" panose="020B0604020202020204" pitchFamily="34" charset="0"/>
              <a:buChar char="•"/>
            </a:pPr>
            <a:r>
              <a:rPr lang="en-US" b="1" dirty="0"/>
              <a:t>Payment:</a:t>
            </a:r>
            <a:r>
              <a:rPr lang="en-US" dirty="0"/>
              <a:t> Payments are securely processed via credit or debit cards. Riders access dashboards to manage bookings, track upcoming trips, and view payment histories.</a:t>
            </a:r>
          </a:p>
          <a:p>
            <a:pPr>
              <a:buFont typeface="Arial" panose="020B0604020202020204" pitchFamily="34" charset="0"/>
              <a:buChar char="•"/>
            </a:pPr>
            <a:r>
              <a:rPr lang="en-US" b="1" dirty="0"/>
              <a:t>Refunds:</a:t>
            </a:r>
            <a:r>
              <a:rPr lang="en-US" dirty="0"/>
              <a:t> Riders are refunded based on cancellation timing if a driver cancels the ride.</a:t>
            </a:r>
          </a:p>
          <a:p>
            <a:endParaRPr lang="en-US" dirty="0"/>
          </a:p>
        </p:txBody>
      </p:sp>
      <p:sp>
        <p:nvSpPr>
          <p:cNvPr id="7" name="Slide Number Placeholder 6">
            <a:extLst>
              <a:ext uri="{FF2B5EF4-FFF2-40B4-BE49-F238E27FC236}">
                <a16:creationId xmlns:a16="http://schemas.microsoft.com/office/drawing/2014/main" id="{0ABE95E9-024F-D170-DFD8-68DD61EC6E59}"/>
              </a:ext>
            </a:extLst>
          </p:cNvPr>
          <p:cNvSpPr>
            <a:spLocks noGrp="1"/>
          </p:cNvSpPr>
          <p:nvPr>
            <p:ph type="sldNum" sz="quarter" idx="13"/>
          </p:nvPr>
        </p:nvSpPr>
        <p:spPr/>
        <p:txBody>
          <a:bodyPr/>
          <a:lstStyle/>
          <a:p>
            <a:fld id="{A49DFD55-3C28-40EF-9E31-A92D2E4017FF}" type="slidenum">
              <a:rPr lang="en-US" smtClean="0"/>
              <a:pPr/>
              <a:t>9</a:t>
            </a:fld>
            <a:endParaRPr lang="en-US" dirty="0"/>
          </a:p>
        </p:txBody>
      </p:sp>
      <p:sp>
        <p:nvSpPr>
          <p:cNvPr id="8" name="Rectangle 1">
            <a:extLst>
              <a:ext uri="{FF2B5EF4-FFF2-40B4-BE49-F238E27FC236}">
                <a16:creationId xmlns:a16="http://schemas.microsoft.com/office/drawing/2014/main" id="{9E6EF0ED-77EA-2BA6-FA25-37987BEB6CC5}"/>
              </a:ext>
            </a:extLst>
          </p:cNvPr>
          <p:cNvSpPr>
            <a:spLocks noGrp="1" noChangeArrowheads="1"/>
          </p:cNvSpPr>
          <p:nvPr>
            <p:ph sz="half" idx="15"/>
          </p:nvPr>
        </p:nvSpPr>
        <p:spPr bwMode="auto">
          <a:xfrm>
            <a:off x="818886" y="1283682"/>
            <a:ext cx="440625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Registration:</a:t>
            </a:r>
            <a:r>
              <a:rPr kumimoji="0" lang="en-US" altLang="en-US" sz="1800" b="0" i="0" u="none" strike="noStrike" cap="none" normalizeH="0" baseline="0" dirty="0">
                <a:ln>
                  <a:noFill/>
                </a:ln>
                <a:solidFill>
                  <a:schemeClr val="tx1"/>
                </a:solidFill>
                <a:effectLst/>
                <a:latin typeface="Arial" panose="020B0604020202020204" pitchFamily="34" charset="0"/>
              </a:rPr>
              <a:t> Drivers register with personal and vehicle details, including licensing and driving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Ride Management:</a:t>
            </a:r>
            <a:r>
              <a:rPr kumimoji="0" lang="en-US" altLang="en-US" sz="1800" b="0" i="0" u="none" strike="noStrike" cap="none" normalizeH="0" baseline="0" dirty="0">
                <a:ln>
                  <a:noFill/>
                </a:ln>
                <a:solidFill>
                  <a:schemeClr val="tx1"/>
                </a:solidFill>
                <a:effectLst/>
                <a:latin typeface="Arial" panose="020B0604020202020204" pitchFamily="34" charset="0"/>
              </a:rPr>
              <a:t> Drivers create rides with specified details (pickup/drop-off locations, timings, seats, and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Dashboard Access:</a:t>
            </a:r>
            <a:r>
              <a:rPr kumimoji="0" lang="en-US" altLang="en-US" sz="1800" b="0" i="0" u="none" strike="noStrike" cap="none" normalizeH="0" baseline="0" dirty="0">
                <a:ln>
                  <a:noFill/>
                </a:ln>
                <a:solidFill>
                  <a:schemeClr val="tx1"/>
                </a:solidFill>
                <a:effectLst/>
                <a:latin typeface="Arial" panose="020B0604020202020204" pitchFamily="34" charset="0"/>
              </a:rPr>
              <a:t> Drivers track bookings, manage earnings, and monitor payment histories through personalized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Cancellations:</a:t>
            </a:r>
            <a:r>
              <a:rPr kumimoji="0" lang="en-US" altLang="en-US" sz="1800" b="0" i="0" u="none" strike="noStrike" cap="none" normalizeH="0" baseline="0" dirty="0">
                <a:ln>
                  <a:noFill/>
                </a:ln>
                <a:solidFill>
                  <a:schemeClr val="tx1"/>
                </a:solidFill>
                <a:effectLst/>
                <a:latin typeface="Arial" panose="020B0604020202020204" pitchFamily="34" charset="0"/>
              </a:rPr>
              <a:t> Drivers can cancel rides if needed, triggering the automated refund process for riders.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227378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{D1875090-0D2E-480B-9399-3C6C33C87E85}tf67328976_win32</Template>
  <TotalTime>143</TotalTime>
  <Words>883</Words>
  <Application>Microsoft Office PowerPoint</Application>
  <PresentationFormat>Widescreen</PresentationFormat>
  <Paragraphs>97</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Times New Roman</vt:lpstr>
      <vt:lpstr>Custom</vt:lpstr>
      <vt:lpstr>Ride BOOKING SYSTEM  GROUP 6</vt:lpstr>
      <vt:lpstr>AGENDA</vt:lpstr>
      <vt:lpstr>Problem Statement and Solution</vt:lpstr>
      <vt:lpstr>ABSTRACT</vt:lpstr>
      <vt:lpstr>OBJECTIVES</vt:lpstr>
      <vt:lpstr>SYSTEM SPECIFICATIONS</vt:lpstr>
      <vt:lpstr>ER Diagram</vt:lpstr>
      <vt:lpstr>Key Features and Functionalities</vt:lpstr>
      <vt:lpstr>PowerPoint Presentation</vt:lpstr>
      <vt:lpstr>LOGIN PAGE</vt:lpstr>
      <vt:lpstr>Signup / register page</vt:lpstr>
      <vt:lpstr>Forgot Password PAGE</vt:lpstr>
      <vt:lpstr>Driver Home PAGE</vt:lpstr>
      <vt:lpstr>Create ride PAGE</vt:lpstr>
      <vt:lpstr>Driver profile page</vt:lpstr>
      <vt:lpstr>Rider Home PAGE</vt:lpstr>
      <vt:lpstr>Payment PAGE</vt:lpstr>
      <vt:lpstr>Rider Profile PAGE</vt:lpstr>
      <vt:lpstr>Admin Home PAGE</vt:lpstr>
      <vt:lpstr>ADMIn Requests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Niharika Balusu</dc:creator>
  <cp:lastModifiedBy>praneetha babburi</cp:lastModifiedBy>
  <cp:revision>2</cp:revision>
  <dcterms:created xsi:type="dcterms:W3CDTF">2024-12-05T15:04:27Z</dcterms:created>
  <dcterms:modified xsi:type="dcterms:W3CDTF">2024-12-14T23:55:49Z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