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C4419B63-F796-4468-BE76-86F6C9D11AC2}" type="datetimeFigureOut">
              <a:rPr lang="en-IN" smtClean="0"/>
              <a:t>27-08-2024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DEEFE65-5123-4A1A-9CB8-B156052A02A8}" type="slidenum">
              <a:rPr lang="en-IN" smtClean="0"/>
              <a:t>‹#›</a:t>
            </a:fld>
            <a:endParaRPr lang="en-IN"/>
          </a:p>
        </p:txBody>
      </p:sp>
    </p:spTree>
    <p:extLst>
      <p:ext uri="{BB962C8B-B14F-4D97-AF65-F5344CB8AC3E}">
        <p14:creationId xmlns:p14="http://schemas.microsoft.com/office/powerpoint/2010/main" val="18179637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19B63-F796-4468-BE76-86F6C9D11AC2}"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EFE65-5123-4A1A-9CB8-B156052A02A8}"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323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19B63-F796-4468-BE76-86F6C9D11AC2}"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EFE65-5123-4A1A-9CB8-B156052A02A8}"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692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19B63-F796-4468-BE76-86F6C9D11AC2}"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EFE65-5123-4A1A-9CB8-B156052A02A8}"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666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19B63-F796-4468-BE76-86F6C9D11AC2}"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EEFE65-5123-4A1A-9CB8-B156052A02A8}"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0728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19B63-F796-4468-BE76-86F6C9D11AC2}"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EFE65-5123-4A1A-9CB8-B156052A02A8}"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493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19B63-F796-4468-BE76-86F6C9D11AC2}"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EEFE65-5123-4A1A-9CB8-B156052A02A8}" type="slidenum">
              <a:rPr lang="en-IN" smtClean="0"/>
              <a:t>‹#›</a:t>
            </a:fld>
            <a:endParaRPr lang="en-IN"/>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211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419B63-F796-4468-BE76-86F6C9D11AC2}"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EEFE65-5123-4A1A-9CB8-B156052A02A8}"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192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19B63-F796-4468-BE76-86F6C9D11AC2}" type="datetimeFigureOut">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EEFE65-5123-4A1A-9CB8-B156052A02A8}" type="slidenum">
              <a:rPr lang="en-IN" smtClean="0"/>
              <a:t>‹#›</a:t>
            </a:fld>
            <a:endParaRPr lang="en-IN"/>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550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19B63-F796-4468-BE76-86F6C9D11AC2}"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EFE65-5123-4A1A-9CB8-B156052A02A8}" type="slidenum">
              <a:rPr lang="en-IN" smtClean="0"/>
              <a:t>‹#›</a:t>
            </a:fld>
            <a:endParaRPr lang="en-IN"/>
          </a:p>
        </p:txBody>
      </p:sp>
    </p:spTree>
    <p:extLst>
      <p:ext uri="{BB962C8B-B14F-4D97-AF65-F5344CB8AC3E}">
        <p14:creationId xmlns:p14="http://schemas.microsoft.com/office/powerpoint/2010/main" val="2259767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19B63-F796-4468-BE76-86F6C9D11AC2}"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EEFE65-5123-4A1A-9CB8-B156052A02A8}" type="slidenum">
              <a:rPr lang="en-IN" smtClean="0"/>
              <a:t>‹#›</a:t>
            </a:fld>
            <a:endParaRPr lang="en-IN"/>
          </a:p>
        </p:txBody>
      </p:sp>
    </p:spTree>
    <p:extLst>
      <p:ext uri="{BB962C8B-B14F-4D97-AF65-F5344CB8AC3E}">
        <p14:creationId xmlns:p14="http://schemas.microsoft.com/office/powerpoint/2010/main" val="1166279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C4419B63-F796-4468-BE76-86F6C9D11AC2}" type="datetimeFigureOut">
              <a:rPr lang="en-IN" smtClean="0"/>
              <a:t>27-08-2024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BDEEFE65-5123-4A1A-9CB8-B156052A02A8}" type="slidenum">
              <a:rPr lang="en-IN" smtClean="0"/>
              <a:t>‹#›</a:t>
            </a:fld>
            <a:endParaRPr lang="en-IN"/>
          </a:p>
        </p:txBody>
      </p:sp>
    </p:spTree>
    <p:extLst>
      <p:ext uri="{BB962C8B-B14F-4D97-AF65-F5344CB8AC3E}">
        <p14:creationId xmlns:p14="http://schemas.microsoft.com/office/powerpoint/2010/main" val="14036064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7C3B-52DD-C024-C809-9ED31B122E75}"/>
              </a:ext>
            </a:extLst>
          </p:cNvPr>
          <p:cNvSpPr>
            <a:spLocks noGrp="1"/>
          </p:cNvSpPr>
          <p:nvPr>
            <p:ph type="ctrTitle"/>
          </p:nvPr>
        </p:nvSpPr>
        <p:spPr>
          <a:xfrm>
            <a:off x="1536192" y="-368808"/>
            <a:ext cx="9418320" cy="4041648"/>
          </a:xfrm>
        </p:spPr>
        <p:txBody>
          <a:bodyPr>
            <a:normAutofit/>
          </a:bodyPr>
          <a:lstStyle/>
          <a:p>
            <a:r>
              <a:rPr lang="en-US" dirty="0">
                <a:effectLst>
                  <a:outerShdw blurRad="38100" dist="38100" dir="2700000" algn="tl">
                    <a:srgbClr val="000000">
                      <a:alpha val="43137"/>
                    </a:srgbClr>
                  </a:outerShdw>
                </a:effectLst>
              </a:rPr>
              <a:t>WALMART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SALES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ANALYSIS</a:t>
            </a:r>
            <a:endParaRPr lang="en-IN"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0CBE145C-847D-DFE4-884C-72C3D8195A87}"/>
              </a:ext>
            </a:extLst>
          </p:cNvPr>
          <p:cNvSpPr>
            <a:spLocks noGrp="1"/>
          </p:cNvSpPr>
          <p:nvPr>
            <p:ph type="subTitle" idx="1"/>
          </p:nvPr>
        </p:nvSpPr>
        <p:spPr>
          <a:xfrm>
            <a:off x="7482840" y="6111240"/>
            <a:ext cx="9418320" cy="1691640"/>
          </a:xfrm>
        </p:spPr>
        <p:txBody>
          <a:bodyPr/>
          <a:lstStyle/>
          <a:p>
            <a:r>
              <a:rPr lang="en-US" dirty="0"/>
              <a:t>By Yashasvi Khaparde</a:t>
            </a:r>
            <a:endParaRPr lang="en-IN" dirty="0"/>
          </a:p>
        </p:txBody>
      </p:sp>
    </p:spTree>
    <p:extLst>
      <p:ext uri="{BB962C8B-B14F-4D97-AF65-F5344CB8AC3E}">
        <p14:creationId xmlns:p14="http://schemas.microsoft.com/office/powerpoint/2010/main" val="3714703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4870F-394E-0505-B0B6-65EEB1FDE465}"/>
              </a:ext>
            </a:extLst>
          </p:cNvPr>
          <p:cNvSpPr>
            <a:spLocks noGrp="1"/>
          </p:cNvSpPr>
          <p:nvPr>
            <p:ph type="title"/>
          </p:nvPr>
        </p:nvSpPr>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7C0F6FC3-1991-3111-E764-4887C33F7693}"/>
              </a:ext>
            </a:extLst>
          </p:cNvPr>
          <p:cNvSpPr>
            <a:spLocks noGrp="1"/>
          </p:cNvSpPr>
          <p:nvPr>
            <p:ph idx="1"/>
          </p:nvPr>
        </p:nvSpPr>
        <p:spPr/>
        <p:txBody>
          <a:bodyPr/>
          <a:lstStyle/>
          <a:p>
            <a:r>
              <a:rPr lang="en-US" b="0" i="0" dirty="0">
                <a:solidFill>
                  <a:srgbClr val="242424"/>
                </a:solidFill>
                <a:effectLst/>
                <a:highlight>
                  <a:srgbClr val="FFFFFF"/>
                </a:highlight>
                <a:latin typeface="source-serif-pro"/>
              </a:rPr>
              <a:t>The major aim of </a:t>
            </a:r>
            <a:r>
              <a:rPr lang="en-US" b="0" i="0" dirty="0" err="1">
                <a:solidFill>
                  <a:srgbClr val="242424"/>
                </a:solidFill>
                <a:effectLst/>
                <a:highlight>
                  <a:srgbClr val="FFFFFF"/>
                </a:highlight>
                <a:latin typeface="source-serif-pro"/>
              </a:rPr>
              <a:t>thie</a:t>
            </a:r>
            <a:r>
              <a:rPr lang="en-US" b="0" i="0" dirty="0">
                <a:solidFill>
                  <a:srgbClr val="242424"/>
                </a:solidFill>
                <a:effectLst/>
                <a:highlight>
                  <a:srgbClr val="FFFFFF"/>
                </a:highlight>
                <a:latin typeface="source-serif-pro"/>
              </a:rPr>
              <a:t> project is to gain insight into the sales data of Walmart to understand the different factors that affect sales of the different branches.</a:t>
            </a:r>
          </a:p>
          <a:p>
            <a:pPr algn="l"/>
            <a:r>
              <a:rPr lang="en-US" b="0" i="0" dirty="0">
                <a:solidFill>
                  <a:srgbClr val="242424"/>
                </a:solidFill>
                <a:effectLst/>
                <a:highlight>
                  <a:srgbClr val="FFFFFF"/>
                </a:highlight>
                <a:latin typeface="source-serif-pro"/>
              </a:rPr>
              <a:t>Walmart, respectively located in Mandalay, Yangon and Naypyitaw. The data contains 17 columns and 1000 rows</a:t>
            </a:r>
          </a:p>
          <a:p>
            <a:pPr algn="l"/>
            <a:r>
              <a:rPr lang="en-US" b="0" i="0" dirty="0">
                <a:solidFill>
                  <a:srgbClr val="242424"/>
                </a:solidFill>
                <a:effectLst/>
                <a:highlight>
                  <a:srgbClr val="FFFFFF"/>
                </a:highlight>
                <a:latin typeface="source-serif-pro"/>
              </a:rPr>
              <a:t>Data </a:t>
            </a:r>
            <a:r>
              <a:rPr lang="en-US" b="0" i="0" dirty="0" err="1">
                <a:solidFill>
                  <a:srgbClr val="242424"/>
                </a:solidFill>
                <a:effectLst/>
                <a:highlight>
                  <a:srgbClr val="FFFFFF"/>
                </a:highlight>
                <a:latin typeface="source-serif-pro"/>
              </a:rPr>
              <a:t>Wragling</a:t>
            </a:r>
            <a:r>
              <a:rPr lang="en-US" b="0" i="0" dirty="0">
                <a:solidFill>
                  <a:srgbClr val="242424"/>
                </a:solidFill>
                <a:effectLst/>
                <a:highlight>
                  <a:srgbClr val="FFFFFF"/>
                </a:highlight>
                <a:latin typeface="source-serif-pro"/>
              </a:rPr>
              <a:t> is the first step where inspection of data is done to make sure NULL values and missing values are detected and data replacement methods are used to replace, missing or NULL values</a:t>
            </a:r>
          </a:p>
          <a:p>
            <a:pPr algn="l"/>
            <a:endParaRPr lang="en-US" b="0" i="0" dirty="0">
              <a:solidFill>
                <a:srgbClr val="242424"/>
              </a:solidFill>
              <a:effectLst/>
              <a:highlight>
                <a:srgbClr val="FFFFFF"/>
              </a:highlight>
              <a:latin typeface="source-serif-pro"/>
            </a:endParaRPr>
          </a:p>
        </p:txBody>
      </p:sp>
    </p:spTree>
    <p:extLst>
      <p:ext uri="{BB962C8B-B14F-4D97-AF65-F5344CB8AC3E}">
        <p14:creationId xmlns:p14="http://schemas.microsoft.com/office/powerpoint/2010/main" val="21752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CE6D-629D-33D9-C396-2D8E618A6F13}"/>
              </a:ext>
            </a:extLst>
          </p:cNvPr>
          <p:cNvSpPr>
            <a:spLocks noGrp="1"/>
          </p:cNvSpPr>
          <p:nvPr>
            <p:ph type="title"/>
          </p:nvPr>
        </p:nvSpPr>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8E573980-7A14-39E0-880A-61234DEEB0C5}"/>
              </a:ext>
            </a:extLst>
          </p:cNvPr>
          <p:cNvSpPr>
            <a:spLocks noGrp="1"/>
          </p:cNvSpPr>
          <p:nvPr>
            <p:ph idx="1"/>
          </p:nvPr>
        </p:nvSpPr>
        <p:spPr/>
        <p:txBody>
          <a:bodyPr>
            <a:normAutofit fontScale="70000" lnSpcReduction="20000"/>
          </a:bodyPr>
          <a:lstStyle/>
          <a:p>
            <a:r>
              <a:rPr lang="en-US" sz="2600" dirty="0"/>
              <a:t>Here we add a new column named `</a:t>
            </a:r>
            <a:r>
              <a:rPr lang="en-US" sz="2600" dirty="0" err="1"/>
              <a:t>time_of_day</a:t>
            </a:r>
            <a:r>
              <a:rPr lang="en-US" sz="2600" dirty="0"/>
              <a:t>` to give insight of sales in the Morning, Afternoon and Evening.</a:t>
            </a:r>
          </a:p>
          <a:p>
            <a:r>
              <a:rPr lang="en-US" sz="2600" dirty="0"/>
              <a:t>Added a new column named `</a:t>
            </a:r>
            <a:r>
              <a:rPr lang="en-US" sz="2600" dirty="0" err="1"/>
              <a:t>day_name</a:t>
            </a:r>
            <a:r>
              <a:rPr lang="en-US" sz="2600" dirty="0"/>
              <a:t>` that contains the extracted days of the week on which the given transaction took place (Mon, Tue, Wed, </a:t>
            </a:r>
            <a:r>
              <a:rPr lang="en-US" sz="2600" dirty="0" err="1"/>
              <a:t>Thur</a:t>
            </a:r>
            <a:r>
              <a:rPr lang="en-US" sz="2600" dirty="0"/>
              <a:t>, Fri). This will help answer the question on which week of the day each branch is busiest.</a:t>
            </a:r>
          </a:p>
          <a:p>
            <a:r>
              <a:rPr lang="en-US" sz="2600" dirty="0"/>
              <a:t>Add a new column named `</a:t>
            </a:r>
            <a:r>
              <a:rPr lang="en-US" sz="2600" dirty="0" err="1"/>
              <a:t>month_name</a:t>
            </a:r>
            <a:r>
              <a:rPr lang="en-US" sz="2600" dirty="0"/>
              <a:t>` that contains the extracted months of the year on which the given transaction took place (Jan, Feb, Mar). Help determine which month of the year has the most sales and profit</a:t>
            </a:r>
          </a:p>
          <a:p>
            <a:r>
              <a:rPr lang="en-US" sz="2600" dirty="0"/>
              <a:t>addressed a variety of questions, ranging from understanding product performance and sales trends to diving into customer behavior. These insights are crucial for Walmart’s sales strategies and can guide future optimizations.</a:t>
            </a:r>
          </a:p>
          <a:p>
            <a:r>
              <a:rPr lang="en-US" sz="2300" dirty="0"/>
              <a:t>Throughout our analysis, we made use of SQL queries to extract relevant information from the dataset. We also computed important metrics such as COGS (Cost of Goods Sold), VAT (Value Added Tax), total revenue, and gross profit to better understand the financial aspects of Walmart’s operations.</a:t>
            </a:r>
            <a:endParaRPr lang="en-IN" sz="2300" dirty="0"/>
          </a:p>
        </p:txBody>
      </p:sp>
    </p:spTree>
    <p:extLst>
      <p:ext uri="{BB962C8B-B14F-4D97-AF65-F5344CB8AC3E}">
        <p14:creationId xmlns:p14="http://schemas.microsoft.com/office/powerpoint/2010/main" val="1556116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4A4A-7AF1-5627-B79E-F3DC44BB5B65}"/>
              </a:ext>
            </a:extLst>
          </p:cNvPr>
          <p:cNvSpPr>
            <a:spLocks noGrp="1"/>
          </p:cNvSpPr>
          <p:nvPr>
            <p:ph type="title"/>
          </p:nvPr>
        </p:nvSpPr>
        <p:spPr/>
        <p:txBody>
          <a:bodyPr/>
          <a:lstStyle/>
          <a:p>
            <a:r>
              <a:rPr lang="en-US" dirty="0"/>
              <a:t>Take Aways</a:t>
            </a:r>
            <a:endParaRPr lang="en-IN" dirty="0"/>
          </a:p>
        </p:txBody>
      </p:sp>
      <p:sp>
        <p:nvSpPr>
          <p:cNvPr id="3" name="Content Placeholder 2">
            <a:extLst>
              <a:ext uri="{FF2B5EF4-FFF2-40B4-BE49-F238E27FC236}">
                <a16:creationId xmlns:a16="http://schemas.microsoft.com/office/drawing/2014/main" id="{3B1CB2CC-F5CB-4756-0237-C8A0378C27B5}"/>
              </a:ext>
            </a:extLst>
          </p:cNvPr>
          <p:cNvSpPr>
            <a:spLocks noGrp="1"/>
          </p:cNvSpPr>
          <p:nvPr>
            <p:ph idx="1"/>
          </p:nvPr>
        </p:nvSpPr>
        <p:spPr/>
        <p:txBody>
          <a:bodyPr/>
          <a:lstStyle/>
          <a:p>
            <a:r>
              <a:rPr lang="en-US" dirty="0"/>
              <a:t>Identification of top-performing product lines and branches.</a:t>
            </a:r>
          </a:p>
          <a:p>
            <a:r>
              <a:rPr lang="en-US" dirty="0"/>
              <a:t>Analysis of sales trends, which can inform sales strategies and modifications.</a:t>
            </a:r>
          </a:p>
          <a:p>
            <a:r>
              <a:rPr lang="en-US" dirty="0"/>
              <a:t>Profiling of customer segments and their profitability.</a:t>
            </a:r>
          </a:p>
          <a:p>
            <a:r>
              <a:rPr lang="en-US" dirty="0"/>
              <a:t>The data-driven decisions made possible through this analysis can contribute to improved sales strategies, inventory management, and overall business performance</a:t>
            </a:r>
            <a:endParaRPr lang="en-IN" dirty="0"/>
          </a:p>
        </p:txBody>
      </p:sp>
    </p:spTree>
    <p:extLst>
      <p:ext uri="{BB962C8B-B14F-4D97-AF65-F5344CB8AC3E}">
        <p14:creationId xmlns:p14="http://schemas.microsoft.com/office/powerpoint/2010/main" val="1109712207"/>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13</TotalTime>
  <Words>360</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Schoolbook</vt:lpstr>
      <vt:lpstr>source-serif-pro</vt:lpstr>
      <vt:lpstr>Wingdings 2</vt:lpstr>
      <vt:lpstr>View</vt:lpstr>
      <vt:lpstr>WALMART  SALES  ANALYSIS</vt:lpstr>
      <vt:lpstr>Purpose</vt:lpstr>
      <vt:lpstr>Feature Engineering</vt:lpstr>
      <vt:lpstr>Take 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yashasvi khaparde</dc:creator>
  <cp:lastModifiedBy>yashasvi khaparde</cp:lastModifiedBy>
  <cp:revision>1</cp:revision>
  <dcterms:created xsi:type="dcterms:W3CDTF">2024-08-27T17:16:37Z</dcterms:created>
  <dcterms:modified xsi:type="dcterms:W3CDTF">2024-08-27T17:30:35Z</dcterms:modified>
</cp:coreProperties>
</file>