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9"/>
  </p:notesMasterIdLst>
  <p:handoutMasterIdLst>
    <p:handoutMasterId r:id="rId10"/>
  </p:handoutMasterIdLst>
  <p:sldIdLst>
    <p:sldId id="312" r:id="rId5"/>
    <p:sldId id="304" r:id="rId6"/>
    <p:sldId id="282" r:id="rId7"/>
    <p:sldId id="314"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3" d="100"/>
          <a:sy n="63" d="100"/>
        </p:scale>
        <p:origin x="80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raphite-note.com/use-cases-no-code-machine-learning/use-case-predict-revenue-with-graphite-not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Furniture Sales Forecasting</a:t>
            </a:r>
          </a:p>
        </p:txBody>
      </p:sp>
      <p:sp>
        <p:nvSpPr>
          <p:cNvPr id="3" name="TextBox 2">
            <a:extLst>
              <a:ext uri="{FF2B5EF4-FFF2-40B4-BE49-F238E27FC236}">
                <a16:creationId xmlns:a16="http://schemas.microsoft.com/office/drawing/2014/main" id="{409D8323-CD6E-7E35-CB10-94C0985254D0}"/>
              </a:ext>
            </a:extLst>
          </p:cNvPr>
          <p:cNvSpPr txBox="1"/>
          <p:nvPr/>
        </p:nvSpPr>
        <p:spPr>
          <a:xfrm>
            <a:off x="7843520" y="6089412"/>
            <a:ext cx="3291840" cy="369332"/>
          </a:xfrm>
          <a:prstGeom prst="rect">
            <a:avLst/>
          </a:prstGeom>
          <a:noFill/>
        </p:spPr>
        <p:txBody>
          <a:bodyPr wrap="square" rtlCol="0">
            <a:spAutoFit/>
          </a:bodyPr>
          <a:lstStyle/>
          <a:p>
            <a:r>
              <a:rPr lang="en-US" dirty="0">
                <a:solidFill>
                  <a:schemeClr val="bg1"/>
                </a:solidFill>
              </a:rPr>
              <a:t>By Yashasvi Khaparde</a:t>
            </a:r>
            <a:endParaRPr lang="en-IN" dirty="0">
              <a:solidFill>
                <a:schemeClr val="bg1"/>
              </a:solidFill>
            </a:endParaRP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692943"/>
            <a:ext cx="6583680" cy="1531357"/>
          </a:xfrm>
        </p:spPr>
        <p:txBody>
          <a:bodyPr/>
          <a:lstStyle/>
          <a:p>
            <a:r>
              <a:rPr lang="en-US" dirty="0"/>
              <a:t>Purpose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509520"/>
            <a:ext cx="6583680" cy="3207344"/>
          </a:xfrm>
        </p:spPr>
        <p:txBody>
          <a:bodyPr>
            <a:normAutofit fontScale="70000" lnSpcReduction="20000"/>
          </a:bodyPr>
          <a:lstStyle/>
          <a:p>
            <a:r>
              <a:rPr lang="en-US" b="0" i="0" dirty="0">
                <a:solidFill>
                  <a:srgbClr val="222222"/>
                </a:solidFill>
                <a:effectLst/>
                <a:highlight>
                  <a:srgbClr val="FFFFFF"/>
                </a:highlight>
                <a:latin typeface="DM Sans" panose="020F0502020204030204" pitchFamily="2" charset="0"/>
              </a:rPr>
              <a:t>Historically, many businesses have leaned on instinct and traditional methods to drive decision-making. Intuition-based choices can lead to negative outcomes. Machine learning in </a:t>
            </a:r>
            <a:r>
              <a:rPr lang="en-US" b="0" i="0" u="none" strike="noStrike" dirty="0">
                <a:solidFill>
                  <a:srgbClr val="2B69F8"/>
                </a:solidFill>
                <a:effectLst/>
                <a:highlight>
                  <a:srgbClr val="FFFFFF"/>
                </a:highlight>
                <a:latin typeface="DM Sans" panose="020F0502020204030204" pitchFamily="2" charset="0"/>
                <a:hlinkClick r:id="rId3"/>
              </a:rPr>
              <a:t>sales forecasting</a:t>
            </a:r>
            <a:r>
              <a:rPr lang="en-US" b="0" i="0" dirty="0">
                <a:solidFill>
                  <a:srgbClr val="222222"/>
                </a:solidFill>
                <a:effectLst/>
                <a:highlight>
                  <a:srgbClr val="FFFFFF"/>
                </a:highlight>
                <a:latin typeface="DM Sans" panose="020F0502020204030204" pitchFamily="2" charset="0"/>
              </a:rPr>
              <a:t> replaces guesswork. ales forecasting involves estimating future sales. Sales forecasting is based on historical data, market trends, and other pertinent factors. Accurate sales forecasting enables your business to anticipate customer demand. Accurate sales forecasting also helps you optimize resource allocation, and maximize profitability.</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AIM</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One of the most important tasks for any retail store company is to analyze the performance of its stores. The main challenge faced by any retail store is predicting in advance the sales and inventory required at each store to avoid overstocking and under-stocking. This helps the business to provide the best customer experience and avoid getting into losses, thus ensuring the store is sustainable for operation.</a:t>
            </a:r>
          </a:p>
          <a:p>
            <a:r>
              <a:rPr lang="en-US" dirty="0"/>
              <a:t>The data set contains information about products, sales, profits which can be used to identify key areas for improvement within the furniture company.</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88634" y="124300"/>
            <a:ext cx="7043617" cy="1137286"/>
          </a:xfrm>
        </p:spPr>
        <p:txBody>
          <a:bodyPr/>
          <a:lstStyle/>
          <a:p>
            <a:r>
              <a:rPr lang="en-US" dirty="0"/>
              <a:t>CRUKS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714568" y="1715790"/>
            <a:ext cx="7043618" cy="4319250"/>
          </a:xfrm>
        </p:spPr>
        <p:txBody>
          <a:bodyPr>
            <a:normAutofit fontScale="92500" lnSpcReduction="10000"/>
          </a:bodyPr>
          <a:lstStyle/>
          <a:p>
            <a:r>
              <a:rPr lang="en-US" b="0" i="0" dirty="0">
                <a:solidFill>
                  <a:srgbClr val="222222"/>
                </a:solidFill>
                <a:effectLst/>
                <a:highlight>
                  <a:srgbClr val="FFFFFF"/>
                </a:highlight>
                <a:latin typeface="DM Sans" pitchFamily="2" charset="0"/>
              </a:rPr>
              <a:t>Machine learning in sales forecasting enables you to generate accurate forecasts, monitor market trends, and make data-driven </a:t>
            </a:r>
            <a:r>
              <a:rPr lang="en-US" b="0" i="0" dirty="0" err="1">
                <a:solidFill>
                  <a:srgbClr val="222222"/>
                </a:solidFill>
                <a:effectLst/>
                <a:highlight>
                  <a:srgbClr val="FFFFFF"/>
                </a:highlight>
                <a:latin typeface="DM Sans" pitchFamily="2" charset="0"/>
              </a:rPr>
              <a:t>decisions.Here</a:t>
            </a:r>
            <a:r>
              <a:rPr lang="en-US" b="0" i="0" dirty="0">
                <a:solidFill>
                  <a:srgbClr val="222222"/>
                </a:solidFill>
                <a:effectLst/>
                <a:highlight>
                  <a:srgbClr val="FFFFFF"/>
                </a:highlight>
                <a:latin typeface="DM Sans" pitchFamily="2" charset="0"/>
              </a:rPr>
              <a:t> the model used for </a:t>
            </a:r>
            <a:r>
              <a:rPr lang="en-US" b="0" i="0" dirty="0" err="1">
                <a:solidFill>
                  <a:srgbClr val="222222"/>
                </a:solidFill>
                <a:effectLst/>
                <a:highlight>
                  <a:srgbClr val="FFFFFF"/>
                </a:highlight>
                <a:latin typeface="DM Sans" pitchFamily="2" charset="0"/>
              </a:rPr>
              <a:t>forcasting</a:t>
            </a:r>
            <a:r>
              <a:rPr lang="en-US" b="0" i="0" dirty="0">
                <a:solidFill>
                  <a:srgbClr val="222222"/>
                </a:solidFill>
                <a:effectLst/>
                <a:highlight>
                  <a:srgbClr val="FFFFFF"/>
                </a:highlight>
                <a:latin typeface="DM Sans" pitchFamily="2" charset="0"/>
              </a:rPr>
              <a:t> is A Random forest regression model combines multiple decision trees to create a single model. Each tree in the forest builds from a different subset of the data and makes its independent prediction. The final prediction for input is based on the average or weighted average of all the individual trees’ predictions. The prediction can help businesses determine pricing points that optimize profits or offer customers discounts that are attractive without sacrificing too much margin</a:t>
            </a:r>
          </a:p>
        </p:txBody>
      </p:sp>
    </p:spTree>
    <p:extLst>
      <p:ext uri="{BB962C8B-B14F-4D97-AF65-F5344CB8AC3E}">
        <p14:creationId xmlns:p14="http://schemas.microsoft.com/office/powerpoint/2010/main" val="113171805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{193C2E81-5999-45A5-8FE1-5F2B6FAE1472}tf78438558_win32</Template>
  <TotalTime>58</TotalTime>
  <Words>294</Words>
  <Application>Microsoft Office PowerPoint</Application>
  <PresentationFormat>Widescreen</PresentationFormat>
  <Paragraphs>12</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DM Sans</vt:lpstr>
      <vt:lpstr>Sabon Next LT</vt:lpstr>
      <vt:lpstr>Custom</vt:lpstr>
      <vt:lpstr>Furniture Sales Forecasting</vt:lpstr>
      <vt:lpstr>Purpose</vt:lpstr>
      <vt:lpstr>AIM</vt:lpstr>
      <vt:lpstr>CRUKS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yashasvi khaparde</dc:creator>
  <cp:lastModifiedBy>yashasvi khaparde</cp:lastModifiedBy>
  <cp:revision>1</cp:revision>
  <dcterms:created xsi:type="dcterms:W3CDTF">2024-08-27T17:31:33Z</dcterms:created>
  <dcterms:modified xsi:type="dcterms:W3CDTF">2024-08-27T18:30:14Z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