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73" r:id="rId5"/>
    <p:sldId id="275" r:id="rId6"/>
    <p:sldId id="277" r:id="rId7"/>
    <p:sldId id="291" r:id="rId8"/>
    <p:sldId id="281" r:id="rId9"/>
    <p:sldId id="274" r:id="rId10"/>
    <p:sldId id="280" r:id="rId11"/>
    <p:sldId id="286" r:id="rId12"/>
    <p:sldId id="279" r:id="rId13"/>
    <p:sldId id="285" r:id="rId14"/>
    <p:sldId id="290" r:id="rId15"/>
    <p:sldId id="293" r:id="rId16"/>
    <p:sldId id="296" r:id="rId17"/>
    <p:sldId id="287" r:id="rId18"/>
    <p:sldId id="288" r:id="rId19"/>
    <p:sldId id="289" r:id="rId20"/>
    <p:sldId id="283" r:id="rId21"/>
    <p:sldId id="294" r:id="rId22"/>
    <p:sldId id="298" r:id="rId23"/>
    <p:sldId id="299" r:id="rId24"/>
    <p:sldId id="295" r:id="rId25"/>
    <p:sldId id="297" r:id="rId26"/>
    <p:sldId id="292" r:id="rId2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3B4546"/>
    <a:srgbClr val="703C2A"/>
    <a:srgbClr val="D0CDC5"/>
    <a:srgbClr val="BE937E"/>
    <a:srgbClr val="D8BEB2"/>
    <a:srgbClr val="753F2D"/>
    <a:srgbClr val="5E3324"/>
    <a:srgbClr val="8A4C34"/>
    <a:srgbClr val="8155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CB58E-3CFC-4BFB-BA54-13C48B2E1A11}" v="14" dt="2024-11-16T16:36:40.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6327"/>
  </p:normalViewPr>
  <p:slideViewPr>
    <p:cSldViewPr snapToGrid="0">
      <p:cViewPr varScale="1">
        <p:scale>
          <a:sx n="75" d="100"/>
          <a:sy n="75" d="100"/>
        </p:scale>
        <p:origin x="1056" y="53"/>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asvi Grover" userId="1c6ff03a2dbb68d2" providerId="LiveId" clId="{67A39FF0-46D9-4E53-949A-05712EBBAFD0}"/>
    <pc:docChg chg="modSld">
      <pc:chgData name="Yashasvi Grover" userId="1c6ff03a2dbb68d2" providerId="LiveId" clId="{67A39FF0-46D9-4E53-949A-05712EBBAFD0}" dt="2024-11-16T16:51:45.612" v="0" actId="2710"/>
      <pc:docMkLst>
        <pc:docMk/>
      </pc:docMkLst>
      <pc:sldChg chg="modSp mod">
        <pc:chgData name="Yashasvi Grover" userId="1c6ff03a2dbb68d2" providerId="LiveId" clId="{67A39FF0-46D9-4E53-949A-05712EBBAFD0}" dt="2024-11-16T16:51:45.612" v="0" actId="2710"/>
        <pc:sldMkLst>
          <pc:docMk/>
          <pc:sldMk cId="226236345" sldId="274"/>
        </pc:sldMkLst>
        <pc:spChg chg="mod">
          <ac:chgData name="Yashasvi Grover" userId="1c6ff03a2dbb68d2" providerId="LiveId" clId="{67A39FF0-46D9-4E53-949A-05712EBBAFD0}" dt="2024-11-16T16:51:45.612" v="0" actId="2710"/>
          <ac:spMkLst>
            <pc:docMk/>
            <pc:sldMk cId="226236345" sldId="274"/>
            <ac:spMk id="5" creationId="{2E264AE0-01E2-3BC8-2893-80383ED4C74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11/16/2024</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3445957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23</a:t>
            </a:fld>
            <a:endParaRPr lang="en-US"/>
          </a:p>
        </p:txBody>
      </p:sp>
    </p:spTree>
    <p:extLst>
      <p:ext uri="{BB962C8B-B14F-4D97-AF65-F5344CB8AC3E}">
        <p14:creationId xmlns:p14="http://schemas.microsoft.com/office/powerpoint/2010/main" val="388363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learn.microsoft.com/en-us/power-bi/guidance/" TargetMode="External"/><Relationship Id="rId2" Type="http://schemas.openxmlformats.org/officeDocument/2006/relationships/hyperlink" Target="https://www.kaggle.com/ankkur13/boston-crime-data" TargetMode="External"/><Relationship Id="rId1" Type="http://schemas.openxmlformats.org/officeDocument/2006/relationships/slideLayout" Target="../slideLayouts/slideLayout5.xml"/><Relationship Id="rId4" Type="http://schemas.openxmlformats.org/officeDocument/2006/relationships/hyperlink" Target="https://www.w3schools.com/training/aws/data-analytics-fundamentals.php"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bQ-HTp-tx40"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ankkur13/boston-crime-data"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667691" y="910590"/>
            <a:ext cx="8525795" cy="1656408"/>
          </a:xfrm>
        </p:spPr>
        <p:txBody>
          <a:bodyPr>
            <a:noAutofit/>
          </a:bodyPr>
          <a:lstStyle/>
          <a:p>
            <a:pPr>
              <a:lnSpc>
                <a:spcPct val="100000"/>
              </a:lnSpc>
            </a:pPr>
            <a:r>
              <a:rPr lang="en-US" sz="3600" dirty="0">
                <a:solidFill>
                  <a:schemeClr val="tx2"/>
                </a:solidFill>
              </a:rPr>
              <a:t>Insights  prediction through  exploratory  data  Analysis</a:t>
            </a:r>
          </a:p>
        </p:txBody>
      </p:sp>
      <p:sp>
        <p:nvSpPr>
          <p:cNvPr id="2" name="Title 23">
            <a:extLst>
              <a:ext uri="{FF2B5EF4-FFF2-40B4-BE49-F238E27FC236}">
                <a16:creationId xmlns:a16="http://schemas.microsoft.com/office/drawing/2014/main" id="{650080FE-4B91-3810-AC48-1855E3C2393E}"/>
              </a:ext>
            </a:extLst>
          </p:cNvPr>
          <p:cNvSpPr txBox="1">
            <a:spLocks/>
          </p:cNvSpPr>
          <p:nvPr/>
        </p:nvSpPr>
        <p:spPr>
          <a:xfrm>
            <a:off x="6505418" y="2490978"/>
            <a:ext cx="5697788" cy="963706"/>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pPr>
              <a:lnSpc>
                <a:spcPct val="150000"/>
              </a:lnSpc>
            </a:pPr>
            <a:r>
              <a:rPr lang="en-US" sz="3200" dirty="0">
                <a:solidFill>
                  <a:srgbClr val="703C2A"/>
                </a:solidFill>
              </a:rPr>
              <a:t>Crime  data  analysis</a:t>
            </a:r>
          </a:p>
        </p:txBody>
      </p:sp>
      <p:sp>
        <p:nvSpPr>
          <p:cNvPr id="4" name="Subtitle 3">
            <a:extLst>
              <a:ext uri="{FF2B5EF4-FFF2-40B4-BE49-F238E27FC236}">
                <a16:creationId xmlns:a16="http://schemas.microsoft.com/office/drawing/2014/main" id="{D5190170-9FDF-2B62-B9AD-F279C1F5743C}"/>
              </a:ext>
            </a:extLst>
          </p:cNvPr>
          <p:cNvSpPr>
            <a:spLocks noGrp="1"/>
          </p:cNvSpPr>
          <p:nvPr>
            <p:ph type="subTitle" idx="1"/>
          </p:nvPr>
        </p:nvSpPr>
        <p:spPr>
          <a:xfrm>
            <a:off x="6505418" y="3330747"/>
            <a:ext cx="2972159" cy="384048"/>
          </a:xfrm>
        </p:spPr>
        <p:txBody>
          <a:bodyPr/>
          <a:lstStyle/>
          <a:p>
            <a:r>
              <a:rPr lang="en-IN" dirty="0">
                <a:solidFill>
                  <a:schemeClr val="tx2"/>
                </a:solidFill>
              </a:rPr>
              <a:t>Project No. : GS4   </a:t>
            </a:r>
          </a:p>
        </p:txBody>
      </p:sp>
      <p:sp>
        <p:nvSpPr>
          <p:cNvPr id="3" name="Content Placeholder 4">
            <a:extLst>
              <a:ext uri="{FF2B5EF4-FFF2-40B4-BE49-F238E27FC236}">
                <a16:creationId xmlns:a16="http://schemas.microsoft.com/office/drawing/2014/main" id="{62219594-10E1-0C0D-F4E4-4F2B7637D71C}"/>
              </a:ext>
            </a:extLst>
          </p:cNvPr>
          <p:cNvSpPr txBox="1">
            <a:spLocks/>
          </p:cNvSpPr>
          <p:nvPr/>
        </p:nvSpPr>
        <p:spPr>
          <a:xfrm>
            <a:off x="667691" y="3831337"/>
            <a:ext cx="5508991" cy="1923288"/>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24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1800" dirty="0">
                <a:solidFill>
                  <a:schemeClr val="tx2"/>
                </a:solidFill>
              </a:rPr>
              <a:t>Devanshi </a:t>
            </a:r>
            <a:r>
              <a:rPr lang="en-US" sz="1800" dirty="0" err="1">
                <a:solidFill>
                  <a:schemeClr val="tx2"/>
                </a:solidFill>
              </a:rPr>
              <a:t>Mathan</a:t>
            </a:r>
            <a:r>
              <a:rPr lang="en-US" sz="1800" dirty="0">
                <a:solidFill>
                  <a:schemeClr val="tx2"/>
                </a:solidFill>
              </a:rPr>
              <a:t>	-     221B142</a:t>
            </a:r>
          </a:p>
          <a:p>
            <a:pPr marL="342900" indent="-342900">
              <a:lnSpc>
                <a:spcPct val="150000"/>
              </a:lnSpc>
              <a:buFont typeface="Arial" panose="020B0604020202020204" pitchFamily="34" charset="0"/>
              <a:buChar char="∞"/>
            </a:pPr>
            <a:r>
              <a:rPr lang="en-US" sz="1800" dirty="0" err="1">
                <a:solidFill>
                  <a:schemeClr val="tx2"/>
                </a:solidFill>
              </a:rPr>
              <a:t>Yashasvi</a:t>
            </a:r>
            <a:r>
              <a:rPr lang="en-US" sz="1800" dirty="0">
                <a:solidFill>
                  <a:schemeClr val="tx2"/>
                </a:solidFill>
              </a:rPr>
              <a:t> Grover	-     221B460</a:t>
            </a:r>
          </a:p>
          <a:p>
            <a:pPr marL="342900" indent="-342900">
              <a:lnSpc>
                <a:spcPct val="150000"/>
              </a:lnSpc>
              <a:buFont typeface="Arial" panose="020B0604020202020204" pitchFamily="34" charset="0"/>
              <a:buChar char="∞"/>
            </a:pPr>
            <a:r>
              <a:rPr lang="en-US" sz="1800" dirty="0">
                <a:solidFill>
                  <a:schemeClr val="tx2"/>
                </a:solidFill>
              </a:rPr>
              <a:t>Lakshya Jha		-     221B218</a:t>
            </a:r>
          </a:p>
          <a:p>
            <a:pPr>
              <a:lnSpc>
                <a:spcPct val="150000"/>
              </a:lnSpc>
            </a:pPr>
            <a:endParaRPr lang="en-US" sz="1800" dirty="0">
              <a:solidFill>
                <a:schemeClr val="tx2"/>
              </a:solidFill>
            </a:endParaRPr>
          </a:p>
          <a:p>
            <a:pPr>
              <a:lnSpc>
                <a:spcPct val="150000"/>
              </a:lnSpc>
            </a:pPr>
            <a:endParaRPr lang="en-US" sz="1800" dirty="0">
              <a:solidFill>
                <a:schemeClr val="tx2"/>
              </a:solidFill>
            </a:endParaRPr>
          </a:p>
        </p:txBody>
      </p:sp>
      <p:sp>
        <p:nvSpPr>
          <p:cNvPr id="5" name="Title 1">
            <a:extLst>
              <a:ext uri="{FF2B5EF4-FFF2-40B4-BE49-F238E27FC236}">
                <a16:creationId xmlns:a16="http://schemas.microsoft.com/office/drawing/2014/main" id="{2E575CC2-B064-7C57-E884-9C9A01BF7ADD}"/>
              </a:ext>
            </a:extLst>
          </p:cNvPr>
          <p:cNvSpPr txBox="1">
            <a:spLocks/>
          </p:cNvSpPr>
          <p:nvPr/>
        </p:nvSpPr>
        <p:spPr>
          <a:xfrm>
            <a:off x="5684341" y="5306077"/>
            <a:ext cx="6444906" cy="704088"/>
          </a:xfrm>
          <a:prstGeom prst="rect">
            <a:avLst/>
          </a:prstGeom>
        </p:spPr>
        <p:txBody>
          <a:bodyPr vert="horz" lIns="91440" tIns="45720" rIns="91440" bIns="45720" rtlCol="0" anchor="t">
            <a:norm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r>
              <a:rPr lang="en-US" sz="2400" cap="none" dirty="0">
                <a:solidFill>
                  <a:schemeClr val="tx2"/>
                </a:solidFill>
                <a:latin typeface="+mn-lt"/>
              </a:rPr>
              <a:t>Under the guidance of </a:t>
            </a:r>
            <a:r>
              <a:rPr lang="en-US" sz="2400" cap="none" dirty="0">
                <a:solidFill>
                  <a:srgbClr val="703C2A"/>
                </a:solidFill>
                <a:latin typeface="+mn-lt"/>
              </a:rPr>
              <a:t>Dr. Gaurav Saxena</a:t>
            </a:r>
          </a:p>
        </p:txBody>
      </p:sp>
      <p:pic>
        <p:nvPicPr>
          <p:cNvPr id="1026" name="Picture 2">
            <a:extLst>
              <a:ext uri="{FF2B5EF4-FFF2-40B4-BE49-F238E27FC236}">
                <a16:creationId xmlns:a16="http://schemas.microsoft.com/office/drawing/2014/main" id="{EF6C5B07-980F-63E7-0598-582679C07829}"/>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8361" b="90328" l="9942" r="89864">
                        <a14:foregroundMark x1="23392" y1="71967" x2="23392" y2="71967"/>
                        <a14:foregroundMark x1="23392" y1="71967" x2="23392" y2="71967"/>
                        <a14:foregroundMark x1="22612" y1="81967" x2="22612" y2="81967"/>
                        <a14:foregroundMark x1="12281" y1="86230" x2="12281" y2="86230"/>
                        <a14:foregroundMark x1="18519" y1="90328" x2="18519" y2="90328"/>
                        <a14:foregroundMark x1="35283" y1="81311" x2="35283" y2="81311"/>
                        <a14:foregroundMark x1="77583" y1="83770" x2="77583" y2="83770"/>
                        <a14:foregroundMark x1="85965" y1="88197" x2="85965" y2="88197"/>
                        <a14:foregroundMark x1="47173" y1="8361" x2="47173" y2="8361"/>
                        <a14:foregroundMark x1="25536" y1="80328" x2="25536" y2="80328"/>
                        <a14:foregroundMark x1="24951" y1="69508" x2="24951" y2="69508"/>
                        <a14:foregroundMark x1="22807" y1="70820" x2="22807" y2="70820"/>
                        <a14:foregroundMark x1="22417" y1="71148" x2="24366" y2="71639"/>
                        <a14:foregroundMark x1="22027" y1="81148" x2="22417" y2="82787"/>
                        <a14:foregroundMark x1="24951" y1="80328" x2="22612" y2="88033"/>
                        <a14:foregroundMark x1="12671" y1="85082" x2="15789" y2="87213"/>
                        <a14:foregroundMark x1="33723" y1="85574" x2="34698" y2="83115"/>
                        <a14:foregroundMark x1="44639" y1="85082" x2="45224" y2="81967"/>
                        <a14:foregroundMark x1="59454" y1="89180" x2="54971" y2="79672"/>
                        <a14:foregroundMark x1="53801" y1="80328" x2="54971" y2="86721"/>
                        <a14:foregroundMark x1="64717" y1="81311" x2="63353" y2="76885"/>
                        <a14:foregroundMark x1="76608" y1="88852" x2="77583" y2="81311"/>
                        <a14:foregroundMark x1="76998" y1="79508" x2="76998" y2="77541"/>
                        <a14:foregroundMark x1="81871" y1="79508" x2="81871" y2="79508"/>
                        <a14:foregroundMark x1="83236" y1="88033" x2="83236" y2="88033"/>
                        <a14:backgroundMark x1="9162" y1="75574" x2="9162" y2="75574"/>
                        <a14:backgroundMark x1="9162" y1="75574" x2="9162" y2="75574"/>
                      </a14:backgroundRemoval>
                    </a14:imgEffect>
                  </a14:imgLayer>
                </a14:imgProps>
              </a:ext>
              <a:ext uri="{28A0092B-C50C-407E-A947-70E740481C1C}">
                <a14:useLocalDpi xmlns:a14="http://schemas.microsoft.com/office/drawing/2010/main" val="0"/>
              </a:ext>
            </a:extLst>
          </a:blip>
          <a:srcRect/>
          <a:stretch>
            <a:fillRect/>
          </a:stretch>
        </p:blipFill>
        <p:spPr bwMode="auto">
          <a:xfrm>
            <a:off x="10784540" y="233693"/>
            <a:ext cx="1138518" cy="135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10</a:t>
            </a:fld>
            <a:endParaRPr lang="en-US"/>
          </a:p>
        </p:txBody>
      </p:sp>
      <p:sp>
        <p:nvSpPr>
          <p:cNvPr id="20" name="Text Placeholder 3">
            <a:extLst>
              <a:ext uri="{FF2B5EF4-FFF2-40B4-BE49-F238E27FC236}">
                <a16:creationId xmlns:a16="http://schemas.microsoft.com/office/drawing/2014/main" id="{25518A52-931D-2C0F-F7A5-5659C0689696}"/>
              </a:ext>
            </a:extLst>
          </p:cNvPr>
          <p:cNvSpPr txBox="1">
            <a:spLocks/>
          </p:cNvSpPr>
          <p:nvPr/>
        </p:nvSpPr>
        <p:spPr>
          <a:xfrm>
            <a:off x="4240157" y="5706799"/>
            <a:ext cx="4241202" cy="57532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1400" dirty="0">
                <a:solidFill>
                  <a:schemeClr val="tx2"/>
                </a:solidFill>
              </a:rPr>
              <a:t>Fig. 3: Visualization in the form of graphs.</a:t>
            </a:r>
            <a:endParaRPr lang="en-PK" sz="1400" dirty="0">
              <a:solidFill>
                <a:schemeClr val="tx2"/>
              </a:solidFill>
            </a:endParaRPr>
          </a:p>
        </p:txBody>
      </p:sp>
      <p:pic>
        <p:nvPicPr>
          <p:cNvPr id="5" name="Picture 4">
            <a:extLst>
              <a:ext uri="{FF2B5EF4-FFF2-40B4-BE49-F238E27FC236}">
                <a16:creationId xmlns:a16="http://schemas.microsoft.com/office/drawing/2014/main" id="{910D10F3-6E34-F64B-FC18-F0FFDB509D61}"/>
              </a:ext>
            </a:extLst>
          </p:cNvPr>
          <p:cNvPicPr>
            <a:picLocks noChangeAspect="1"/>
          </p:cNvPicPr>
          <p:nvPr/>
        </p:nvPicPr>
        <p:blipFill>
          <a:blip r:embed="rId2"/>
          <a:stretch>
            <a:fillRect/>
          </a:stretch>
        </p:blipFill>
        <p:spPr>
          <a:xfrm>
            <a:off x="7951842" y="3091576"/>
            <a:ext cx="3795089" cy="2453853"/>
          </a:xfrm>
          <a:prstGeom prst="rect">
            <a:avLst/>
          </a:prstGeom>
        </p:spPr>
      </p:pic>
      <p:pic>
        <p:nvPicPr>
          <p:cNvPr id="10" name="Picture 9">
            <a:extLst>
              <a:ext uri="{FF2B5EF4-FFF2-40B4-BE49-F238E27FC236}">
                <a16:creationId xmlns:a16="http://schemas.microsoft.com/office/drawing/2014/main" id="{3F087391-CE25-2991-8EFA-F8256A15D0E2}"/>
              </a:ext>
            </a:extLst>
          </p:cNvPr>
          <p:cNvPicPr>
            <a:picLocks noChangeAspect="1"/>
          </p:cNvPicPr>
          <p:nvPr/>
        </p:nvPicPr>
        <p:blipFill>
          <a:blip r:embed="rId3"/>
          <a:stretch>
            <a:fillRect/>
          </a:stretch>
        </p:blipFill>
        <p:spPr>
          <a:xfrm>
            <a:off x="787998" y="3099197"/>
            <a:ext cx="3452159" cy="2446232"/>
          </a:xfrm>
          <a:prstGeom prst="rect">
            <a:avLst/>
          </a:prstGeom>
        </p:spPr>
      </p:pic>
      <p:pic>
        <p:nvPicPr>
          <p:cNvPr id="14" name="Picture 13">
            <a:extLst>
              <a:ext uri="{FF2B5EF4-FFF2-40B4-BE49-F238E27FC236}">
                <a16:creationId xmlns:a16="http://schemas.microsoft.com/office/drawing/2014/main" id="{61F00B7D-7AF0-D2A6-C3BD-59C12B4B8E40}"/>
              </a:ext>
            </a:extLst>
          </p:cNvPr>
          <p:cNvPicPr>
            <a:picLocks noChangeAspect="1"/>
          </p:cNvPicPr>
          <p:nvPr/>
        </p:nvPicPr>
        <p:blipFill>
          <a:blip r:embed="rId4"/>
          <a:stretch>
            <a:fillRect/>
          </a:stretch>
        </p:blipFill>
        <p:spPr>
          <a:xfrm>
            <a:off x="4505879" y="3173661"/>
            <a:ext cx="3180241" cy="2059929"/>
          </a:xfrm>
          <a:prstGeom prst="rect">
            <a:avLst/>
          </a:prstGeom>
        </p:spPr>
      </p:pic>
      <p:sp>
        <p:nvSpPr>
          <p:cNvPr id="16" name="Title 1">
            <a:extLst>
              <a:ext uri="{FF2B5EF4-FFF2-40B4-BE49-F238E27FC236}">
                <a16:creationId xmlns:a16="http://schemas.microsoft.com/office/drawing/2014/main" id="{915B45C5-FE5B-74EF-1738-1DB7175048E6}"/>
              </a:ext>
            </a:extLst>
          </p:cNvPr>
          <p:cNvSpPr txBox="1">
            <a:spLocks/>
          </p:cNvSpPr>
          <p:nvPr/>
        </p:nvSpPr>
        <p:spPr>
          <a:xfrm>
            <a:off x="603503" y="1458760"/>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7" name="Title 1">
            <a:extLst>
              <a:ext uri="{FF2B5EF4-FFF2-40B4-BE49-F238E27FC236}">
                <a16:creationId xmlns:a16="http://schemas.microsoft.com/office/drawing/2014/main" id="{F62B1D34-CF20-AACA-07EA-7361B5398F32}"/>
              </a:ext>
            </a:extLst>
          </p:cNvPr>
          <p:cNvSpPr txBox="1">
            <a:spLocks/>
          </p:cNvSpPr>
          <p:nvPr/>
        </p:nvSpPr>
        <p:spPr>
          <a:xfrm>
            <a:off x="5711178" y="2034081"/>
            <a:ext cx="4221714"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Data Visualization</a:t>
            </a:r>
            <a:endParaRPr lang="en-US" sz="2400" dirty="0"/>
          </a:p>
        </p:txBody>
      </p:sp>
      <p:sp>
        <p:nvSpPr>
          <p:cNvPr id="18" name="TextBox 17">
            <a:extLst>
              <a:ext uri="{FF2B5EF4-FFF2-40B4-BE49-F238E27FC236}">
                <a16:creationId xmlns:a16="http://schemas.microsoft.com/office/drawing/2014/main" id="{C66A3A8D-5D0B-3254-BDA1-883CCA853060}"/>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347069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4" name="TextBox 3">
            <a:extLst>
              <a:ext uri="{FF2B5EF4-FFF2-40B4-BE49-F238E27FC236}">
                <a16:creationId xmlns:a16="http://schemas.microsoft.com/office/drawing/2014/main" id="{97C6CD53-8CE9-2D8F-92A4-DC098CF8B4C3}"/>
              </a:ext>
            </a:extLst>
          </p:cNvPr>
          <p:cNvSpPr txBox="1"/>
          <p:nvPr/>
        </p:nvSpPr>
        <p:spPr>
          <a:xfrm>
            <a:off x="1190514" y="3312459"/>
            <a:ext cx="10605246" cy="3000821"/>
          </a:xfrm>
          <a:prstGeom prst="rect">
            <a:avLst/>
          </a:prstGeom>
          <a:noFill/>
        </p:spPr>
        <p:txBody>
          <a:bodyPr wrap="square" numCol="2" rtlCol="0">
            <a:spAutoFit/>
          </a:bodyPr>
          <a:lstStyle/>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Incident by Street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Incident by Hour of the day.</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Incident by Day of the week.</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Incident by District.</a:t>
            </a:r>
            <a:endParaRPr lang="en-IN" sz="1800" dirty="0">
              <a:effectLst/>
              <a:latin typeface="Times New Roman" panose="02020603050405020304" pitchFamily="18" charset="0"/>
              <a:ea typeface="Times New Roman" panose="02020603050405020304" pitchFamily="18" charset="0"/>
            </a:endParaRPr>
          </a:p>
          <a:p>
            <a:pPr lvl="0">
              <a:lnSpc>
                <a:spcPct val="150000"/>
              </a:lnSpc>
            </a:pPr>
            <a:endParaRPr lang="en-US" dirty="0">
              <a:latin typeface="Times New Roman" panose="02020603050405020304" pitchFamily="18" charset="0"/>
              <a:ea typeface="Times New Roman" panose="02020603050405020304" pitchFamily="18" charset="0"/>
            </a:endParaRPr>
          </a:p>
          <a:p>
            <a:pPr lvl="0">
              <a:lnSpc>
                <a:spcPct val="150000"/>
              </a:lnSpc>
            </a:pPr>
            <a:endParaRPr lang="en-US" sz="1800" dirty="0">
              <a:effectLst/>
              <a:latin typeface="Times New Roman" panose="02020603050405020304" pitchFamily="18" charset="0"/>
              <a:ea typeface="Times New Roman" panose="02020603050405020304" pitchFamily="18" charset="0"/>
            </a:endParaRPr>
          </a:p>
          <a:p>
            <a:pPr lvl="0">
              <a:lnSpc>
                <a:spcPct val="150000"/>
              </a:lnSpc>
            </a:pPr>
            <a:endParaRPr lang="en-US" sz="1800" dirty="0">
              <a:effectLst/>
              <a:latin typeface="Times New Roman" panose="02020603050405020304" pitchFamily="18" charset="0"/>
              <a:ea typeface="Times New Roman" panose="02020603050405020304" pitchFamily="18" charset="0"/>
            </a:endParaRPr>
          </a:p>
          <a:p>
            <a:pPr marL="285750" lvl="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Incident by UCR Part</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Incident by types of crime.</a:t>
            </a:r>
          </a:p>
          <a:p>
            <a:pPr marL="342900" lvl="0" indent="-342900">
              <a:lnSpc>
                <a:spcPct val="150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Incident by years.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Incidents by Month. </a:t>
            </a:r>
            <a:endParaRPr lang="en-IN" sz="1800" dirty="0">
              <a:effectLst/>
              <a:latin typeface="Times New Roman" panose="02020603050405020304" pitchFamily="18" charset="0"/>
              <a:ea typeface="Times New Roman" panose="02020603050405020304" pitchFamily="18" charset="0"/>
            </a:endParaRPr>
          </a:p>
        </p:txBody>
      </p:sp>
      <p:sp>
        <p:nvSpPr>
          <p:cNvPr id="6" name="Title 1">
            <a:extLst>
              <a:ext uri="{FF2B5EF4-FFF2-40B4-BE49-F238E27FC236}">
                <a16:creationId xmlns:a16="http://schemas.microsoft.com/office/drawing/2014/main" id="{56DF5BEB-ED64-0D4A-75DC-7397821D5A59}"/>
              </a:ext>
            </a:extLst>
          </p:cNvPr>
          <p:cNvSpPr txBox="1">
            <a:spLocks/>
          </p:cNvSpPr>
          <p:nvPr/>
        </p:nvSpPr>
        <p:spPr>
          <a:xfrm>
            <a:off x="1190514" y="2791609"/>
            <a:ext cx="7831792" cy="443215"/>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1800" b="1" cap="none" dirty="0">
                <a:latin typeface="+mn-lt"/>
              </a:rPr>
              <a:t>Power BI dashboard : </a:t>
            </a:r>
          </a:p>
        </p:txBody>
      </p:sp>
      <p:sp>
        <p:nvSpPr>
          <p:cNvPr id="9" name="Title 1">
            <a:extLst>
              <a:ext uri="{FF2B5EF4-FFF2-40B4-BE49-F238E27FC236}">
                <a16:creationId xmlns:a16="http://schemas.microsoft.com/office/drawing/2014/main" id="{ECA4E74F-3167-A816-CA7C-82596D91A051}"/>
              </a:ext>
            </a:extLst>
          </p:cNvPr>
          <p:cNvSpPr txBox="1">
            <a:spLocks/>
          </p:cNvSpPr>
          <p:nvPr/>
        </p:nvSpPr>
        <p:spPr>
          <a:xfrm>
            <a:off x="603504" y="1463040"/>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0" name="Title 1">
            <a:extLst>
              <a:ext uri="{FF2B5EF4-FFF2-40B4-BE49-F238E27FC236}">
                <a16:creationId xmlns:a16="http://schemas.microsoft.com/office/drawing/2014/main" id="{337CD6D5-7864-6A66-FA56-1EE0E9C80025}"/>
              </a:ext>
            </a:extLst>
          </p:cNvPr>
          <p:cNvSpPr txBox="1">
            <a:spLocks/>
          </p:cNvSpPr>
          <p:nvPr/>
        </p:nvSpPr>
        <p:spPr>
          <a:xfrm>
            <a:off x="5711180" y="2038361"/>
            <a:ext cx="4221714"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Data Visualization</a:t>
            </a:r>
            <a:endParaRPr lang="en-US" sz="2400" dirty="0"/>
          </a:p>
        </p:txBody>
      </p:sp>
      <p:sp>
        <p:nvSpPr>
          <p:cNvPr id="11" name="TextBox 10">
            <a:extLst>
              <a:ext uri="{FF2B5EF4-FFF2-40B4-BE49-F238E27FC236}">
                <a16:creationId xmlns:a16="http://schemas.microsoft.com/office/drawing/2014/main" id="{AFD2E576-992C-0E14-8476-F32B4B05B602}"/>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223722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9" name="Title 1">
            <a:extLst>
              <a:ext uri="{FF2B5EF4-FFF2-40B4-BE49-F238E27FC236}">
                <a16:creationId xmlns:a16="http://schemas.microsoft.com/office/drawing/2014/main" id="{ECA4E74F-3167-A816-CA7C-82596D91A051}"/>
              </a:ext>
            </a:extLst>
          </p:cNvPr>
          <p:cNvSpPr txBox="1">
            <a:spLocks/>
          </p:cNvSpPr>
          <p:nvPr/>
        </p:nvSpPr>
        <p:spPr>
          <a:xfrm>
            <a:off x="603504" y="889298"/>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0" name="Title 1">
            <a:extLst>
              <a:ext uri="{FF2B5EF4-FFF2-40B4-BE49-F238E27FC236}">
                <a16:creationId xmlns:a16="http://schemas.microsoft.com/office/drawing/2014/main" id="{337CD6D5-7864-6A66-FA56-1EE0E9C80025}"/>
              </a:ext>
            </a:extLst>
          </p:cNvPr>
          <p:cNvSpPr txBox="1">
            <a:spLocks/>
          </p:cNvSpPr>
          <p:nvPr/>
        </p:nvSpPr>
        <p:spPr>
          <a:xfrm>
            <a:off x="5711180" y="1464619"/>
            <a:ext cx="5942938"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Data Visualization (Power BI Dashboard)</a:t>
            </a:r>
            <a:endParaRPr lang="en-US" sz="2400" dirty="0"/>
          </a:p>
        </p:txBody>
      </p:sp>
      <p:sp>
        <p:nvSpPr>
          <p:cNvPr id="11" name="TextBox 10">
            <a:extLst>
              <a:ext uri="{FF2B5EF4-FFF2-40B4-BE49-F238E27FC236}">
                <a16:creationId xmlns:a16="http://schemas.microsoft.com/office/drawing/2014/main" id="{AFD2E576-992C-0E14-8476-F32B4B05B602}"/>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pic>
        <p:nvPicPr>
          <p:cNvPr id="2" name="Picture 1">
            <a:extLst>
              <a:ext uri="{FF2B5EF4-FFF2-40B4-BE49-F238E27FC236}">
                <a16:creationId xmlns:a16="http://schemas.microsoft.com/office/drawing/2014/main" id="{A67DDCC5-9241-A42F-A3DB-D1F2F31C53DB}"/>
              </a:ext>
            </a:extLst>
          </p:cNvPr>
          <p:cNvPicPr>
            <a:picLocks noChangeAspect="1"/>
          </p:cNvPicPr>
          <p:nvPr/>
        </p:nvPicPr>
        <p:blipFill>
          <a:blip r:embed="rId2"/>
          <a:stretch>
            <a:fillRect/>
          </a:stretch>
        </p:blipFill>
        <p:spPr>
          <a:xfrm>
            <a:off x="1323414" y="1962759"/>
            <a:ext cx="9545171" cy="4288476"/>
          </a:xfrm>
          <a:prstGeom prst="rect">
            <a:avLst/>
          </a:prstGeom>
        </p:spPr>
      </p:pic>
    </p:spTree>
    <p:extLst>
      <p:ext uri="{BB962C8B-B14F-4D97-AF65-F5344CB8AC3E}">
        <p14:creationId xmlns:p14="http://schemas.microsoft.com/office/powerpoint/2010/main" val="183398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F6F95-E168-FD8E-6627-7991DD82B0B1}"/>
            </a:ext>
          </a:extLst>
        </p:cNvPr>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E7DA1F4A-F469-2DEB-DFE9-A5EC2C121538}"/>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F55083B8-1837-9890-A159-9537DF9FD8C8}"/>
              </a:ext>
            </a:extLst>
          </p:cNvPr>
          <p:cNvSpPr>
            <a:spLocks noGrp="1"/>
          </p:cNvSpPr>
          <p:nvPr>
            <p:ph type="sldNum" sz="quarter" idx="12"/>
          </p:nvPr>
        </p:nvSpPr>
        <p:spPr/>
        <p:txBody>
          <a:bodyPr/>
          <a:lstStyle/>
          <a:p>
            <a:fld id="{5BFCF61C-3B18-4C03-8326-CC3B32D710C9}" type="slidenum">
              <a:rPr lang="en-US" smtClean="0"/>
              <a:pPr/>
              <a:t>13</a:t>
            </a:fld>
            <a:endParaRPr lang="en-US"/>
          </a:p>
        </p:txBody>
      </p:sp>
      <p:sp>
        <p:nvSpPr>
          <p:cNvPr id="9" name="Title 1">
            <a:extLst>
              <a:ext uri="{FF2B5EF4-FFF2-40B4-BE49-F238E27FC236}">
                <a16:creationId xmlns:a16="http://schemas.microsoft.com/office/drawing/2014/main" id="{3A7EFC2D-16C5-3F32-84D8-F6AF044F78EC}"/>
              </a:ext>
            </a:extLst>
          </p:cNvPr>
          <p:cNvSpPr txBox="1">
            <a:spLocks/>
          </p:cNvSpPr>
          <p:nvPr/>
        </p:nvSpPr>
        <p:spPr>
          <a:xfrm>
            <a:off x="603504" y="889298"/>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0" name="Title 1">
            <a:extLst>
              <a:ext uri="{FF2B5EF4-FFF2-40B4-BE49-F238E27FC236}">
                <a16:creationId xmlns:a16="http://schemas.microsoft.com/office/drawing/2014/main" id="{E98F982C-BB9E-8C51-7AC2-BCF284A19321}"/>
              </a:ext>
            </a:extLst>
          </p:cNvPr>
          <p:cNvSpPr txBox="1">
            <a:spLocks/>
          </p:cNvSpPr>
          <p:nvPr/>
        </p:nvSpPr>
        <p:spPr>
          <a:xfrm>
            <a:off x="5711180" y="1464619"/>
            <a:ext cx="5942938"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Data Visualization (Power BI Dashboard)</a:t>
            </a:r>
            <a:endParaRPr lang="en-US" sz="2400" dirty="0"/>
          </a:p>
        </p:txBody>
      </p:sp>
      <p:sp>
        <p:nvSpPr>
          <p:cNvPr id="11" name="TextBox 10">
            <a:extLst>
              <a:ext uri="{FF2B5EF4-FFF2-40B4-BE49-F238E27FC236}">
                <a16:creationId xmlns:a16="http://schemas.microsoft.com/office/drawing/2014/main" id="{2AB8F930-277A-457D-B7B5-3FCA8780375E}"/>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pic>
        <p:nvPicPr>
          <p:cNvPr id="6" name="Picture 5">
            <a:extLst>
              <a:ext uri="{FF2B5EF4-FFF2-40B4-BE49-F238E27FC236}">
                <a16:creationId xmlns:a16="http://schemas.microsoft.com/office/drawing/2014/main" id="{5A65A47D-C23B-C134-0E8F-3F8C958A8725}"/>
              </a:ext>
            </a:extLst>
          </p:cNvPr>
          <p:cNvPicPr>
            <a:picLocks noChangeAspect="1"/>
          </p:cNvPicPr>
          <p:nvPr/>
        </p:nvPicPr>
        <p:blipFill>
          <a:blip r:embed="rId2"/>
          <a:stretch>
            <a:fillRect/>
          </a:stretch>
        </p:blipFill>
        <p:spPr>
          <a:xfrm>
            <a:off x="802640" y="2039940"/>
            <a:ext cx="10444480" cy="4259260"/>
          </a:xfrm>
          <a:prstGeom prst="rect">
            <a:avLst/>
          </a:prstGeom>
        </p:spPr>
      </p:pic>
    </p:spTree>
    <p:extLst>
      <p:ext uri="{BB962C8B-B14F-4D97-AF65-F5344CB8AC3E}">
        <p14:creationId xmlns:p14="http://schemas.microsoft.com/office/powerpoint/2010/main" val="767589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4" name="TextBox 3">
            <a:extLst>
              <a:ext uri="{FF2B5EF4-FFF2-40B4-BE49-F238E27FC236}">
                <a16:creationId xmlns:a16="http://schemas.microsoft.com/office/drawing/2014/main" id="{97C6CD53-8CE9-2D8F-92A4-DC098CF8B4C3}"/>
              </a:ext>
            </a:extLst>
          </p:cNvPr>
          <p:cNvSpPr txBox="1"/>
          <p:nvPr/>
        </p:nvSpPr>
        <p:spPr>
          <a:xfrm>
            <a:off x="702610" y="3028952"/>
            <a:ext cx="11381814" cy="21185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Identify patterns in the data through descriptive statistics and preliminary analysis.</a:t>
            </a:r>
          </a:p>
          <a:p>
            <a:pPr marL="285750" indent="-285750">
              <a:lnSpc>
                <a:spcPct val="150000"/>
              </a:lnSpc>
              <a:buFont typeface="Arial" panose="020B0604020202020204" pitchFamily="34" charset="0"/>
              <a:buChar char="•"/>
            </a:pPr>
            <a:r>
              <a:rPr lang="en-US" dirty="0"/>
              <a:t>Perform groupings by categories such as day of the week, district, or offense type to explore crime distributions.</a:t>
            </a:r>
          </a:p>
          <a:p>
            <a:pPr marL="285750" indent="-285750">
              <a:lnSpc>
                <a:spcPct val="150000"/>
              </a:lnSpc>
              <a:buFont typeface="Arial" panose="020B0604020202020204" pitchFamily="34" charset="0"/>
              <a:buChar char="•"/>
            </a:pPr>
            <a:r>
              <a:rPr lang="en-US" dirty="0"/>
              <a:t>Identify patterns like most common crime types, high-crime districts, and times of occurrence.</a:t>
            </a:r>
          </a:p>
          <a:p>
            <a:pPr marL="285750" indent="-285750">
              <a:lnSpc>
                <a:spcPct val="150000"/>
              </a:lnSpc>
              <a:buFont typeface="Arial" panose="020B0604020202020204" pitchFamily="34" charset="0"/>
              <a:buChar char="•"/>
            </a:pPr>
            <a:endParaRPr lang="en-IN" sz="1800" dirty="0">
              <a:effectLst/>
              <a:ea typeface="Times New Roman" panose="02020603050405020304" pitchFamily="18" charset="0"/>
            </a:endParaRPr>
          </a:p>
        </p:txBody>
      </p:sp>
      <p:sp>
        <p:nvSpPr>
          <p:cNvPr id="9" name="Title 1">
            <a:extLst>
              <a:ext uri="{FF2B5EF4-FFF2-40B4-BE49-F238E27FC236}">
                <a16:creationId xmlns:a16="http://schemas.microsoft.com/office/drawing/2014/main" id="{D57883E4-4E1D-8D5B-6BA2-8A248BE51316}"/>
              </a:ext>
            </a:extLst>
          </p:cNvPr>
          <p:cNvSpPr txBox="1">
            <a:spLocks/>
          </p:cNvSpPr>
          <p:nvPr/>
        </p:nvSpPr>
        <p:spPr>
          <a:xfrm>
            <a:off x="603504" y="1463040"/>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0" name="Title 1">
            <a:extLst>
              <a:ext uri="{FF2B5EF4-FFF2-40B4-BE49-F238E27FC236}">
                <a16:creationId xmlns:a16="http://schemas.microsoft.com/office/drawing/2014/main" id="{C16896C2-05D8-B652-82A6-130B8AB06B1C}"/>
              </a:ext>
            </a:extLst>
          </p:cNvPr>
          <p:cNvSpPr txBox="1">
            <a:spLocks/>
          </p:cNvSpPr>
          <p:nvPr/>
        </p:nvSpPr>
        <p:spPr>
          <a:xfrm>
            <a:off x="5711180" y="2038361"/>
            <a:ext cx="4221714"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Exploratory Data Analysis</a:t>
            </a:r>
            <a:endParaRPr lang="en-US" sz="2400" dirty="0"/>
          </a:p>
        </p:txBody>
      </p:sp>
      <p:sp>
        <p:nvSpPr>
          <p:cNvPr id="15" name="TextBox 14">
            <a:extLst>
              <a:ext uri="{FF2B5EF4-FFF2-40B4-BE49-F238E27FC236}">
                <a16:creationId xmlns:a16="http://schemas.microsoft.com/office/drawing/2014/main" id="{1AA1D189-E583-4100-9BBC-2540C2D23F52}"/>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4287575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15</a:t>
            </a:fld>
            <a:endParaRPr lang="en-US"/>
          </a:p>
        </p:txBody>
      </p:sp>
      <p:sp>
        <p:nvSpPr>
          <p:cNvPr id="4" name="TextBox 3">
            <a:extLst>
              <a:ext uri="{FF2B5EF4-FFF2-40B4-BE49-F238E27FC236}">
                <a16:creationId xmlns:a16="http://schemas.microsoft.com/office/drawing/2014/main" id="{97C6CD53-8CE9-2D8F-92A4-DC098CF8B4C3}"/>
              </a:ext>
            </a:extLst>
          </p:cNvPr>
          <p:cNvSpPr txBox="1"/>
          <p:nvPr/>
        </p:nvSpPr>
        <p:spPr>
          <a:xfrm>
            <a:off x="824091" y="3429000"/>
            <a:ext cx="10321245" cy="128753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Identify correlations between variables (e.g., time of day, location, crime type) </a:t>
            </a:r>
          </a:p>
          <a:p>
            <a:pPr marL="285750" indent="-285750">
              <a:lnSpc>
                <a:spcPct val="150000"/>
              </a:lnSpc>
              <a:buFont typeface="Arial" panose="020B0604020202020204" pitchFamily="34" charset="0"/>
              <a:buChar char="•"/>
            </a:pPr>
            <a:r>
              <a:rPr lang="en-IN" sz="1800" dirty="0" err="1">
                <a:effectLst/>
                <a:ea typeface="Times New Roman" panose="02020603050405020304" pitchFamily="18" charset="0"/>
              </a:rPr>
              <a:t>Analyze</a:t>
            </a:r>
            <a:r>
              <a:rPr lang="en-IN" sz="1800" dirty="0">
                <a:effectLst/>
                <a:ea typeface="Times New Roman" panose="02020603050405020304" pitchFamily="18" charset="0"/>
              </a:rPr>
              <a:t> the patterns.</a:t>
            </a:r>
          </a:p>
          <a:p>
            <a:pPr marL="285750" indent="-285750">
              <a:lnSpc>
                <a:spcPct val="150000"/>
              </a:lnSpc>
              <a:buFont typeface="Arial" panose="020B0604020202020204" pitchFamily="34" charset="0"/>
              <a:buChar char="•"/>
            </a:pPr>
            <a:r>
              <a:rPr lang="en-IN" dirty="0">
                <a:ea typeface="Times New Roman" panose="02020603050405020304" pitchFamily="18" charset="0"/>
              </a:rPr>
              <a:t>These insights can be further used for </a:t>
            </a:r>
            <a:r>
              <a:rPr lang="en-IN" dirty="0" err="1">
                <a:ea typeface="Times New Roman" panose="02020603050405020304" pitchFamily="18" charset="0"/>
              </a:rPr>
              <a:t>modeling</a:t>
            </a:r>
            <a:r>
              <a:rPr lang="en-IN" dirty="0">
                <a:ea typeface="Times New Roman" panose="02020603050405020304" pitchFamily="18" charset="0"/>
              </a:rPr>
              <a:t> and predictions.</a:t>
            </a:r>
            <a:endParaRPr lang="en-IN" sz="1800" dirty="0">
              <a:effectLst/>
              <a:ea typeface="Times New Roman" panose="02020603050405020304" pitchFamily="18" charset="0"/>
            </a:endParaRPr>
          </a:p>
        </p:txBody>
      </p:sp>
      <p:sp>
        <p:nvSpPr>
          <p:cNvPr id="11" name="Title 1">
            <a:extLst>
              <a:ext uri="{FF2B5EF4-FFF2-40B4-BE49-F238E27FC236}">
                <a16:creationId xmlns:a16="http://schemas.microsoft.com/office/drawing/2014/main" id="{2659D448-6936-D436-9657-7E49736F56A1}"/>
              </a:ext>
            </a:extLst>
          </p:cNvPr>
          <p:cNvSpPr txBox="1">
            <a:spLocks/>
          </p:cNvSpPr>
          <p:nvPr/>
        </p:nvSpPr>
        <p:spPr>
          <a:xfrm>
            <a:off x="603504" y="1463040"/>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4" name="Title 1">
            <a:extLst>
              <a:ext uri="{FF2B5EF4-FFF2-40B4-BE49-F238E27FC236}">
                <a16:creationId xmlns:a16="http://schemas.microsoft.com/office/drawing/2014/main" id="{BF8D9088-9EAD-D8C1-65BD-FD816528D634}"/>
              </a:ext>
            </a:extLst>
          </p:cNvPr>
          <p:cNvSpPr txBox="1">
            <a:spLocks/>
          </p:cNvSpPr>
          <p:nvPr/>
        </p:nvSpPr>
        <p:spPr>
          <a:xfrm>
            <a:off x="5711180" y="2038361"/>
            <a:ext cx="4221714"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Insights</a:t>
            </a:r>
          </a:p>
          <a:p>
            <a:endParaRPr lang="en-US" sz="2400" cap="none" dirty="0"/>
          </a:p>
        </p:txBody>
      </p:sp>
      <p:sp>
        <p:nvSpPr>
          <p:cNvPr id="17" name="TextBox 16">
            <a:extLst>
              <a:ext uri="{FF2B5EF4-FFF2-40B4-BE49-F238E27FC236}">
                <a16:creationId xmlns:a16="http://schemas.microsoft.com/office/drawing/2014/main" id="{E6955B81-D701-EE2F-C7F7-548B26B7D5CD}"/>
              </a:ext>
            </a:extLst>
          </p:cNvPr>
          <p:cNvSpPr txBox="1"/>
          <p:nvPr/>
        </p:nvSpPr>
        <p:spPr>
          <a:xfrm>
            <a:off x="411480" y="6404092"/>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2811279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16</a:t>
            </a:fld>
            <a:endParaRPr lang="en-US"/>
          </a:p>
        </p:txBody>
      </p:sp>
      <p:sp>
        <p:nvSpPr>
          <p:cNvPr id="4" name="TextBox 3">
            <a:extLst>
              <a:ext uri="{FF2B5EF4-FFF2-40B4-BE49-F238E27FC236}">
                <a16:creationId xmlns:a16="http://schemas.microsoft.com/office/drawing/2014/main" id="{97C6CD53-8CE9-2D8F-92A4-DC098CF8B4C3}"/>
              </a:ext>
            </a:extLst>
          </p:cNvPr>
          <p:cNvSpPr txBox="1"/>
          <p:nvPr/>
        </p:nvSpPr>
        <p:spPr>
          <a:xfrm>
            <a:off x="707315" y="3086190"/>
            <a:ext cx="4779086" cy="21185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Summarize key insights from the analysis, such as :</a:t>
            </a:r>
          </a:p>
          <a:p>
            <a:pPr marL="742950" lvl="1" indent="-285750">
              <a:lnSpc>
                <a:spcPct val="150000"/>
              </a:lnSpc>
              <a:buFont typeface="Arial" panose="020B0604020202020204" pitchFamily="34" charset="0"/>
              <a:buChar char="•"/>
            </a:pPr>
            <a:r>
              <a:rPr lang="en-US" dirty="0"/>
              <a:t>dangerous areas,</a:t>
            </a:r>
          </a:p>
          <a:p>
            <a:pPr marL="742950" lvl="1" indent="-285750">
              <a:lnSpc>
                <a:spcPct val="150000"/>
              </a:lnSpc>
              <a:buFont typeface="Arial" panose="020B0604020202020204" pitchFamily="34" charset="0"/>
              <a:buChar char="•"/>
            </a:pPr>
            <a:r>
              <a:rPr lang="en-US" dirty="0"/>
              <a:t>peak crime hours, and </a:t>
            </a:r>
          </a:p>
          <a:p>
            <a:pPr marL="742950" lvl="1" indent="-285750">
              <a:lnSpc>
                <a:spcPct val="150000"/>
              </a:lnSpc>
              <a:buFont typeface="Arial" panose="020B0604020202020204" pitchFamily="34" charset="0"/>
              <a:buChar char="•"/>
            </a:pPr>
            <a:r>
              <a:rPr lang="en-US" dirty="0"/>
              <a:t>frequent crime types.</a:t>
            </a:r>
          </a:p>
        </p:txBody>
      </p:sp>
      <p:sp>
        <p:nvSpPr>
          <p:cNvPr id="9" name="TextBox 8">
            <a:extLst>
              <a:ext uri="{FF2B5EF4-FFF2-40B4-BE49-F238E27FC236}">
                <a16:creationId xmlns:a16="http://schemas.microsoft.com/office/drawing/2014/main" id="{6DB56DD3-2614-6850-785C-368DB8E7A7D1}"/>
              </a:ext>
            </a:extLst>
          </p:cNvPr>
          <p:cNvSpPr txBox="1"/>
          <p:nvPr/>
        </p:nvSpPr>
        <p:spPr>
          <a:xfrm>
            <a:off x="6179998" y="3036884"/>
            <a:ext cx="4779086" cy="2118529"/>
          </a:xfrm>
          <a:prstGeom prst="rect">
            <a:avLst/>
          </a:prstGeom>
          <a:noFill/>
        </p:spPr>
        <p:txBody>
          <a:bodyPr wrap="square" rtlCol="0">
            <a:spAutoFit/>
          </a:bodyPr>
          <a:lstStyle/>
          <a:p>
            <a:pPr marL="283464" indent="-283464" algn="l" rtl="0" eaLnBrk="1" latinLnBrk="0" hangingPunct="1">
              <a:lnSpc>
                <a:spcPct val="150000"/>
              </a:lnSpc>
              <a:spcBef>
                <a:spcPts val="0"/>
              </a:spcBef>
              <a:spcAft>
                <a:spcPts val="0"/>
              </a:spcAft>
              <a:buClrTx/>
              <a:buSzPts val="1800"/>
              <a:buFont typeface="Arial" panose="020B0604020202020204" pitchFamily="34" charset="0"/>
              <a:buChar char="•"/>
            </a:pPr>
            <a:r>
              <a:rPr lang="en-US" sz="1800" kern="1200" dirty="0">
                <a:solidFill>
                  <a:srgbClr val="000000"/>
                </a:solidFill>
                <a:effectLst/>
                <a:latin typeface="Arial" panose="020B0604020202020204" pitchFamily="34" charset="0"/>
                <a:ea typeface="+mn-ea"/>
                <a:cs typeface="+mn-cs"/>
              </a:rPr>
              <a:t>Provide actionable recommendations for law enforcement, such as:</a:t>
            </a:r>
            <a:endParaRPr lang="en-IN" sz="1800" dirty="0">
              <a:effectLst/>
            </a:endParaRPr>
          </a:p>
          <a:p>
            <a:pPr marL="742950" indent="-285750" algn="l" rtl="0" eaLnBrk="1" latinLnBrk="0" hangingPunct="1">
              <a:lnSpc>
                <a:spcPct val="150000"/>
              </a:lnSpc>
              <a:spcBef>
                <a:spcPts val="0"/>
              </a:spcBef>
              <a:spcAft>
                <a:spcPts val="0"/>
              </a:spcAft>
              <a:buFont typeface="Arial" panose="020B0604020202020204" pitchFamily="34" charset="0"/>
              <a:buChar char="•"/>
            </a:pPr>
            <a:r>
              <a:rPr lang="en-US" sz="1800" kern="1200" dirty="0">
                <a:solidFill>
                  <a:srgbClr val="000000"/>
                </a:solidFill>
                <a:effectLst/>
                <a:latin typeface="Arial" panose="020B0604020202020204" pitchFamily="34" charset="0"/>
                <a:ea typeface="+mn-ea"/>
                <a:cs typeface="+mn-cs"/>
              </a:rPr>
              <a:t>resource optimization,</a:t>
            </a:r>
            <a:endParaRPr lang="en-IN" dirty="0">
              <a:effectLst/>
            </a:endParaRPr>
          </a:p>
          <a:p>
            <a:pPr marL="742950" indent="-285750" algn="l" rtl="0" eaLnBrk="1" latinLnBrk="0" hangingPunct="1">
              <a:lnSpc>
                <a:spcPct val="150000"/>
              </a:lnSpc>
              <a:spcBef>
                <a:spcPts val="0"/>
              </a:spcBef>
              <a:spcAft>
                <a:spcPts val="0"/>
              </a:spcAft>
              <a:buFont typeface="Arial" panose="020B0604020202020204" pitchFamily="34" charset="0"/>
              <a:buChar char="•"/>
            </a:pPr>
            <a:r>
              <a:rPr lang="en-US" sz="1800" kern="1200" dirty="0">
                <a:solidFill>
                  <a:srgbClr val="000000"/>
                </a:solidFill>
                <a:effectLst/>
                <a:latin typeface="Arial" panose="020B0604020202020204" pitchFamily="34" charset="0"/>
                <a:ea typeface="+mn-ea"/>
                <a:cs typeface="+mn-cs"/>
              </a:rPr>
              <a:t>patrolling schedules, or</a:t>
            </a:r>
            <a:endParaRPr lang="en-IN" dirty="0">
              <a:effectLst/>
            </a:endParaRPr>
          </a:p>
          <a:p>
            <a:pPr marL="742950" indent="-285750" algn="l" rtl="0" eaLnBrk="1" latinLnBrk="0" hangingPunct="1">
              <a:lnSpc>
                <a:spcPct val="150000"/>
              </a:lnSpc>
              <a:spcBef>
                <a:spcPts val="0"/>
              </a:spcBef>
              <a:spcAft>
                <a:spcPts val="0"/>
              </a:spcAft>
              <a:buFont typeface="Arial" panose="020B0604020202020204" pitchFamily="34" charset="0"/>
              <a:buChar char="•"/>
            </a:pPr>
            <a:r>
              <a:rPr lang="en-US" sz="1800" kern="1200" dirty="0">
                <a:solidFill>
                  <a:srgbClr val="000000"/>
                </a:solidFill>
                <a:effectLst/>
                <a:latin typeface="Arial" panose="020B0604020202020204" pitchFamily="34" charset="0"/>
                <a:ea typeface="+mn-ea"/>
                <a:cs typeface="+mn-cs"/>
              </a:rPr>
              <a:t>crime prevention strategies.</a:t>
            </a:r>
            <a:endParaRPr lang="en-IN" dirty="0">
              <a:effectLst/>
            </a:endParaRPr>
          </a:p>
        </p:txBody>
      </p:sp>
      <p:sp>
        <p:nvSpPr>
          <p:cNvPr id="11" name="Title 1">
            <a:extLst>
              <a:ext uri="{FF2B5EF4-FFF2-40B4-BE49-F238E27FC236}">
                <a16:creationId xmlns:a16="http://schemas.microsoft.com/office/drawing/2014/main" id="{26A2AB67-1A9F-745E-DEFA-ADB7A14C57E2}"/>
              </a:ext>
            </a:extLst>
          </p:cNvPr>
          <p:cNvSpPr txBox="1">
            <a:spLocks/>
          </p:cNvSpPr>
          <p:nvPr/>
        </p:nvSpPr>
        <p:spPr>
          <a:xfrm>
            <a:off x="603504" y="1463040"/>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Methodology</a:t>
            </a:r>
          </a:p>
        </p:txBody>
      </p:sp>
      <p:sp>
        <p:nvSpPr>
          <p:cNvPr id="14" name="Title 1">
            <a:extLst>
              <a:ext uri="{FF2B5EF4-FFF2-40B4-BE49-F238E27FC236}">
                <a16:creationId xmlns:a16="http://schemas.microsoft.com/office/drawing/2014/main" id="{13C31495-AD9D-9E2B-CD08-9B2A583671FB}"/>
              </a:ext>
            </a:extLst>
          </p:cNvPr>
          <p:cNvSpPr txBox="1">
            <a:spLocks/>
          </p:cNvSpPr>
          <p:nvPr/>
        </p:nvSpPr>
        <p:spPr>
          <a:xfrm>
            <a:off x="5711180" y="2038361"/>
            <a:ext cx="4221714"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Insights Report</a:t>
            </a:r>
          </a:p>
        </p:txBody>
      </p:sp>
      <p:sp>
        <p:nvSpPr>
          <p:cNvPr id="15" name="TextBox 14">
            <a:extLst>
              <a:ext uri="{FF2B5EF4-FFF2-40B4-BE49-F238E27FC236}">
                <a16:creationId xmlns:a16="http://schemas.microsoft.com/office/drawing/2014/main" id="{7BFB924A-F36B-D1D5-385A-F359E8C5C72B}"/>
              </a:ext>
            </a:extLst>
          </p:cNvPr>
          <p:cNvSpPr txBox="1"/>
          <p:nvPr/>
        </p:nvSpPr>
        <p:spPr>
          <a:xfrm>
            <a:off x="411480" y="6404092"/>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77792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a:t>Crime Data Analysis</a:t>
            </a: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17</a:t>
            </a:fld>
            <a:endParaRPr lang="en-US" dirty="0"/>
          </a:p>
        </p:txBody>
      </p:sp>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645997" y="1579582"/>
            <a:ext cx="10515600" cy="575321"/>
          </a:xfrm>
        </p:spPr>
        <p:txBody>
          <a:bodyPr/>
          <a:lstStyle/>
          <a:p>
            <a:r>
              <a:rPr lang="en-US" sz="5000" dirty="0">
                <a:solidFill>
                  <a:schemeClr val="tx2"/>
                </a:solidFill>
                <a:latin typeface="Arial" panose="020B0604020202020204" pitchFamily="34" charset="0"/>
                <a:cs typeface="Arial" panose="020B0604020202020204" pitchFamily="34" charset="0"/>
              </a:rPr>
              <a:t>Real-life Application</a:t>
            </a:r>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5996" y="3231777"/>
            <a:ext cx="11149764" cy="2469776"/>
          </a:xfrm>
        </p:spPr>
        <p:txBody>
          <a:bodyPr numCol="2"/>
          <a:lstStyle/>
          <a:p>
            <a:pPr marL="342900" indent="-342900">
              <a:lnSpc>
                <a:spcPct val="150000"/>
              </a:lnSpc>
              <a:buFont typeface="Arial" panose="020B0604020202020204" pitchFamily="34" charset="0"/>
              <a:buChar char="∞"/>
            </a:pPr>
            <a:r>
              <a:rPr lang="en-IN" dirty="0"/>
              <a:t>Crime Hotspot Detection</a:t>
            </a:r>
          </a:p>
          <a:p>
            <a:pPr marL="342900" indent="-342900">
              <a:lnSpc>
                <a:spcPct val="150000"/>
              </a:lnSpc>
              <a:buFont typeface="Arial" panose="020B0604020202020204" pitchFamily="34" charset="0"/>
              <a:buChar char="∞"/>
            </a:pPr>
            <a:r>
              <a:rPr lang="en-IN" b="1" dirty="0"/>
              <a:t>Resource Allocation Optimization</a:t>
            </a:r>
          </a:p>
          <a:p>
            <a:pPr marL="342900" indent="-342900">
              <a:lnSpc>
                <a:spcPct val="150000"/>
              </a:lnSpc>
              <a:buFont typeface="Arial" panose="020B0604020202020204" pitchFamily="34" charset="0"/>
              <a:buChar char="∞"/>
            </a:pPr>
            <a:r>
              <a:rPr lang="en-US" dirty="0"/>
              <a:t>Public Safety and Awareness Programs</a:t>
            </a:r>
            <a:endParaRPr lang="en-IN" b="1" dirty="0"/>
          </a:p>
          <a:p>
            <a:pPr marL="342900" indent="-342900">
              <a:lnSpc>
                <a:spcPct val="150000"/>
              </a:lnSpc>
              <a:buFont typeface="Arial" panose="020B0604020202020204" pitchFamily="34" charset="0"/>
              <a:buChar char="∞"/>
            </a:pPr>
            <a:r>
              <a:rPr lang="en-IN" dirty="0"/>
              <a:t>Improved Response Time</a:t>
            </a:r>
          </a:p>
          <a:p>
            <a:pPr marL="342900" indent="-342900">
              <a:lnSpc>
                <a:spcPct val="150000"/>
              </a:lnSpc>
              <a:buFont typeface="Arial" panose="020B0604020202020204" pitchFamily="34" charset="0"/>
              <a:buChar char="∞"/>
            </a:pPr>
            <a:r>
              <a:rPr lang="en-IN" dirty="0"/>
              <a:t>Urban Planning and Policy-Making</a:t>
            </a:r>
          </a:p>
          <a:p>
            <a:pPr marL="342900" indent="-342900">
              <a:lnSpc>
                <a:spcPct val="150000"/>
              </a:lnSpc>
              <a:buFont typeface="Arial" panose="020B0604020202020204" pitchFamily="34" charset="0"/>
              <a:buChar char="∞"/>
            </a:pPr>
            <a:r>
              <a:rPr lang="en-IN" dirty="0"/>
              <a:t>Predictive Policing</a:t>
            </a:r>
          </a:p>
          <a:p>
            <a:pPr marL="342900" indent="-342900">
              <a:lnSpc>
                <a:spcPct val="150000"/>
              </a:lnSpc>
              <a:buFont typeface="Arial" panose="020B0604020202020204" pitchFamily="34" charset="0"/>
              <a:buChar char="∞"/>
            </a:pPr>
            <a:endParaRPr lang="en-US" sz="2200" b="1" dirty="0">
              <a:solidFill>
                <a:schemeClr val="tx2"/>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6E1C53D-FFE0-26A8-4FDA-3649BD7A72AA}"/>
              </a:ext>
            </a:extLst>
          </p:cNvPr>
          <p:cNvSpPr txBox="1"/>
          <p:nvPr/>
        </p:nvSpPr>
        <p:spPr>
          <a:xfrm>
            <a:off x="411480" y="6404092"/>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476614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dirty="0"/>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18</a:t>
            </a:fld>
            <a:endParaRPr lang="en-US"/>
          </a:p>
        </p:txBody>
      </p:sp>
      <p:sp>
        <p:nvSpPr>
          <p:cNvPr id="4" name="TextBox 3">
            <a:extLst>
              <a:ext uri="{FF2B5EF4-FFF2-40B4-BE49-F238E27FC236}">
                <a16:creationId xmlns:a16="http://schemas.microsoft.com/office/drawing/2014/main" id="{97C6CD53-8CE9-2D8F-92A4-DC098CF8B4C3}"/>
              </a:ext>
            </a:extLst>
          </p:cNvPr>
          <p:cNvSpPr txBox="1"/>
          <p:nvPr/>
        </p:nvSpPr>
        <p:spPr>
          <a:xfrm>
            <a:off x="1040263" y="2979564"/>
            <a:ext cx="9278113" cy="2793842"/>
          </a:xfrm>
          <a:prstGeom prst="rect">
            <a:avLst/>
          </a:prstGeom>
          <a:noFill/>
        </p:spPr>
        <p:txBody>
          <a:bodyPr wrap="square" rtlCol="0">
            <a:spAutoFit/>
          </a:bodyPr>
          <a:lstStyle/>
          <a:p>
            <a:pPr algn="just" rtl="0">
              <a:lnSpc>
                <a:spcPct val="150000"/>
              </a:lnSpc>
            </a:pPr>
            <a:r>
              <a:rPr lang="en-US" sz="2400" b="0" i="0" u="none" strike="noStrike" kern="1200" baseline="0" dirty="0">
                <a:solidFill>
                  <a:srgbClr val="3B4546"/>
                </a:solidFill>
                <a:latin typeface="Arial" panose="020B0604020202020204" pitchFamily="34" charset="0"/>
              </a:rPr>
              <a:t>Recognizing these </a:t>
            </a:r>
            <a:r>
              <a:rPr lang="en-US" sz="2400" b="0" i="0" u="none" strike="noStrike" kern="1200" baseline="0" dirty="0">
                <a:solidFill>
                  <a:srgbClr val="3B4546"/>
                </a:solidFill>
              </a:rPr>
              <a:t>patterns</a:t>
            </a:r>
            <a:r>
              <a:rPr lang="en-US" sz="2400" b="0" i="0" u="none" strike="noStrike" kern="1200" baseline="0" dirty="0">
                <a:solidFill>
                  <a:srgbClr val="3B4546"/>
                </a:solidFill>
                <a:latin typeface="Arial" panose="020B0604020202020204" pitchFamily="34" charset="0"/>
              </a:rPr>
              <a:t> can help law enforcement agencies design more comprehensive and balanced crime prevention strategies, ensuring that interventions do not simply relocate criminal activities but reduce them more effectively across both place and time.</a:t>
            </a:r>
            <a:endParaRPr lang="en-IN" sz="2400" b="0" i="0" u="none" strike="noStrike" kern="1200" baseline="0" dirty="0">
              <a:solidFill>
                <a:srgbClr val="3B4546"/>
              </a:solidFill>
              <a:latin typeface="Arial" panose="020B0604020202020204" pitchFamily="34" charset="0"/>
            </a:endParaRPr>
          </a:p>
        </p:txBody>
      </p:sp>
      <p:sp>
        <p:nvSpPr>
          <p:cNvPr id="11" name="Title 1">
            <a:extLst>
              <a:ext uri="{FF2B5EF4-FFF2-40B4-BE49-F238E27FC236}">
                <a16:creationId xmlns:a16="http://schemas.microsoft.com/office/drawing/2014/main" id="{26A2AB67-1A9F-745E-DEFA-ADB7A14C57E2}"/>
              </a:ext>
            </a:extLst>
          </p:cNvPr>
          <p:cNvSpPr txBox="1">
            <a:spLocks/>
          </p:cNvSpPr>
          <p:nvPr/>
        </p:nvSpPr>
        <p:spPr>
          <a:xfrm>
            <a:off x="1040263" y="1661475"/>
            <a:ext cx="10515600"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dirty="0"/>
              <a:t>Conclusion</a:t>
            </a:r>
          </a:p>
        </p:txBody>
      </p:sp>
      <p:sp>
        <p:nvSpPr>
          <p:cNvPr id="15" name="TextBox 14">
            <a:extLst>
              <a:ext uri="{FF2B5EF4-FFF2-40B4-BE49-F238E27FC236}">
                <a16:creationId xmlns:a16="http://schemas.microsoft.com/office/drawing/2014/main" id="{7BFB924A-F36B-D1D5-385A-F359E8C5C72B}"/>
              </a:ext>
            </a:extLst>
          </p:cNvPr>
          <p:cNvSpPr txBox="1"/>
          <p:nvPr/>
        </p:nvSpPr>
        <p:spPr>
          <a:xfrm>
            <a:off x="411480" y="6404092"/>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3714296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240B92-C29C-90FC-36CE-BE7ABFFF91BD}"/>
              </a:ext>
            </a:extLst>
          </p:cNvPr>
          <p:cNvSpPr>
            <a:spLocks noGrp="1"/>
          </p:cNvSpPr>
          <p:nvPr>
            <p:ph type="ftr" sz="quarter" idx="11"/>
          </p:nvPr>
        </p:nvSpPr>
        <p:spPr/>
        <p:txBody>
          <a:bodyPr/>
          <a:lstStyle/>
          <a:p>
            <a:r>
              <a:rPr lang="en-US" dirty="0"/>
              <a:t>Crime Data Analysis</a:t>
            </a:r>
            <a:endParaRPr lang="en-PK" dirty="0"/>
          </a:p>
        </p:txBody>
      </p:sp>
      <p:sp>
        <p:nvSpPr>
          <p:cNvPr id="3" name="Slide Number Placeholder 2">
            <a:extLst>
              <a:ext uri="{FF2B5EF4-FFF2-40B4-BE49-F238E27FC236}">
                <a16:creationId xmlns:a16="http://schemas.microsoft.com/office/drawing/2014/main" id="{F2B16CB3-6D1B-B425-4C49-7E874BCC135D}"/>
              </a:ext>
            </a:extLst>
          </p:cNvPr>
          <p:cNvSpPr>
            <a:spLocks noGrp="1"/>
          </p:cNvSpPr>
          <p:nvPr>
            <p:ph type="sldNum" sz="quarter" idx="12"/>
          </p:nvPr>
        </p:nvSpPr>
        <p:spPr/>
        <p:txBody>
          <a:bodyPr/>
          <a:lstStyle/>
          <a:p>
            <a:fld id="{5BFCF61C-3B18-4C03-8326-CC3B32D710C9}" type="slidenum">
              <a:rPr lang="en-US" noProof="0" smtClean="0"/>
              <a:pPr/>
              <a:t>19</a:t>
            </a:fld>
            <a:endParaRPr lang="en-US" noProof="0"/>
          </a:p>
        </p:txBody>
      </p:sp>
      <p:sp>
        <p:nvSpPr>
          <p:cNvPr id="4" name="Title 3">
            <a:extLst>
              <a:ext uri="{FF2B5EF4-FFF2-40B4-BE49-F238E27FC236}">
                <a16:creationId xmlns:a16="http://schemas.microsoft.com/office/drawing/2014/main" id="{608BD2BF-40BB-3213-56F8-103C719D5AAB}"/>
              </a:ext>
            </a:extLst>
          </p:cNvPr>
          <p:cNvSpPr>
            <a:spLocks noGrp="1"/>
          </p:cNvSpPr>
          <p:nvPr>
            <p:ph type="title"/>
          </p:nvPr>
        </p:nvSpPr>
        <p:spPr/>
        <p:txBody>
          <a:bodyPr/>
          <a:lstStyle/>
          <a:p>
            <a:r>
              <a:rPr lang="en-US" dirty="0"/>
              <a:t>Conclusion</a:t>
            </a:r>
          </a:p>
        </p:txBody>
      </p:sp>
      <p:sp>
        <p:nvSpPr>
          <p:cNvPr id="10" name="TextBox 9">
            <a:extLst>
              <a:ext uri="{FF2B5EF4-FFF2-40B4-BE49-F238E27FC236}">
                <a16:creationId xmlns:a16="http://schemas.microsoft.com/office/drawing/2014/main" id="{5CD18C67-3B02-9A85-113B-563F3ACF02DA}"/>
              </a:ext>
            </a:extLst>
          </p:cNvPr>
          <p:cNvSpPr txBox="1"/>
          <p:nvPr/>
        </p:nvSpPr>
        <p:spPr>
          <a:xfrm>
            <a:off x="365760" y="6417748"/>
            <a:ext cx="4389120" cy="276999"/>
          </a:xfrm>
          <a:prstGeom prst="rect">
            <a:avLst/>
          </a:prstGeom>
          <a:noFill/>
        </p:spPr>
        <p:txBody>
          <a:bodyPr wrap="square">
            <a:spAutoFit/>
          </a:bodyPr>
          <a:lstStyle/>
          <a:p>
            <a:r>
              <a:rPr lang="en-IN" sz="1200" dirty="0"/>
              <a:t>Project No. GS4</a:t>
            </a:r>
          </a:p>
        </p:txBody>
      </p:sp>
      <p:sp>
        <p:nvSpPr>
          <p:cNvPr id="11" name="Rectangle 1">
            <a:extLst>
              <a:ext uri="{FF2B5EF4-FFF2-40B4-BE49-F238E27FC236}">
                <a16:creationId xmlns:a16="http://schemas.microsoft.com/office/drawing/2014/main" id="{CB379DDA-0FAB-3BB8-2ED8-A6B079C75590}"/>
              </a:ext>
            </a:extLst>
          </p:cNvPr>
          <p:cNvSpPr>
            <a:spLocks noGrp="1" noChangeArrowheads="1"/>
          </p:cNvSpPr>
          <p:nvPr>
            <p:ph type="body" sz="quarter" idx="15"/>
          </p:nvPr>
        </p:nvSpPr>
        <p:spPr bwMode="auto">
          <a:xfrm>
            <a:off x="407801" y="2865720"/>
            <a:ext cx="10780900" cy="27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High Crime in Washington Street/B2 District</a:t>
            </a:r>
            <a:r>
              <a:rPr kumimoji="0" lang="en-US" altLang="en-US" sz="1800" b="0" i="0" u="none" strike="noStrike" cap="none" normalizeH="0" baseline="0" dirty="0">
                <a:ln>
                  <a:noFill/>
                </a:ln>
                <a:solidFill>
                  <a:schemeClr val="tx1"/>
                </a:solidFill>
                <a:effectLst/>
                <a:latin typeface="Arial" panose="020B0604020202020204" pitchFamily="34" charset="0"/>
              </a:rPr>
              <a:t>: Deploy CCTV, assign foot patrols during peak hours,</a:t>
            </a:r>
          </a:p>
          <a:p>
            <a:pPr marL="0" marR="0" lvl="0" indent="0" algn="l" defTabSz="914400" rtl="0" eaLnBrk="0" fontAlgn="base" latinLnBrk="0" hangingPunct="0">
              <a:lnSpc>
                <a:spcPct val="2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and organize community events to enhance cooperation.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Seasonal Trends (Summer Spike)</a:t>
            </a:r>
            <a:r>
              <a:rPr kumimoji="0" lang="en-US" altLang="en-US" sz="1800" b="0" i="0" u="none" strike="noStrike" cap="none" normalizeH="0" baseline="0" dirty="0">
                <a:ln>
                  <a:noFill/>
                </a:ln>
                <a:solidFill>
                  <a:schemeClr val="tx1"/>
                </a:solidFill>
                <a:effectLst/>
                <a:latin typeface="Arial" panose="020B0604020202020204" pitchFamily="34" charset="0"/>
              </a:rPr>
              <a:t>: Increase summer patrols, run safety awareness campaigns,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secure public events.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Midweek Peaks (Wed/Thu)</a:t>
            </a:r>
            <a:r>
              <a:rPr kumimoji="0" lang="en-US" altLang="en-US" sz="1800" b="0" i="0" u="none" strike="noStrike" cap="none" normalizeH="0" baseline="0" dirty="0">
                <a:ln>
                  <a:noFill/>
                </a:ln>
                <a:solidFill>
                  <a:schemeClr val="tx1"/>
                </a:solidFill>
                <a:effectLst/>
                <a:latin typeface="Arial" panose="020B0604020202020204" pitchFamily="34" charset="0"/>
              </a:rPr>
              <a:t>: Allocate more officers midweek and investigate repeat offender patterns.</a:t>
            </a:r>
          </a:p>
        </p:txBody>
      </p:sp>
    </p:spTree>
    <p:extLst>
      <p:ext uri="{BB962C8B-B14F-4D97-AF65-F5344CB8AC3E}">
        <p14:creationId xmlns:p14="http://schemas.microsoft.com/office/powerpoint/2010/main" val="3466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79730E-E638-275F-6C74-85FDCE30C43F}"/>
              </a:ext>
            </a:extLst>
          </p:cNvPr>
          <p:cNvSpPr>
            <a:spLocks noGrp="1"/>
          </p:cNvSpPr>
          <p:nvPr>
            <p:ph type="ftr" sz="quarter" idx="11"/>
          </p:nvPr>
        </p:nvSpPr>
        <p:spPr/>
        <p:txBody>
          <a:bodyPr/>
          <a:lstStyle/>
          <a:p>
            <a:r>
              <a:rPr lang="en-US"/>
              <a:t>Crime Data Analysis</a:t>
            </a:r>
            <a:endParaRPr lang="en-PK" dirty="0"/>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Index</a:t>
            </a:r>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type="body" sz="quarter" idx="13"/>
          </p:nvPr>
        </p:nvSpPr>
        <p:spPr>
          <a:xfrm>
            <a:off x="738870" y="2577347"/>
            <a:ext cx="4828032" cy="3294530"/>
          </a:xfrm>
        </p:spPr>
        <p:txBody>
          <a:bodyPr/>
          <a:lstStyle/>
          <a:p>
            <a:pPr marL="342900" indent="-342900">
              <a:lnSpc>
                <a:spcPct val="150000"/>
              </a:lnSpc>
              <a:buFont typeface="Arial" panose="020B0604020202020204" pitchFamily="34" charset="0"/>
              <a:buChar char="∞"/>
            </a:pPr>
            <a:r>
              <a:rPr lang="en-US" dirty="0"/>
              <a:t>Introduction</a:t>
            </a:r>
          </a:p>
          <a:p>
            <a:pPr marL="342900" indent="-342900">
              <a:lnSpc>
                <a:spcPct val="150000"/>
              </a:lnSpc>
              <a:buFont typeface="Arial" panose="020B0604020202020204" pitchFamily="34" charset="0"/>
              <a:buChar char="∞"/>
            </a:pPr>
            <a:r>
              <a:rPr lang="en-US" noProof="0" dirty="0"/>
              <a:t>Tools and Technologies</a:t>
            </a:r>
          </a:p>
          <a:p>
            <a:pPr marL="342900" indent="-342900">
              <a:lnSpc>
                <a:spcPct val="150000"/>
              </a:lnSpc>
              <a:buFont typeface="Arial" panose="020B0604020202020204" pitchFamily="34" charset="0"/>
              <a:buChar char="∞"/>
            </a:pPr>
            <a:r>
              <a:rPr lang="en-US" dirty="0"/>
              <a:t>Infosys Springboard</a:t>
            </a:r>
          </a:p>
          <a:p>
            <a:pPr marL="342900" indent="-342900">
              <a:lnSpc>
                <a:spcPct val="150000"/>
              </a:lnSpc>
              <a:buFont typeface="Arial" panose="020B0604020202020204" pitchFamily="34" charset="0"/>
              <a:buChar char="∞"/>
            </a:pPr>
            <a:r>
              <a:rPr lang="en-US" noProof="0" dirty="0"/>
              <a:t>Work</a:t>
            </a:r>
            <a:r>
              <a:rPr lang="en-US" dirty="0"/>
              <a:t>-Flow</a:t>
            </a:r>
            <a:endParaRPr lang="en-US" noProof="0" dirty="0"/>
          </a:p>
          <a:p>
            <a:pPr marL="342900" indent="-342900">
              <a:lnSpc>
                <a:spcPct val="150000"/>
              </a:lnSpc>
              <a:buFont typeface="Arial" panose="020B0604020202020204" pitchFamily="34" charset="0"/>
              <a:buChar char="∞"/>
            </a:pPr>
            <a:r>
              <a:rPr lang="en-US" noProof="0" dirty="0"/>
              <a:t>Methodology</a:t>
            </a:r>
          </a:p>
          <a:p>
            <a:pPr marL="342900" indent="-342900">
              <a:lnSpc>
                <a:spcPct val="150000"/>
              </a:lnSpc>
              <a:buFont typeface="Arial" panose="020B0604020202020204" pitchFamily="34" charset="0"/>
              <a:buChar char="∞"/>
            </a:pPr>
            <a:r>
              <a:rPr lang="en-US" dirty="0"/>
              <a:t>Real-life application</a:t>
            </a:r>
          </a:p>
          <a:p>
            <a:pPr marL="342900" indent="-342900">
              <a:lnSpc>
                <a:spcPct val="150000"/>
              </a:lnSpc>
              <a:buFont typeface="Arial" panose="020B0604020202020204" pitchFamily="34" charset="0"/>
              <a:buChar char="∞"/>
            </a:pPr>
            <a:r>
              <a:rPr lang="en-US" dirty="0"/>
              <a:t>References</a:t>
            </a:r>
          </a:p>
          <a:p>
            <a:pPr>
              <a:lnSpc>
                <a:spcPct val="150000"/>
              </a:lnSpc>
            </a:pPr>
            <a:endParaRPr lang="en-US" dirty="0"/>
          </a:p>
        </p:txBody>
      </p:sp>
      <p:sp>
        <p:nvSpPr>
          <p:cNvPr id="9" name="TextBox 8">
            <a:extLst>
              <a:ext uri="{FF2B5EF4-FFF2-40B4-BE49-F238E27FC236}">
                <a16:creationId xmlns:a16="http://schemas.microsoft.com/office/drawing/2014/main" id="{CB9EE0CA-A511-8BD1-C161-E4A946E87D4B}"/>
              </a:ext>
            </a:extLst>
          </p:cNvPr>
          <p:cNvSpPr txBox="1"/>
          <p:nvPr/>
        </p:nvSpPr>
        <p:spPr>
          <a:xfrm>
            <a:off x="411480" y="6417748"/>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3551793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B2B4B9-9882-B8C4-A30B-A2F38A273284}"/>
              </a:ext>
            </a:extLst>
          </p:cNvPr>
          <p:cNvSpPr>
            <a:spLocks noGrp="1"/>
          </p:cNvSpPr>
          <p:nvPr>
            <p:ph type="ftr" sz="quarter" idx="11"/>
          </p:nvPr>
        </p:nvSpPr>
        <p:spPr/>
        <p:txBody>
          <a:bodyPr/>
          <a:lstStyle/>
          <a:p>
            <a:r>
              <a:rPr lang="en-US" dirty="0"/>
              <a:t>Crime Data Analysis</a:t>
            </a:r>
            <a:endParaRPr lang="en-PK" dirty="0"/>
          </a:p>
        </p:txBody>
      </p:sp>
      <p:sp>
        <p:nvSpPr>
          <p:cNvPr id="3" name="Slide Number Placeholder 2">
            <a:extLst>
              <a:ext uri="{FF2B5EF4-FFF2-40B4-BE49-F238E27FC236}">
                <a16:creationId xmlns:a16="http://schemas.microsoft.com/office/drawing/2014/main" id="{F75DE97B-EF15-BB4E-9819-970AF67ECA68}"/>
              </a:ext>
            </a:extLst>
          </p:cNvPr>
          <p:cNvSpPr>
            <a:spLocks noGrp="1"/>
          </p:cNvSpPr>
          <p:nvPr>
            <p:ph type="sldNum" sz="quarter" idx="12"/>
          </p:nvPr>
        </p:nvSpPr>
        <p:spPr/>
        <p:txBody>
          <a:bodyPr/>
          <a:lstStyle/>
          <a:p>
            <a:fld id="{5BFCF61C-3B18-4C03-8326-CC3B32D710C9}" type="slidenum">
              <a:rPr lang="en-US" noProof="0" smtClean="0"/>
              <a:pPr/>
              <a:t>20</a:t>
            </a:fld>
            <a:endParaRPr lang="en-US" noProof="0"/>
          </a:p>
        </p:txBody>
      </p:sp>
      <p:sp>
        <p:nvSpPr>
          <p:cNvPr id="4" name="Title 3">
            <a:extLst>
              <a:ext uri="{FF2B5EF4-FFF2-40B4-BE49-F238E27FC236}">
                <a16:creationId xmlns:a16="http://schemas.microsoft.com/office/drawing/2014/main" id="{F4FE069C-40A5-94C6-FFCF-CF580382D2A1}"/>
              </a:ext>
            </a:extLst>
          </p:cNvPr>
          <p:cNvSpPr>
            <a:spLocks noGrp="1"/>
          </p:cNvSpPr>
          <p:nvPr>
            <p:ph type="title"/>
          </p:nvPr>
        </p:nvSpPr>
        <p:spPr/>
        <p:txBody>
          <a:bodyPr/>
          <a:lstStyle/>
          <a:p>
            <a:r>
              <a:rPr lang="en-US" dirty="0"/>
              <a:t>Conclusion</a:t>
            </a:r>
            <a:br>
              <a:rPr lang="en-US" dirty="0"/>
            </a:br>
            <a:endParaRPr lang="en-IN" dirty="0"/>
          </a:p>
        </p:txBody>
      </p:sp>
      <p:sp>
        <p:nvSpPr>
          <p:cNvPr id="7" name="Text Placeholder 6">
            <a:extLst>
              <a:ext uri="{FF2B5EF4-FFF2-40B4-BE49-F238E27FC236}">
                <a16:creationId xmlns:a16="http://schemas.microsoft.com/office/drawing/2014/main" id="{03219BBB-8D8A-F878-7B9D-BCF137B10CA3}"/>
              </a:ext>
            </a:extLst>
          </p:cNvPr>
          <p:cNvSpPr>
            <a:spLocks noGrp="1"/>
          </p:cNvSpPr>
          <p:nvPr>
            <p:ph type="body" sz="quarter" idx="15"/>
          </p:nvPr>
        </p:nvSpPr>
        <p:spPr>
          <a:xfrm>
            <a:off x="365760" y="2763521"/>
            <a:ext cx="11592560" cy="3220720"/>
          </a:xfrm>
        </p:spPr>
        <p:txBody>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Motor Vehicle Accidents &amp; Larceny</a:t>
            </a:r>
            <a:r>
              <a:rPr kumimoji="0" lang="en-US" altLang="en-US" sz="1800" b="0" i="0" u="none" strike="noStrike" cap="none" normalizeH="0" baseline="0" dirty="0">
                <a:ln>
                  <a:noFill/>
                </a:ln>
                <a:solidFill>
                  <a:schemeClr val="tx1"/>
                </a:solidFill>
                <a:effectLst/>
                <a:latin typeface="Arial" panose="020B0604020202020204" pitchFamily="34" charset="0"/>
              </a:rPr>
              <a:t>: Install traffic cameras, conduct violation checks, promote anti-theft   </a:t>
            </a:r>
          </a:p>
          <a:p>
            <a:pPr marL="0" marR="0" lvl="0" indent="0" algn="l" defTabSz="914400" rtl="0" eaLnBrk="0" fontAlgn="base" latinLnBrk="0" hangingPunct="0">
              <a:lnSpc>
                <a:spcPct val="200000"/>
              </a:lnSpc>
              <a:spcBef>
                <a:spcPct val="0"/>
              </a:spcBef>
              <a:spcAft>
                <a:spcPct val="0"/>
              </a:spcAft>
              <a:buClrTx/>
              <a:buSzTx/>
              <a:buNone/>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measures, and educate the public.</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Weekend Underreporting</a:t>
            </a:r>
            <a:r>
              <a:rPr kumimoji="0" lang="en-US" altLang="en-US" sz="1800" b="0" i="0" u="none" strike="noStrike" cap="none" normalizeH="0" baseline="0" dirty="0">
                <a:ln>
                  <a:noFill/>
                </a:ln>
                <a:solidFill>
                  <a:schemeClr val="tx1"/>
                </a:solidFill>
                <a:effectLst/>
                <a:latin typeface="Arial" panose="020B0604020202020204" pitchFamily="34" charset="0"/>
              </a:rPr>
              <a:t>: Improve reporting channels and shift resources to midweek.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Time-of-Day Trends</a:t>
            </a:r>
            <a:r>
              <a:rPr kumimoji="0" lang="en-US" altLang="en-US" sz="1800" b="0" i="0" u="none" strike="noStrike" cap="none" normalizeH="0" baseline="0" dirty="0">
                <a:ln>
                  <a:noFill/>
                </a:ln>
                <a:solidFill>
                  <a:schemeClr val="tx1"/>
                </a:solidFill>
                <a:effectLst/>
                <a:latin typeface="Arial" panose="020B0604020202020204" pitchFamily="34" charset="0"/>
              </a:rPr>
              <a:t>: Maintain 24/7 patrols and use predictive analytics for high-risk times.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Serious Crimes</a:t>
            </a:r>
            <a:r>
              <a:rPr kumimoji="0" lang="en-US" altLang="en-US" sz="1800" b="0" i="0" u="none" strike="noStrike" cap="none" normalizeH="0" baseline="0" dirty="0">
                <a:ln>
                  <a:noFill/>
                </a:ln>
                <a:solidFill>
                  <a:schemeClr val="tx1"/>
                </a:solidFill>
                <a:effectLst/>
                <a:latin typeface="Arial" panose="020B0604020202020204" pitchFamily="34" charset="0"/>
              </a:rPr>
              <a:t>: Form task forces for severe crimes and raise awareness about stricter penalties. </a:t>
            </a:r>
          </a:p>
          <a:p>
            <a:pPr>
              <a:lnSpc>
                <a:spcPct val="200000"/>
              </a:lnSpc>
            </a:pPr>
            <a:endParaRPr lang="en-IN" sz="1800" dirty="0"/>
          </a:p>
        </p:txBody>
      </p:sp>
      <p:sp>
        <p:nvSpPr>
          <p:cNvPr id="12" name="TextBox 11">
            <a:extLst>
              <a:ext uri="{FF2B5EF4-FFF2-40B4-BE49-F238E27FC236}">
                <a16:creationId xmlns:a16="http://schemas.microsoft.com/office/drawing/2014/main" id="{EC9BDF48-B2DB-9B83-DAED-6A604BF0B721}"/>
              </a:ext>
            </a:extLst>
          </p:cNvPr>
          <p:cNvSpPr txBox="1"/>
          <p:nvPr/>
        </p:nvSpPr>
        <p:spPr>
          <a:xfrm>
            <a:off x="411480" y="6397428"/>
            <a:ext cx="6111240" cy="276999"/>
          </a:xfrm>
          <a:prstGeom prst="rect">
            <a:avLst/>
          </a:prstGeom>
          <a:noFill/>
        </p:spPr>
        <p:txBody>
          <a:bodyPr wrap="square">
            <a:spAutoFit/>
          </a:bodyPr>
          <a:lstStyle/>
          <a:p>
            <a:r>
              <a:rPr lang="en-IN" sz="1200" dirty="0"/>
              <a:t>Project No. GS4</a:t>
            </a:r>
          </a:p>
        </p:txBody>
      </p:sp>
    </p:spTree>
    <p:extLst>
      <p:ext uri="{BB962C8B-B14F-4D97-AF65-F5344CB8AC3E}">
        <p14:creationId xmlns:p14="http://schemas.microsoft.com/office/powerpoint/2010/main" val="1407999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EA3CB1-AF25-EA4C-A297-4DDC6E0EDC13}"/>
              </a:ext>
            </a:extLst>
          </p:cNvPr>
          <p:cNvSpPr>
            <a:spLocks noGrp="1"/>
          </p:cNvSpPr>
          <p:nvPr>
            <p:ph type="ftr" sz="quarter" idx="11"/>
          </p:nvPr>
        </p:nvSpPr>
        <p:spPr/>
        <p:txBody>
          <a:bodyPr/>
          <a:lstStyle/>
          <a:p>
            <a:r>
              <a:rPr lang="en-US" dirty="0"/>
              <a:t>Crime Data Analysis</a:t>
            </a:r>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21</a:t>
            </a:fld>
            <a:endParaRPr lang="en-US" dirty="0"/>
          </a:p>
        </p:txBody>
      </p:sp>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645997" y="1579582"/>
            <a:ext cx="10515600" cy="575321"/>
          </a:xfrm>
        </p:spPr>
        <p:txBody>
          <a:bodyPr/>
          <a:lstStyle/>
          <a:p>
            <a:r>
              <a:rPr lang="en-US" dirty="0">
                <a:latin typeface="Arial" panose="020B0604020202020204" pitchFamily="34" charset="0"/>
                <a:cs typeface="Arial" panose="020B0604020202020204" pitchFamily="34" charset="0"/>
              </a:rPr>
              <a:t>references</a:t>
            </a:r>
            <a:endParaRPr lang="en-US" dirty="0"/>
          </a:p>
        </p:txBody>
      </p:sp>
      <p:sp>
        <p:nvSpPr>
          <p:cNvPr id="9" name="TextBox 8">
            <a:extLst>
              <a:ext uri="{FF2B5EF4-FFF2-40B4-BE49-F238E27FC236}">
                <a16:creationId xmlns:a16="http://schemas.microsoft.com/office/drawing/2014/main" id="{66E1C53D-FFE0-26A8-4FDA-3649BD7A72AA}"/>
              </a:ext>
            </a:extLst>
          </p:cNvPr>
          <p:cNvSpPr txBox="1"/>
          <p:nvPr/>
        </p:nvSpPr>
        <p:spPr>
          <a:xfrm>
            <a:off x="411480" y="6404092"/>
            <a:ext cx="1295547" cy="276999"/>
          </a:xfrm>
          <a:prstGeom prst="rect">
            <a:avLst/>
          </a:prstGeom>
          <a:noFill/>
        </p:spPr>
        <p:txBody>
          <a:bodyPr wrap="none" rtlCol="0">
            <a:spAutoFit/>
          </a:bodyPr>
          <a:lstStyle/>
          <a:p>
            <a:r>
              <a:rPr lang="en-IN" sz="1200" dirty="0"/>
              <a:t>Project No. GS4</a:t>
            </a:r>
          </a:p>
        </p:txBody>
      </p:sp>
      <p:sp>
        <p:nvSpPr>
          <p:cNvPr id="7" name="Rectangle 2">
            <a:extLst>
              <a:ext uri="{FF2B5EF4-FFF2-40B4-BE49-F238E27FC236}">
                <a16:creationId xmlns:a16="http://schemas.microsoft.com/office/drawing/2014/main" id="{B8394751-5323-B868-03BB-4F4B51330B7D}"/>
              </a:ext>
            </a:extLst>
          </p:cNvPr>
          <p:cNvSpPr>
            <a:spLocks noGrp="1" noChangeArrowheads="1"/>
          </p:cNvSpPr>
          <p:nvPr>
            <p:ph type="body" sz="quarter" idx="13"/>
          </p:nvPr>
        </p:nvSpPr>
        <p:spPr bwMode="auto">
          <a:xfrm>
            <a:off x="645997" y="2922435"/>
            <a:ext cx="9369014"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Ankkur13. (n.d.). </a:t>
            </a:r>
            <a:r>
              <a:rPr kumimoji="0" lang="en-US" altLang="en-US" sz="1800" b="0" i="1" u="none" strike="noStrike" cap="none" normalizeH="0" baseline="0" dirty="0">
                <a:ln>
                  <a:noFill/>
                </a:ln>
                <a:solidFill>
                  <a:schemeClr val="tx1"/>
                </a:solidFill>
                <a:effectLst/>
                <a:latin typeface="Arial" panose="020B0604020202020204" pitchFamily="34" charset="0"/>
              </a:rPr>
              <a:t>Boston crime data</a:t>
            </a:r>
            <a:r>
              <a:rPr kumimoji="0" lang="en-US" altLang="en-US" sz="1800" b="0" i="0" u="none" strike="noStrike" cap="none" normalizeH="0" baseline="0" dirty="0">
                <a:ln>
                  <a:noFill/>
                </a:ln>
                <a:solidFill>
                  <a:schemeClr val="tx1"/>
                </a:solidFill>
                <a:effectLst/>
                <a:latin typeface="Arial" panose="020B0604020202020204" pitchFamily="34" charset="0"/>
              </a:rPr>
              <a:t> [Data set]. Kaggle. </a:t>
            </a:r>
          </a:p>
          <a:p>
            <a:pPr eaLnBrk="0" fontAlgn="base" hangingPunct="0">
              <a:lnSpc>
                <a:spcPct val="150000"/>
              </a:lnSpc>
              <a:spcBef>
                <a:spcPct val="0"/>
              </a:spcBef>
              <a:spcAft>
                <a:spcPct val="0"/>
              </a:spcAft>
            </a:pPr>
            <a:r>
              <a:rPr lang="en-US" altLang="en-US" sz="1800" b="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https://www.kaggle.com/ankkur13/boston-crime-data</a:t>
            </a:r>
            <a:endParaRPr lang="en-US" altLang="en-US" sz="1800" b="0" dirty="0">
              <a:solidFill>
                <a:schemeClr val="tx1"/>
              </a:solidFill>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Microsoft. (n.d.). </a:t>
            </a:r>
            <a:r>
              <a:rPr kumimoji="0" lang="en-US" altLang="en-US" sz="1800" b="0" i="1" u="none" strike="noStrike" cap="none" normalizeH="0" baseline="0" dirty="0">
                <a:ln>
                  <a:noFill/>
                </a:ln>
                <a:solidFill>
                  <a:schemeClr val="tx1"/>
                </a:solidFill>
                <a:effectLst/>
                <a:latin typeface="Arial" panose="020B0604020202020204" pitchFamily="34" charset="0"/>
              </a:rPr>
              <a:t>Power BI documentation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50000"/>
              </a:lnSpc>
              <a:spcBef>
                <a:spcPct val="0"/>
              </a:spcBef>
              <a:spcAft>
                <a:spcPct val="0"/>
              </a:spcAft>
            </a:pPr>
            <a:r>
              <a:rPr lang="en-US" altLang="en-US" sz="1800" b="0" dirty="0">
                <a:solidFill>
                  <a:schemeClr val="tx1"/>
                </a:solidFill>
                <a:latin typeface="Arial" panose="020B0604020202020204" pitchFamily="34" charset="0"/>
              </a:rPr>
              <a:t>	</a:t>
            </a:r>
            <a:r>
              <a:rPr lang="en-US" altLang="en-US" sz="1800" b="0" dirty="0">
                <a:solidFill>
                  <a:schemeClr val="tx1"/>
                </a:solidFill>
                <a:latin typeface="Arial" panose="020B0604020202020204" pitchFamily="34" charset="0"/>
                <a:hlinkClick r:id="rId3"/>
              </a:rPr>
              <a:t>https://learn.microsoft.com/en-us/power-bi/guidance/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W3Schools. (n.d.). </a:t>
            </a:r>
            <a:r>
              <a:rPr kumimoji="0" lang="en-US" altLang="en-US" sz="1800" b="0" i="1" u="none" strike="noStrike" cap="none" normalizeH="0" baseline="0" dirty="0">
                <a:ln>
                  <a:noFill/>
                </a:ln>
                <a:solidFill>
                  <a:schemeClr val="tx1"/>
                </a:solidFill>
                <a:effectLst/>
                <a:latin typeface="Arial" panose="020B0604020202020204" pitchFamily="34" charset="0"/>
              </a:rPr>
              <a:t>Data analysis fundamentals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tabLst/>
            </a:pPr>
            <a:r>
              <a:rPr lang="en-US" altLang="en-US" sz="1800" b="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 https://www.w3schools.com/training/aws/data-analytics-fundamentals.php</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86359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2E574E-EE6B-FFFB-EEB8-D9C08CB99FE5}"/>
              </a:ext>
            </a:extLst>
          </p:cNvPr>
          <p:cNvSpPr>
            <a:spLocks noGrp="1"/>
          </p:cNvSpPr>
          <p:nvPr>
            <p:ph type="ftr" sz="quarter" idx="11"/>
          </p:nvPr>
        </p:nvSpPr>
        <p:spPr/>
        <p:txBody>
          <a:bodyPr/>
          <a:lstStyle/>
          <a:p>
            <a:r>
              <a:rPr lang="en-US" dirty="0"/>
              <a:t>Crime Data Analysis</a:t>
            </a:r>
          </a:p>
        </p:txBody>
      </p:sp>
      <p:sp>
        <p:nvSpPr>
          <p:cNvPr id="3" name="Slide Number Placeholder 2">
            <a:extLst>
              <a:ext uri="{FF2B5EF4-FFF2-40B4-BE49-F238E27FC236}">
                <a16:creationId xmlns:a16="http://schemas.microsoft.com/office/drawing/2014/main" id="{067B93E2-7E63-11FE-6E2A-138B3F48B639}"/>
              </a:ext>
            </a:extLst>
          </p:cNvPr>
          <p:cNvSpPr>
            <a:spLocks noGrp="1"/>
          </p:cNvSpPr>
          <p:nvPr>
            <p:ph type="sldNum" sz="quarter" idx="12"/>
          </p:nvPr>
        </p:nvSpPr>
        <p:spPr/>
        <p:txBody>
          <a:bodyPr/>
          <a:lstStyle/>
          <a:p>
            <a:fld id="{5BFCF61C-3B18-4C03-8326-CC3B32D710C9}" type="slidenum">
              <a:rPr lang="en-US" noProof="0" smtClean="0"/>
              <a:pPr/>
              <a:t>22</a:t>
            </a:fld>
            <a:endParaRPr lang="en-US" noProof="0"/>
          </a:p>
        </p:txBody>
      </p:sp>
      <p:sp>
        <p:nvSpPr>
          <p:cNvPr id="4" name="Title 3">
            <a:extLst>
              <a:ext uri="{FF2B5EF4-FFF2-40B4-BE49-F238E27FC236}">
                <a16:creationId xmlns:a16="http://schemas.microsoft.com/office/drawing/2014/main" id="{FC954D1F-D542-09AA-42EA-BCA984B6472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endParaRPr lang="en-IN" dirty="0"/>
          </a:p>
        </p:txBody>
      </p:sp>
      <p:sp>
        <p:nvSpPr>
          <p:cNvPr id="7" name="Text Placeholder 6">
            <a:extLst>
              <a:ext uri="{FF2B5EF4-FFF2-40B4-BE49-F238E27FC236}">
                <a16:creationId xmlns:a16="http://schemas.microsoft.com/office/drawing/2014/main" id="{FC7D7FC9-31A6-5A89-8BA1-67FB0759414F}"/>
              </a:ext>
            </a:extLst>
          </p:cNvPr>
          <p:cNvSpPr>
            <a:spLocks noGrp="1"/>
          </p:cNvSpPr>
          <p:nvPr>
            <p:ph type="body" sz="quarter" idx="15"/>
          </p:nvPr>
        </p:nvSpPr>
        <p:spPr>
          <a:xfrm>
            <a:off x="365760" y="2722880"/>
            <a:ext cx="11673840" cy="3322320"/>
          </a:xfrm>
        </p:spPr>
        <p:txBody>
          <a:bodyPr/>
          <a:lstStyle/>
          <a:p>
            <a:r>
              <a:rPr lang="en-US" sz="1800" dirty="0">
                <a:solidFill>
                  <a:schemeClr val="tx1"/>
                </a:solidFill>
              </a:rPr>
              <a:t>Python for Data Analysis by Alex the Analyst  (</a:t>
            </a:r>
            <a:r>
              <a:rPr lang="en-US" sz="1800" dirty="0" err="1">
                <a:solidFill>
                  <a:schemeClr val="tx1"/>
                </a:solidFill>
              </a:rPr>
              <a:t>Youtube</a:t>
            </a:r>
            <a:r>
              <a:rPr lang="en-US" sz="1800" dirty="0">
                <a:solidFill>
                  <a:schemeClr val="tx1"/>
                </a:solidFill>
              </a:rPr>
              <a:t>)</a:t>
            </a:r>
          </a:p>
          <a:p>
            <a:pPr marL="0" indent="0">
              <a:buNone/>
            </a:pPr>
            <a:r>
              <a:rPr lang="en-US" sz="1800" dirty="0"/>
              <a:t>           </a:t>
            </a:r>
            <a:r>
              <a:rPr lang="en-US" sz="1800" u="sng" dirty="0"/>
              <a:t>https://www.youtube.com/playlist?list=PLUaB-1hjhk8FE_XZ87vPPSfHqb6OcM0cF</a:t>
            </a:r>
            <a:endParaRPr lang="en-US" sz="1800" dirty="0"/>
          </a:p>
          <a:p>
            <a:r>
              <a:rPr lang="en-US" sz="1800" dirty="0">
                <a:solidFill>
                  <a:schemeClr val="tx1"/>
                </a:solidFill>
              </a:rPr>
              <a:t>Power BI Tutorial by </a:t>
            </a:r>
            <a:r>
              <a:rPr lang="en-US" sz="1800" dirty="0" err="1">
                <a:solidFill>
                  <a:schemeClr val="tx1"/>
                </a:solidFill>
              </a:rPr>
              <a:t>WsCube</a:t>
            </a:r>
            <a:r>
              <a:rPr lang="en-US" sz="1800" dirty="0">
                <a:solidFill>
                  <a:schemeClr val="tx1"/>
                </a:solidFill>
              </a:rPr>
              <a:t> Tech (</a:t>
            </a:r>
            <a:r>
              <a:rPr lang="en-US" sz="1800" dirty="0" err="1">
                <a:solidFill>
                  <a:schemeClr val="tx1"/>
                </a:solidFill>
              </a:rPr>
              <a:t>Youtube</a:t>
            </a:r>
            <a:r>
              <a:rPr lang="en-US" sz="1800" dirty="0">
                <a:solidFill>
                  <a:schemeClr val="tx1"/>
                </a:solidFill>
              </a:rPr>
              <a:t>)</a:t>
            </a:r>
          </a:p>
          <a:p>
            <a:pPr marL="0" indent="0">
              <a:buNone/>
            </a:pPr>
            <a:r>
              <a:rPr lang="en-US" sz="1800" dirty="0"/>
              <a:t>           </a:t>
            </a:r>
            <a:r>
              <a:rPr lang="en-US" sz="1800" u="sng" dirty="0">
                <a:hlinkClick r:id="rId2"/>
              </a:rPr>
              <a:t>https://www.youtube.com/watch?v=bQ-HTp-tx40</a:t>
            </a:r>
            <a:endParaRPr lang="en-US" sz="1800" u="sng" dirty="0"/>
          </a:p>
          <a:p>
            <a:r>
              <a:rPr lang="en-US" sz="1800" dirty="0">
                <a:solidFill>
                  <a:schemeClr val="tx1"/>
                </a:solidFill>
              </a:rPr>
              <a:t> Data Analytics Made Accessible By Anil Maheshwari (Book</a:t>
            </a:r>
            <a:r>
              <a:rPr lang="en-US" sz="1800" u="sng" dirty="0">
                <a:solidFill>
                  <a:schemeClr val="tx1"/>
                </a:solidFill>
              </a:rPr>
              <a:t>)</a:t>
            </a:r>
          </a:p>
          <a:p>
            <a:pPr marL="0" indent="0">
              <a:buNone/>
            </a:pPr>
            <a:r>
              <a:rPr lang="en-US" sz="1800" dirty="0"/>
              <a:t>           </a:t>
            </a:r>
            <a:r>
              <a:rPr lang="en-US" sz="1800" u="sng" dirty="0"/>
              <a:t>This book fills the need for a concise and conversational book on the hot and growing field of </a:t>
            </a:r>
            <a:r>
              <a:rPr lang="en-IN" sz="1800" u="sng" dirty="0"/>
              <a:t>Data Science</a:t>
            </a:r>
            <a:endParaRPr lang="en-US" sz="1800" u="sng" dirty="0"/>
          </a:p>
        </p:txBody>
      </p:sp>
      <p:sp>
        <p:nvSpPr>
          <p:cNvPr id="10" name="TextBox 9">
            <a:extLst>
              <a:ext uri="{FF2B5EF4-FFF2-40B4-BE49-F238E27FC236}">
                <a16:creationId xmlns:a16="http://schemas.microsoft.com/office/drawing/2014/main" id="{A5D126CE-8467-E4E2-3D6C-59F9388D56E9}"/>
              </a:ext>
            </a:extLst>
          </p:cNvPr>
          <p:cNvSpPr txBox="1"/>
          <p:nvPr/>
        </p:nvSpPr>
        <p:spPr>
          <a:xfrm>
            <a:off x="411480" y="6452720"/>
            <a:ext cx="6111240" cy="276999"/>
          </a:xfrm>
          <a:prstGeom prst="rect">
            <a:avLst/>
          </a:prstGeom>
          <a:noFill/>
        </p:spPr>
        <p:txBody>
          <a:bodyPr wrap="square">
            <a:spAutoFit/>
          </a:bodyPr>
          <a:lstStyle/>
          <a:p>
            <a:r>
              <a:rPr lang="en-IN" sz="1200" dirty="0"/>
              <a:t>Project No. GS4</a:t>
            </a:r>
          </a:p>
        </p:txBody>
      </p:sp>
    </p:spTree>
    <p:extLst>
      <p:ext uri="{BB962C8B-B14F-4D97-AF65-F5344CB8AC3E}">
        <p14:creationId xmlns:p14="http://schemas.microsoft.com/office/powerpoint/2010/main" val="251167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7E6E6"/>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3534246" y="2721462"/>
            <a:ext cx="5123508" cy="1025786"/>
          </a:xfrm>
        </p:spPr>
        <p:txBody>
          <a:bodyPr>
            <a:noAutofit/>
          </a:bodyPr>
          <a:lstStyle/>
          <a:p>
            <a:pPr>
              <a:lnSpc>
                <a:spcPct val="100000"/>
              </a:lnSpc>
            </a:pPr>
            <a:r>
              <a:rPr lang="en-US" sz="6600" dirty="0">
                <a:solidFill>
                  <a:schemeClr val="tx2"/>
                </a:solidFill>
              </a:rPr>
              <a:t>Thank You</a:t>
            </a:r>
          </a:p>
        </p:txBody>
      </p:sp>
    </p:spTree>
    <p:extLst>
      <p:ext uri="{BB962C8B-B14F-4D97-AF65-F5344CB8AC3E}">
        <p14:creationId xmlns:p14="http://schemas.microsoft.com/office/powerpoint/2010/main" val="1026038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Introduction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3" name="Text Placeholder 4">
            <a:extLst>
              <a:ext uri="{FF2B5EF4-FFF2-40B4-BE49-F238E27FC236}">
                <a16:creationId xmlns:a16="http://schemas.microsoft.com/office/drawing/2014/main" id="{A836DA9C-3292-C903-C263-2F49595C3C0D}"/>
              </a:ext>
            </a:extLst>
          </p:cNvPr>
          <p:cNvSpPr txBox="1">
            <a:spLocks/>
          </p:cNvSpPr>
          <p:nvPr/>
        </p:nvSpPr>
        <p:spPr>
          <a:xfrm>
            <a:off x="915654" y="3395661"/>
            <a:ext cx="4973869" cy="257252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 multidisciplinary field that combines statistical analysis, data engineering, and machine learning to extract insights from structured and unstructured data.</a:t>
            </a:r>
          </a:p>
          <a:p>
            <a:pPr algn="just"/>
            <a:r>
              <a:rPr lang="en-US" dirty="0"/>
              <a:t>Focuses on solving real-world problems by transforming raw data into actionable insights.</a:t>
            </a:r>
          </a:p>
        </p:txBody>
      </p:sp>
      <p:sp>
        <p:nvSpPr>
          <p:cNvPr id="4" name="Text Placeholder 13">
            <a:extLst>
              <a:ext uri="{FF2B5EF4-FFF2-40B4-BE49-F238E27FC236}">
                <a16:creationId xmlns:a16="http://schemas.microsoft.com/office/drawing/2014/main" id="{4A459822-DE3E-E2E7-7197-AEF6B9191556}"/>
              </a:ext>
            </a:extLst>
          </p:cNvPr>
          <p:cNvSpPr txBox="1">
            <a:spLocks/>
          </p:cNvSpPr>
          <p:nvPr/>
        </p:nvSpPr>
        <p:spPr>
          <a:xfrm>
            <a:off x="961375" y="2938462"/>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Data Science:</a:t>
            </a:r>
          </a:p>
        </p:txBody>
      </p:sp>
      <p:sp>
        <p:nvSpPr>
          <p:cNvPr id="6" name="Title 1">
            <a:extLst>
              <a:ext uri="{FF2B5EF4-FFF2-40B4-BE49-F238E27FC236}">
                <a16:creationId xmlns:a16="http://schemas.microsoft.com/office/drawing/2014/main" id="{AD3B47B9-A901-BDA6-BF08-C614A6C92AF9}"/>
              </a:ext>
            </a:extLst>
          </p:cNvPr>
          <p:cNvSpPr txBox="1">
            <a:spLocks/>
          </p:cNvSpPr>
          <p:nvPr/>
        </p:nvSpPr>
        <p:spPr>
          <a:xfrm>
            <a:off x="5397416" y="2038361"/>
            <a:ext cx="3049181"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dirty="0"/>
              <a:t>- Data Science</a:t>
            </a:r>
          </a:p>
        </p:txBody>
      </p:sp>
      <p:sp>
        <p:nvSpPr>
          <p:cNvPr id="15" name="Text Placeholder 13">
            <a:extLst>
              <a:ext uri="{FF2B5EF4-FFF2-40B4-BE49-F238E27FC236}">
                <a16:creationId xmlns:a16="http://schemas.microsoft.com/office/drawing/2014/main" id="{986FF0BE-090E-E679-1EDA-65C8FB7E3CDD}"/>
              </a:ext>
            </a:extLst>
          </p:cNvPr>
          <p:cNvSpPr txBox="1">
            <a:spLocks/>
          </p:cNvSpPr>
          <p:nvPr/>
        </p:nvSpPr>
        <p:spPr>
          <a:xfrm>
            <a:off x="7209775" y="2900439"/>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Applications:</a:t>
            </a:r>
          </a:p>
        </p:txBody>
      </p:sp>
      <p:sp>
        <p:nvSpPr>
          <p:cNvPr id="16" name="Text Placeholder 4">
            <a:extLst>
              <a:ext uri="{FF2B5EF4-FFF2-40B4-BE49-F238E27FC236}">
                <a16:creationId xmlns:a16="http://schemas.microsoft.com/office/drawing/2014/main" id="{4599DBCF-360B-09BB-2BEC-98EB65C6A269}"/>
              </a:ext>
            </a:extLst>
          </p:cNvPr>
          <p:cNvSpPr txBox="1">
            <a:spLocks/>
          </p:cNvSpPr>
          <p:nvPr/>
        </p:nvSpPr>
        <p:spPr>
          <a:xfrm>
            <a:off x="7209775" y="3379993"/>
            <a:ext cx="4197098" cy="2572520"/>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Fraud detection</a:t>
            </a:r>
          </a:p>
          <a:p>
            <a:r>
              <a:rPr lang="en-US" dirty="0"/>
              <a:t>Recommendation systems</a:t>
            </a:r>
          </a:p>
          <a:p>
            <a:r>
              <a:rPr lang="en-US" dirty="0"/>
              <a:t>Autonomous vehicles</a:t>
            </a:r>
          </a:p>
          <a:p>
            <a:r>
              <a:rPr lang="en-US" dirty="0"/>
              <a:t>Predictive analytics</a:t>
            </a:r>
          </a:p>
          <a:p>
            <a:r>
              <a:rPr lang="en-US" dirty="0"/>
              <a:t>Healthcare diagnostics</a:t>
            </a:r>
          </a:p>
          <a:p>
            <a:r>
              <a:rPr lang="en-US" dirty="0"/>
              <a:t>and more.</a:t>
            </a:r>
          </a:p>
        </p:txBody>
      </p:sp>
      <p:sp>
        <p:nvSpPr>
          <p:cNvPr id="5" name="TextBox 4">
            <a:extLst>
              <a:ext uri="{FF2B5EF4-FFF2-40B4-BE49-F238E27FC236}">
                <a16:creationId xmlns:a16="http://schemas.microsoft.com/office/drawing/2014/main" id="{3DD13FDE-4040-B195-B5B5-3E19C2162DC9}"/>
              </a:ext>
            </a:extLst>
          </p:cNvPr>
          <p:cNvSpPr txBox="1"/>
          <p:nvPr/>
        </p:nvSpPr>
        <p:spPr>
          <a:xfrm>
            <a:off x="411480" y="6419708"/>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Introduction</a:t>
            </a:r>
          </a:p>
        </p:txBody>
      </p:sp>
      <p:sp>
        <p:nvSpPr>
          <p:cNvPr id="12" name="Footer Placeholder 11">
            <a:extLst>
              <a:ext uri="{FF2B5EF4-FFF2-40B4-BE49-F238E27FC236}">
                <a16:creationId xmlns:a16="http://schemas.microsoft.com/office/drawing/2014/main" id="{119D6C7A-A7F7-E063-9A09-611D1FB1DBE6}"/>
              </a:ext>
            </a:extLst>
          </p:cNvPr>
          <p:cNvSpPr>
            <a:spLocks noGrp="1"/>
          </p:cNvSpPr>
          <p:nvPr>
            <p:ph type="ftr" sz="quarter" idx="11"/>
          </p:nvPr>
        </p:nvSpPr>
        <p:spPr/>
        <p:txBody>
          <a:bodyPr/>
          <a:lstStyle/>
          <a:p>
            <a:r>
              <a:rPr lang="en-US"/>
              <a:t>Crime Data Analysis</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a:xfrm>
            <a:off x="6922007" y="3395661"/>
            <a:ext cx="4828031" cy="2066925"/>
          </a:xfrm>
        </p:spPr>
        <p:txBody>
          <a:bodyPr/>
          <a:lstStyle/>
          <a:p>
            <a:pPr marL="0" indent="0" algn="just">
              <a:buNone/>
            </a:pPr>
            <a:r>
              <a:rPr lang="en-US" dirty="0"/>
              <a:t>This project is designed to predict crime hotspots based on location and time. By analyzing crime data, the system identifies areas that are more prone to criminal activities and determines the most dangerous time slots.</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14" name="Text Placeholder 13">
            <a:extLst>
              <a:ext uri="{FF2B5EF4-FFF2-40B4-BE49-F238E27FC236}">
                <a16:creationId xmlns:a16="http://schemas.microsoft.com/office/drawing/2014/main" id="{4A831CC6-00F5-2EBF-CF16-EB9D752DBE5B}"/>
              </a:ext>
            </a:extLst>
          </p:cNvPr>
          <p:cNvSpPr>
            <a:spLocks noGrp="1"/>
          </p:cNvSpPr>
          <p:nvPr>
            <p:ph type="body" sz="quarter" idx="13"/>
          </p:nvPr>
        </p:nvSpPr>
        <p:spPr>
          <a:xfrm>
            <a:off x="6967728" y="2938462"/>
            <a:ext cx="4828032" cy="490538"/>
          </a:xfrm>
        </p:spPr>
        <p:txBody>
          <a:bodyPr/>
          <a:lstStyle/>
          <a:p>
            <a:r>
              <a:rPr lang="en-IN" dirty="0"/>
              <a:t>Overview:</a:t>
            </a:r>
          </a:p>
        </p:txBody>
      </p:sp>
      <p:sp>
        <p:nvSpPr>
          <p:cNvPr id="3" name="Text Placeholder 4">
            <a:extLst>
              <a:ext uri="{FF2B5EF4-FFF2-40B4-BE49-F238E27FC236}">
                <a16:creationId xmlns:a16="http://schemas.microsoft.com/office/drawing/2014/main" id="{A836DA9C-3292-C903-C263-2F49595C3C0D}"/>
              </a:ext>
            </a:extLst>
          </p:cNvPr>
          <p:cNvSpPr txBox="1">
            <a:spLocks/>
          </p:cNvSpPr>
          <p:nvPr/>
        </p:nvSpPr>
        <p:spPr>
          <a:xfrm>
            <a:off x="915654" y="3395661"/>
            <a:ext cx="4828031" cy="2066925"/>
          </a:xfrm>
          <a:prstGeom prst="rect">
            <a:avLst/>
          </a:prstGeom>
        </p:spPr>
        <p:txBody>
          <a:bodyPr vert="horz" lIns="91440" tIns="45720" rIns="91440" bIns="45720" rtlCol="0">
            <a:noAutofit/>
          </a:bodyPr>
          <a:lstStyle>
            <a:lvl1pPr marL="283464"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1pPr>
            <a:lvl2pPr marL="6858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2pPr>
            <a:lvl3pPr marL="11430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3pPr>
            <a:lvl4pPr marL="16002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4pPr>
            <a:lvl5pPr marL="2057400" indent="-283464" algn="l" defTabSz="914400" rtl="0" eaLnBrk="1" latinLnBrk="0" hangingPunct="1">
              <a:lnSpc>
                <a:spcPct val="150000"/>
              </a:lnSpc>
              <a:spcBef>
                <a:spcPts val="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a:t>"Where and when do crimes occur most frequently?" or "What factors correlate with high crime rates?"</a:t>
            </a:r>
          </a:p>
        </p:txBody>
      </p:sp>
      <p:sp>
        <p:nvSpPr>
          <p:cNvPr id="4" name="Text Placeholder 13">
            <a:extLst>
              <a:ext uri="{FF2B5EF4-FFF2-40B4-BE49-F238E27FC236}">
                <a16:creationId xmlns:a16="http://schemas.microsoft.com/office/drawing/2014/main" id="{4A459822-DE3E-E2E7-7197-AEF6B9191556}"/>
              </a:ext>
            </a:extLst>
          </p:cNvPr>
          <p:cNvSpPr txBox="1">
            <a:spLocks/>
          </p:cNvSpPr>
          <p:nvPr/>
        </p:nvSpPr>
        <p:spPr>
          <a:xfrm>
            <a:off x="961375" y="2938462"/>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Problem to solve:</a:t>
            </a:r>
          </a:p>
        </p:txBody>
      </p:sp>
      <p:sp>
        <p:nvSpPr>
          <p:cNvPr id="6" name="Title 1">
            <a:extLst>
              <a:ext uri="{FF2B5EF4-FFF2-40B4-BE49-F238E27FC236}">
                <a16:creationId xmlns:a16="http://schemas.microsoft.com/office/drawing/2014/main" id="{AD3B47B9-A901-BDA6-BF08-C614A6C92AF9}"/>
              </a:ext>
            </a:extLst>
          </p:cNvPr>
          <p:cNvSpPr txBox="1">
            <a:spLocks/>
          </p:cNvSpPr>
          <p:nvPr/>
        </p:nvSpPr>
        <p:spPr>
          <a:xfrm>
            <a:off x="5397416" y="2038361"/>
            <a:ext cx="3049181"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dirty="0"/>
              <a:t>- Project</a:t>
            </a:r>
          </a:p>
        </p:txBody>
      </p:sp>
      <p:sp>
        <p:nvSpPr>
          <p:cNvPr id="7" name="TextBox 6">
            <a:extLst>
              <a:ext uri="{FF2B5EF4-FFF2-40B4-BE49-F238E27FC236}">
                <a16:creationId xmlns:a16="http://schemas.microsoft.com/office/drawing/2014/main" id="{2DAEA9DC-A908-20CC-6CF5-D45A5179EECD}"/>
              </a:ext>
            </a:extLst>
          </p:cNvPr>
          <p:cNvSpPr txBox="1"/>
          <p:nvPr/>
        </p:nvSpPr>
        <p:spPr>
          <a:xfrm>
            <a:off x="411480" y="6399818"/>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348502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15C361D4-2114-E276-681B-0EDACAD8E3D4}"/>
              </a:ext>
            </a:extLst>
          </p:cNvPr>
          <p:cNvSpPr>
            <a:spLocks noGrp="1"/>
          </p:cNvSpPr>
          <p:nvPr>
            <p:ph type="ftr" sz="quarter" idx="11"/>
          </p:nvPr>
        </p:nvSpPr>
        <p:spPr/>
        <p:txBody>
          <a:bodyPr/>
          <a:lstStyle/>
          <a:p>
            <a:r>
              <a:rPr lang="en-US"/>
              <a:t>Crime Data Analysis</a:t>
            </a:r>
            <a:endParaRPr lang="en-US"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Tools and technologies</a:t>
            </a:r>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3"/>
          </p:nvPr>
        </p:nvSpPr>
        <p:spPr>
          <a:xfrm>
            <a:off x="649224" y="2971799"/>
            <a:ext cx="4828032" cy="2191871"/>
          </a:xfrm>
        </p:spPr>
        <p:txBody>
          <a:bodyPr/>
          <a:lstStyle/>
          <a:p>
            <a:pPr marL="285750" indent="-285750">
              <a:lnSpc>
                <a:spcPct val="150000"/>
              </a:lnSpc>
              <a:buFont typeface="Arial" panose="020B0604020202020204" pitchFamily="34" charset="0"/>
              <a:buChar char="•"/>
            </a:pPr>
            <a:r>
              <a:rPr lang="en-US" sz="1600" dirty="0"/>
              <a:t>Python - </a:t>
            </a:r>
            <a:r>
              <a:rPr lang="en-US" sz="1600" b="0" dirty="0"/>
              <a:t>Data cleaning, preprocessing, and visualization.</a:t>
            </a:r>
          </a:p>
          <a:p>
            <a:pPr marL="285750" indent="-285750">
              <a:lnSpc>
                <a:spcPct val="150000"/>
              </a:lnSpc>
              <a:buFont typeface="Arial" panose="020B0604020202020204" pitchFamily="34" charset="0"/>
              <a:buChar char="•"/>
            </a:pPr>
            <a:r>
              <a:rPr lang="en-US" sz="1600" dirty="0"/>
              <a:t>Pandas - </a:t>
            </a:r>
            <a:r>
              <a:rPr lang="en-US" sz="1600" b="0" dirty="0"/>
              <a:t>Managing dataset.</a:t>
            </a:r>
          </a:p>
          <a:p>
            <a:pPr marL="285750" indent="-285750">
              <a:lnSpc>
                <a:spcPct val="150000"/>
              </a:lnSpc>
              <a:buFont typeface="Arial" panose="020B0604020202020204" pitchFamily="34" charset="0"/>
              <a:buChar char="•"/>
            </a:pPr>
            <a:r>
              <a:rPr lang="en-US" sz="1600" dirty="0"/>
              <a:t>Power BI - </a:t>
            </a:r>
            <a:r>
              <a:rPr lang="en-US" sz="1600" b="0" dirty="0"/>
              <a:t>Data visualization and dashboard creation</a:t>
            </a: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4"/>
          </p:nvPr>
        </p:nvSpPr>
        <p:spPr>
          <a:xfrm>
            <a:off x="6236208" y="2971799"/>
            <a:ext cx="4828032" cy="2299447"/>
          </a:xfrm>
        </p:spPr>
        <p:txBody>
          <a:bodyPr/>
          <a:lstStyle/>
          <a:p>
            <a:pPr marL="285750" indent="-285750">
              <a:lnSpc>
                <a:spcPct val="150000"/>
              </a:lnSpc>
              <a:buFont typeface="Arial" panose="020B0604020202020204" pitchFamily="34" charset="0"/>
              <a:buChar char="•"/>
            </a:pPr>
            <a:r>
              <a:rPr lang="en-US" sz="1600" dirty="0"/>
              <a:t>Python Libraries – </a:t>
            </a:r>
            <a:r>
              <a:rPr lang="en-US" sz="1600" b="0" dirty="0" err="1"/>
              <a:t>scipy</a:t>
            </a:r>
            <a:r>
              <a:rPr lang="en-US" sz="1600" b="0" dirty="0"/>
              <a:t>, </a:t>
            </a:r>
            <a:r>
              <a:rPr lang="en-US" sz="1600" b="0" dirty="0" err="1"/>
              <a:t>numpy</a:t>
            </a:r>
            <a:endParaRPr lang="en-US" sz="1600" b="0" dirty="0"/>
          </a:p>
          <a:p>
            <a:pPr marL="285750" indent="-285750">
              <a:lnSpc>
                <a:spcPct val="150000"/>
              </a:lnSpc>
              <a:buFont typeface="Arial" panose="020B0604020202020204" pitchFamily="34" charset="0"/>
              <a:buChar char="•"/>
            </a:pPr>
            <a:r>
              <a:rPr lang="en-US" sz="1600" dirty="0" err="1"/>
              <a:t>Jupyter</a:t>
            </a:r>
            <a:r>
              <a:rPr lang="en-US" sz="1600" dirty="0"/>
              <a:t> Notebook - </a:t>
            </a:r>
            <a:r>
              <a:rPr lang="en-US" sz="1600" b="0" dirty="0"/>
              <a:t>For documenting the analysis process</a:t>
            </a:r>
          </a:p>
          <a:p>
            <a:pPr marL="285750" indent="-285750">
              <a:lnSpc>
                <a:spcPct val="150000"/>
              </a:lnSpc>
              <a:buFont typeface="Arial" panose="020B0604020202020204" pitchFamily="34" charset="0"/>
              <a:buChar char="•"/>
            </a:pPr>
            <a:r>
              <a:rPr lang="en-US" sz="1600" dirty="0"/>
              <a:t>Infosys Springboard Courses.</a:t>
            </a:r>
          </a:p>
        </p:txBody>
      </p:sp>
      <p:sp>
        <p:nvSpPr>
          <p:cNvPr id="9" name="TextBox 8">
            <a:extLst>
              <a:ext uri="{FF2B5EF4-FFF2-40B4-BE49-F238E27FC236}">
                <a16:creationId xmlns:a16="http://schemas.microsoft.com/office/drawing/2014/main" id="{3B5D2CA3-43C8-E04C-6404-FDE07FF18BBC}"/>
              </a:ext>
            </a:extLst>
          </p:cNvPr>
          <p:cNvSpPr txBox="1"/>
          <p:nvPr/>
        </p:nvSpPr>
        <p:spPr>
          <a:xfrm>
            <a:off x="411480" y="6422022"/>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685800" y="1727755"/>
            <a:ext cx="10515600" cy="575321"/>
          </a:xfrm>
        </p:spPr>
        <p:txBody>
          <a:bodyPr/>
          <a:lstStyle/>
          <a:p>
            <a:pPr algn="just">
              <a:lnSpc>
                <a:spcPct val="100000"/>
              </a:lnSpc>
            </a:pPr>
            <a:r>
              <a:rPr lang="en-US" sz="4000" dirty="0"/>
              <a:t>Infosys springboard courses</a:t>
            </a:r>
          </a:p>
        </p:txBody>
      </p:sp>
      <p:sp>
        <p:nvSpPr>
          <p:cNvPr id="5" name="Text Placeholder 4">
            <a:extLst>
              <a:ext uri="{FF2B5EF4-FFF2-40B4-BE49-F238E27FC236}">
                <a16:creationId xmlns:a16="http://schemas.microsoft.com/office/drawing/2014/main" id="{2E264AE0-01E2-3BC8-2893-80383ED4C746}"/>
              </a:ext>
            </a:extLst>
          </p:cNvPr>
          <p:cNvSpPr>
            <a:spLocks noGrp="1"/>
          </p:cNvSpPr>
          <p:nvPr>
            <p:ph type="body" sz="quarter" idx="13"/>
          </p:nvPr>
        </p:nvSpPr>
        <p:spPr>
          <a:xfrm>
            <a:off x="685800" y="2989730"/>
            <a:ext cx="8252729" cy="1851212"/>
          </a:xfrm>
        </p:spPr>
        <p:txBody>
          <a:bodyPr/>
          <a:lstStyle/>
          <a:p>
            <a:pPr marL="342900" indent="-342900">
              <a:lnSpc>
                <a:spcPct val="150000"/>
              </a:lnSpc>
              <a:buFont typeface="Arial" panose="020B0604020202020204" pitchFamily="34" charset="0"/>
              <a:buChar char="•"/>
            </a:pPr>
            <a:r>
              <a:rPr lang="en-US" b="0" dirty="0">
                <a:solidFill>
                  <a:srgbClr val="3B4546"/>
                </a:solidFill>
                <a:effectLst/>
                <a:latin typeface="SiemensSans"/>
              </a:rPr>
              <a:t>Data Visualization using Power BI:</a:t>
            </a:r>
          </a:p>
          <a:p>
            <a:pPr marL="1485900" lvl="2" indent="-342900">
              <a:lnSpc>
                <a:spcPct val="150000"/>
              </a:lnSpc>
            </a:pPr>
            <a:r>
              <a:rPr lang="en-IN" b="0" dirty="0">
                <a:solidFill>
                  <a:srgbClr val="3B4546"/>
                </a:solidFill>
                <a:effectLst/>
                <a:latin typeface="SiemensSans"/>
              </a:rPr>
              <a:t>Learning Microsoft Power BI</a:t>
            </a:r>
          </a:p>
          <a:p>
            <a:pPr marL="1485900" lvl="2" indent="-342900">
              <a:lnSpc>
                <a:spcPct val="150000"/>
              </a:lnSpc>
            </a:pPr>
            <a:r>
              <a:rPr lang="en-US" b="0" dirty="0">
                <a:solidFill>
                  <a:srgbClr val="3B4546"/>
                </a:solidFill>
                <a:effectLst/>
                <a:latin typeface="SiemensSans"/>
              </a:rPr>
              <a:t>Power BI for Business Professionals</a:t>
            </a:r>
          </a:p>
          <a:p>
            <a:pPr marL="1485900" lvl="2" indent="-342900"/>
            <a:endParaRPr lang="en-IN" dirty="0"/>
          </a:p>
        </p:txBody>
      </p:sp>
      <p:sp>
        <p:nvSpPr>
          <p:cNvPr id="6" name="Footer Placeholder 12">
            <a:extLst>
              <a:ext uri="{FF2B5EF4-FFF2-40B4-BE49-F238E27FC236}">
                <a16:creationId xmlns:a16="http://schemas.microsoft.com/office/drawing/2014/main" id="{71543A47-4C44-2545-3AB4-14AB6760D91C}"/>
              </a:ext>
            </a:extLst>
          </p:cNvPr>
          <p:cNvSpPr txBox="1">
            <a:spLocks/>
          </p:cNvSpPr>
          <p:nvPr/>
        </p:nvSpPr>
        <p:spPr>
          <a:xfrm>
            <a:off x="411480" y="301751"/>
            <a:ext cx="2262894" cy="327513"/>
          </a:xfrm>
          <a:prstGeom prst="rect">
            <a:avLst/>
          </a:prstGeom>
        </p:spPr>
        <p:txBody>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Crime Data Analysis</a:t>
            </a:r>
          </a:p>
        </p:txBody>
      </p:sp>
      <p:sp>
        <p:nvSpPr>
          <p:cNvPr id="10" name="TextBox 9">
            <a:extLst>
              <a:ext uri="{FF2B5EF4-FFF2-40B4-BE49-F238E27FC236}">
                <a16:creationId xmlns:a16="http://schemas.microsoft.com/office/drawing/2014/main" id="{EE00BE03-C324-2CA2-90E5-63B9DC0BEAB6}"/>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226236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632515" y="1842786"/>
            <a:ext cx="5285994" cy="1191768"/>
          </a:xfrm>
        </p:spPr>
        <p:txBody>
          <a:bodyPr/>
          <a:lstStyle/>
          <a:p>
            <a:r>
              <a:rPr lang="en-US" sz="4800" dirty="0"/>
              <a:t>Work </a:t>
            </a:r>
            <a:br>
              <a:rPr lang="en-US" sz="4800" dirty="0"/>
            </a:br>
            <a:r>
              <a:rPr lang="en-US" sz="4800" dirty="0"/>
              <a:t>Flow</a:t>
            </a:r>
          </a:p>
        </p:txBody>
      </p:sp>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7</a:t>
            </a:fld>
            <a:endParaRPr lang="en-US"/>
          </a:p>
        </p:txBody>
      </p:sp>
      <p:sp>
        <p:nvSpPr>
          <p:cNvPr id="3" name="TextBox 2">
            <a:extLst>
              <a:ext uri="{FF2B5EF4-FFF2-40B4-BE49-F238E27FC236}">
                <a16:creationId xmlns:a16="http://schemas.microsoft.com/office/drawing/2014/main" id="{E6B83BCA-DE8B-033F-B2BD-A5FE7047553B}"/>
              </a:ext>
            </a:extLst>
          </p:cNvPr>
          <p:cNvSpPr txBox="1"/>
          <p:nvPr/>
        </p:nvSpPr>
        <p:spPr>
          <a:xfrm>
            <a:off x="411480" y="6439952"/>
            <a:ext cx="1295547" cy="276999"/>
          </a:xfrm>
          <a:prstGeom prst="rect">
            <a:avLst/>
          </a:prstGeom>
          <a:noFill/>
        </p:spPr>
        <p:txBody>
          <a:bodyPr wrap="none" rtlCol="0">
            <a:spAutoFit/>
          </a:bodyPr>
          <a:lstStyle/>
          <a:p>
            <a:r>
              <a:rPr lang="en-IN" sz="1200" dirty="0"/>
              <a:t>Project No. GS4</a:t>
            </a:r>
          </a:p>
        </p:txBody>
      </p:sp>
      <p:pic>
        <p:nvPicPr>
          <p:cNvPr id="5" name="Picture 4">
            <a:extLst>
              <a:ext uri="{FF2B5EF4-FFF2-40B4-BE49-F238E27FC236}">
                <a16:creationId xmlns:a16="http://schemas.microsoft.com/office/drawing/2014/main" id="{62533AFD-D6E9-8021-E98E-EB6718B2B4F9}"/>
              </a:ext>
            </a:extLst>
          </p:cNvPr>
          <p:cNvPicPr>
            <a:picLocks noChangeAspect="1"/>
          </p:cNvPicPr>
          <p:nvPr/>
        </p:nvPicPr>
        <p:blipFill>
          <a:blip r:embed="rId2"/>
          <a:srcRect l="951" b="12958"/>
          <a:stretch/>
        </p:blipFill>
        <p:spPr>
          <a:xfrm>
            <a:off x="2043953" y="448236"/>
            <a:ext cx="11568103" cy="6663824"/>
          </a:xfrm>
          <a:prstGeom prst="rect">
            <a:avLst/>
          </a:prstGeom>
        </p:spPr>
      </p:pic>
    </p:spTree>
    <p:extLst>
      <p:ext uri="{BB962C8B-B14F-4D97-AF65-F5344CB8AC3E}">
        <p14:creationId xmlns:p14="http://schemas.microsoft.com/office/powerpoint/2010/main" val="412239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0D74F0DD-9277-50B0-68E1-220BA8344883}"/>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4" name="TextBox 3">
            <a:extLst>
              <a:ext uri="{FF2B5EF4-FFF2-40B4-BE49-F238E27FC236}">
                <a16:creationId xmlns:a16="http://schemas.microsoft.com/office/drawing/2014/main" id="{97C6CD53-8CE9-2D8F-92A4-DC098CF8B4C3}"/>
              </a:ext>
            </a:extLst>
          </p:cNvPr>
          <p:cNvSpPr txBox="1"/>
          <p:nvPr/>
        </p:nvSpPr>
        <p:spPr>
          <a:xfrm>
            <a:off x="745670" y="2925329"/>
            <a:ext cx="10942513" cy="25340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t>Raw data has been taken from Kaggle.</a:t>
            </a:r>
          </a:p>
          <a:p>
            <a:pPr algn="just">
              <a:lnSpc>
                <a:spcPct val="150000"/>
              </a:lnSpc>
            </a:pP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https://www.kaggle.com/ankkur13/boston-crime-data</a:t>
            </a:r>
            <a:endParaRPr lang="en-US" sz="1800" u="sng" dirty="0">
              <a:solidFill>
                <a:srgbClr val="0000FF"/>
              </a:solidFill>
              <a:effectLst/>
              <a:latin typeface="Times New Roman" panose="02020603050405020304" pitchFamily="18" charset="0"/>
              <a:ea typeface="Times New Roman" panose="02020603050405020304" pitchFamily="18" charset="0"/>
            </a:endParaRPr>
          </a:p>
          <a:p>
            <a:pPr algn="just">
              <a:lnSpc>
                <a:spcPct val="150000"/>
              </a:lnSpc>
            </a:pPr>
            <a:endParaRPr lang="en-IN" sz="1800" u="sng" dirty="0">
              <a:solidFill>
                <a:srgbClr val="0000FF"/>
              </a:solidFill>
              <a:effectLst/>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ea typeface="Times New Roman" panose="02020603050405020304" pitchFamily="18" charset="0"/>
              </a:rPr>
              <a:t>Dataset contains </a:t>
            </a:r>
            <a:r>
              <a:rPr lang="en-IN" b="1" i="0" dirty="0">
                <a:solidFill>
                  <a:srgbClr val="000000"/>
                </a:solidFill>
                <a:effectLst/>
              </a:rPr>
              <a:t>INCIDENT_NUMBER, OFFENCE_CODE, OFFENSE_CODE_GROUP, OFFENCE_DESCRIPTION, DISTRICT, REPORTING_AREA, SHOOTING, OCCURRED_ON_DATE, YEAR, MONTH, UCR_PART, STREET, LAT, LONG, LOCATION.</a:t>
            </a:r>
            <a:endParaRPr lang="en-US" sz="1800" dirty="0">
              <a:effectLst/>
              <a:ea typeface="Times New Roman" panose="02020603050405020304" pitchFamily="18" charset="0"/>
            </a:endParaRPr>
          </a:p>
        </p:txBody>
      </p:sp>
      <p:sp>
        <p:nvSpPr>
          <p:cNvPr id="11" name="Title 1">
            <a:extLst>
              <a:ext uri="{FF2B5EF4-FFF2-40B4-BE49-F238E27FC236}">
                <a16:creationId xmlns:a16="http://schemas.microsoft.com/office/drawing/2014/main" id="{13F29AC1-3C21-A964-C0BB-BD59264533FF}"/>
              </a:ext>
            </a:extLst>
          </p:cNvPr>
          <p:cNvSpPr>
            <a:spLocks noGrp="1"/>
          </p:cNvSpPr>
          <p:nvPr>
            <p:ph type="title"/>
          </p:nvPr>
        </p:nvSpPr>
        <p:spPr>
          <a:xfrm>
            <a:off x="603504" y="1463040"/>
            <a:ext cx="10515600" cy="575321"/>
          </a:xfrm>
        </p:spPr>
        <p:txBody>
          <a:bodyPr/>
          <a:lstStyle/>
          <a:p>
            <a:r>
              <a:rPr lang="en-US" dirty="0"/>
              <a:t>Methodology</a:t>
            </a:r>
          </a:p>
        </p:txBody>
      </p:sp>
      <p:sp>
        <p:nvSpPr>
          <p:cNvPr id="14" name="Title 1">
            <a:extLst>
              <a:ext uri="{FF2B5EF4-FFF2-40B4-BE49-F238E27FC236}">
                <a16:creationId xmlns:a16="http://schemas.microsoft.com/office/drawing/2014/main" id="{4ED79DB8-0468-B68B-843B-8F3FD8306DA2}"/>
              </a:ext>
            </a:extLst>
          </p:cNvPr>
          <p:cNvSpPr txBox="1">
            <a:spLocks/>
          </p:cNvSpPr>
          <p:nvPr/>
        </p:nvSpPr>
        <p:spPr>
          <a:xfrm>
            <a:off x="5711180" y="2038361"/>
            <a:ext cx="3540396"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Data Collection</a:t>
            </a:r>
          </a:p>
        </p:txBody>
      </p:sp>
      <p:sp>
        <p:nvSpPr>
          <p:cNvPr id="15" name="TextBox 14">
            <a:extLst>
              <a:ext uri="{FF2B5EF4-FFF2-40B4-BE49-F238E27FC236}">
                <a16:creationId xmlns:a16="http://schemas.microsoft.com/office/drawing/2014/main" id="{1DAC1921-2F96-2B8A-DC0A-B20AB367BE2B}"/>
              </a:ext>
            </a:extLst>
          </p:cNvPr>
          <p:cNvSpPr txBox="1"/>
          <p:nvPr/>
        </p:nvSpPr>
        <p:spPr>
          <a:xfrm>
            <a:off x="411480" y="6413057"/>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1874061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1">
            <a:extLst>
              <a:ext uri="{FF2B5EF4-FFF2-40B4-BE49-F238E27FC236}">
                <a16:creationId xmlns:a16="http://schemas.microsoft.com/office/drawing/2014/main" id="{BEC1259C-0A50-37A0-081E-E36D391D7A08}"/>
              </a:ext>
            </a:extLst>
          </p:cNvPr>
          <p:cNvSpPr>
            <a:spLocks noGrp="1"/>
          </p:cNvSpPr>
          <p:nvPr>
            <p:ph type="ftr" sz="quarter" idx="11"/>
          </p:nvPr>
        </p:nvSpPr>
        <p:spPr/>
        <p:txBody>
          <a:bodyPr/>
          <a:lstStyle/>
          <a:p>
            <a:r>
              <a:rPr lang="en-US"/>
              <a:t>Crime Data Analysis</a:t>
            </a:r>
            <a:endParaRPr lang="en-PK" dirty="0"/>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4" name="Text Placeholder 3">
            <a:extLst>
              <a:ext uri="{FF2B5EF4-FFF2-40B4-BE49-F238E27FC236}">
                <a16:creationId xmlns:a16="http://schemas.microsoft.com/office/drawing/2014/main" id="{5AB49C3E-AD51-081C-CB26-BA65EB17C0A7}"/>
              </a:ext>
            </a:extLst>
          </p:cNvPr>
          <p:cNvSpPr>
            <a:spLocks noGrp="1"/>
          </p:cNvSpPr>
          <p:nvPr>
            <p:ph type="body" sz="quarter" idx="13"/>
          </p:nvPr>
        </p:nvSpPr>
        <p:spPr>
          <a:xfrm>
            <a:off x="8904346" y="5308987"/>
            <a:ext cx="2159736" cy="490538"/>
          </a:xfrm>
        </p:spPr>
        <p:txBody>
          <a:bodyPr/>
          <a:lstStyle/>
          <a:p>
            <a:r>
              <a:rPr lang="en-US" sz="1200" dirty="0"/>
              <a:t>Fig. 2: After transformation</a:t>
            </a:r>
            <a:endParaRPr lang="en-PK" sz="1200" dirty="0"/>
          </a:p>
        </p:txBody>
      </p:sp>
      <p:pic>
        <p:nvPicPr>
          <p:cNvPr id="8" name="Picture 7">
            <a:extLst>
              <a:ext uri="{FF2B5EF4-FFF2-40B4-BE49-F238E27FC236}">
                <a16:creationId xmlns:a16="http://schemas.microsoft.com/office/drawing/2014/main" id="{FCF20BC3-9F5C-EEB3-022B-5C49844EF14B}"/>
              </a:ext>
            </a:extLst>
          </p:cNvPr>
          <p:cNvPicPr>
            <a:picLocks noChangeAspect="1"/>
          </p:cNvPicPr>
          <p:nvPr/>
        </p:nvPicPr>
        <p:blipFill>
          <a:blip r:embed="rId2"/>
          <a:srcRect r="14323"/>
          <a:stretch/>
        </p:blipFill>
        <p:spPr>
          <a:xfrm>
            <a:off x="8415142" y="3155074"/>
            <a:ext cx="3138144" cy="2039650"/>
          </a:xfrm>
          <a:prstGeom prst="rect">
            <a:avLst/>
          </a:prstGeom>
        </p:spPr>
      </p:pic>
      <p:pic>
        <p:nvPicPr>
          <p:cNvPr id="18" name="Picture 17">
            <a:extLst>
              <a:ext uri="{FF2B5EF4-FFF2-40B4-BE49-F238E27FC236}">
                <a16:creationId xmlns:a16="http://schemas.microsoft.com/office/drawing/2014/main" id="{F851386A-66B0-8A67-5890-0C5CE58552E2}"/>
              </a:ext>
            </a:extLst>
          </p:cNvPr>
          <p:cNvPicPr>
            <a:picLocks noChangeAspect="1"/>
          </p:cNvPicPr>
          <p:nvPr/>
        </p:nvPicPr>
        <p:blipFill>
          <a:blip r:embed="rId3"/>
          <a:stretch>
            <a:fillRect/>
          </a:stretch>
        </p:blipFill>
        <p:spPr>
          <a:xfrm>
            <a:off x="4745096" y="3155074"/>
            <a:ext cx="3081440" cy="2039650"/>
          </a:xfrm>
          <a:prstGeom prst="rect">
            <a:avLst/>
          </a:prstGeom>
        </p:spPr>
      </p:pic>
      <p:sp>
        <p:nvSpPr>
          <p:cNvPr id="20" name="Text Placeholder 3">
            <a:extLst>
              <a:ext uri="{FF2B5EF4-FFF2-40B4-BE49-F238E27FC236}">
                <a16:creationId xmlns:a16="http://schemas.microsoft.com/office/drawing/2014/main" id="{25518A52-931D-2C0F-F7A5-5659C0689696}"/>
              </a:ext>
            </a:extLst>
          </p:cNvPr>
          <p:cNvSpPr txBox="1">
            <a:spLocks/>
          </p:cNvSpPr>
          <p:nvPr/>
        </p:nvSpPr>
        <p:spPr>
          <a:xfrm>
            <a:off x="740699" y="3469811"/>
            <a:ext cx="3732690" cy="1724913"/>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200000"/>
              </a:lnSpc>
              <a:buFont typeface="Arial" panose="020B0604020202020204" pitchFamily="34" charset="0"/>
              <a:buChar char="•"/>
            </a:pPr>
            <a:r>
              <a:rPr lang="en-US" sz="1800" dirty="0">
                <a:solidFill>
                  <a:schemeClr val="tx2"/>
                </a:solidFill>
              </a:rPr>
              <a:t>Correcting data types.</a:t>
            </a:r>
          </a:p>
          <a:p>
            <a:pPr marL="285750" indent="-285750">
              <a:lnSpc>
                <a:spcPct val="200000"/>
              </a:lnSpc>
              <a:buFont typeface="Arial" panose="020B0604020202020204" pitchFamily="34" charset="0"/>
              <a:buChar char="•"/>
            </a:pPr>
            <a:r>
              <a:rPr lang="en-US" sz="1800" dirty="0">
                <a:solidFill>
                  <a:schemeClr val="tx2"/>
                </a:solidFill>
              </a:rPr>
              <a:t>Handling missing values.</a:t>
            </a:r>
          </a:p>
        </p:txBody>
      </p:sp>
      <p:sp>
        <p:nvSpPr>
          <p:cNvPr id="7" name="Text Placeholder 3">
            <a:extLst>
              <a:ext uri="{FF2B5EF4-FFF2-40B4-BE49-F238E27FC236}">
                <a16:creationId xmlns:a16="http://schemas.microsoft.com/office/drawing/2014/main" id="{2A33EFA7-6F09-AE96-E1B2-2EC4ECACDAC4}"/>
              </a:ext>
            </a:extLst>
          </p:cNvPr>
          <p:cNvSpPr txBox="1">
            <a:spLocks/>
          </p:cNvSpPr>
          <p:nvPr/>
        </p:nvSpPr>
        <p:spPr>
          <a:xfrm>
            <a:off x="5110991" y="5308987"/>
            <a:ext cx="2349649"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Fig. 1: Before transformation</a:t>
            </a:r>
            <a:endParaRPr lang="en-PK" sz="1200" dirty="0"/>
          </a:p>
        </p:txBody>
      </p:sp>
      <p:sp>
        <p:nvSpPr>
          <p:cNvPr id="11" name="Title 1">
            <a:extLst>
              <a:ext uri="{FF2B5EF4-FFF2-40B4-BE49-F238E27FC236}">
                <a16:creationId xmlns:a16="http://schemas.microsoft.com/office/drawing/2014/main" id="{EDABC8F2-0EDA-25DC-0CCF-ACE785669697}"/>
              </a:ext>
            </a:extLst>
          </p:cNvPr>
          <p:cNvSpPr>
            <a:spLocks noGrp="1"/>
          </p:cNvSpPr>
          <p:nvPr>
            <p:ph type="title"/>
          </p:nvPr>
        </p:nvSpPr>
        <p:spPr>
          <a:xfrm>
            <a:off x="603504" y="1463040"/>
            <a:ext cx="10515600" cy="575321"/>
          </a:xfrm>
        </p:spPr>
        <p:txBody>
          <a:bodyPr/>
          <a:lstStyle/>
          <a:p>
            <a:r>
              <a:rPr lang="en-US" dirty="0"/>
              <a:t>Methodology</a:t>
            </a:r>
          </a:p>
        </p:txBody>
      </p:sp>
      <p:sp>
        <p:nvSpPr>
          <p:cNvPr id="14" name="Title 1">
            <a:extLst>
              <a:ext uri="{FF2B5EF4-FFF2-40B4-BE49-F238E27FC236}">
                <a16:creationId xmlns:a16="http://schemas.microsoft.com/office/drawing/2014/main" id="{FA91ECB2-E8C2-470F-F6BC-CB441CCA6C9C}"/>
              </a:ext>
            </a:extLst>
          </p:cNvPr>
          <p:cNvSpPr txBox="1">
            <a:spLocks/>
          </p:cNvSpPr>
          <p:nvPr/>
        </p:nvSpPr>
        <p:spPr>
          <a:xfrm>
            <a:off x="5711180" y="2038361"/>
            <a:ext cx="5407924" cy="575321"/>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5000" kern="1200" cap="all" baseline="0">
                <a:solidFill>
                  <a:schemeClr val="tx2"/>
                </a:solidFill>
                <a:latin typeface="+mj-lt"/>
                <a:ea typeface="+mj-ea"/>
                <a:cs typeface="+mj-cs"/>
              </a:defRPr>
            </a:lvl1pPr>
          </a:lstStyle>
          <a:p>
            <a:r>
              <a:rPr lang="en-US" sz="2400" cap="none" dirty="0"/>
              <a:t>- Data Preprocessing</a:t>
            </a:r>
          </a:p>
        </p:txBody>
      </p:sp>
      <p:sp>
        <p:nvSpPr>
          <p:cNvPr id="15" name="TextBox 14">
            <a:extLst>
              <a:ext uri="{FF2B5EF4-FFF2-40B4-BE49-F238E27FC236}">
                <a16:creationId xmlns:a16="http://schemas.microsoft.com/office/drawing/2014/main" id="{B6C97F5F-6E98-2EF1-A63C-068CBD931AD9}"/>
              </a:ext>
            </a:extLst>
          </p:cNvPr>
          <p:cNvSpPr txBox="1"/>
          <p:nvPr/>
        </p:nvSpPr>
        <p:spPr>
          <a:xfrm>
            <a:off x="411480" y="6422022"/>
            <a:ext cx="1295547" cy="276999"/>
          </a:xfrm>
          <a:prstGeom prst="rect">
            <a:avLst/>
          </a:prstGeom>
          <a:noFill/>
        </p:spPr>
        <p:txBody>
          <a:bodyPr wrap="none" rtlCol="0">
            <a:spAutoFit/>
          </a:bodyPr>
          <a:lstStyle/>
          <a:p>
            <a:r>
              <a:rPr lang="en-IN" sz="1200" dirty="0"/>
              <a:t>Project No. GS4</a:t>
            </a:r>
          </a:p>
        </p:txBody>
      </p:sp>
    </p:spTree>
    <p:extLst>
      <p:ext uri="{BB962C8B-B14F-4D97-AF65-F5344CB8AC3E}">
        <p14:creationId xmlns:p14="http://schemas.microsoft.com/office/powerpoint/2010/main" val="616355143"/>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941</TotalTime>
  <Words>1096</Words>
  <Application>Microsoft Office PowerPoint</Application>
  <PresentationFormat>Widescreen</PresentationFormat>
  <Paragraphs>201</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SiemensSans</vt:lpstr>
      <vt:lpstr>Times New Roman</vt:lpstr>
      <vt:lpstr>Office Theme</vt:lpstr>
      <vt:lpstr>Insights  prediction through  exploratory  data  Analysis</vt:lpstr>
      <vt:lpstr>Index</vt:lpstr>
      <vt:lpstr>Introduction</vt:lpstr>
      <vt:lpstr>Introduction</vt:lpstr>
      <vt:lpstr>Tools and technologies</vt:lpstr>
      <vt:lpstr>Infosys springboard courses</vt:lpstr>
      <vt:lpstr>Work  Flow</vt:lpstr>
      <vt:lpstr>Methodology</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Real-life Application</vt:lpstr>
      <vt:lpstr>PowerPoint Presentation</vt:lpstr>
      <vt:lpstr>Conclusion</vt:lpstr>
      <vt:lpstr>Conclusion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Lakshya Jha</dc:creator>
  <cp:lastModifiedBy>Yashasvi Grover</cp:lastModifiedBy>
  <cp:revision>22</cp:revision>
  <dcterms:created xsi:type="dcterms:W3CDTF">2024-09-12T05:41:48Z</dcterms:created>
  <dcterms:modified xsi:type="dcterms:W3CDTF">2024-11-16T16:51:54Z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