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9" r:id="rId3"/>
    <p:sldId id="262" r:id="rId4"/>
    <p:sldId id="258"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5" r:id="rId24"/>
    <p:sldId id="279" r:id="rId25"/>
    <p:sldId id="280" r:id="rId26"/>
    <p:sldId id="281" r:id="rId27"/>
    <p:sldId id="282" r:id="rId28"/>
    <p:sldId id="283" r:id="rId29"/>
    <p:sldId id="284" r:id="rId30"/>
    <p:sldId id="286" r:id="rId31"/>
    <p:sldId id="287" r:id="rId32"/>
    <p:sldId id="288" r:id="rId33"/>
    <p:sldId id="291" r:id="rId34"/>
    <p:sldId id="292" r:id="rId35"/>
    <p:sldId id="293" r:id="rId36"/>
    <p:sldId id="294" r:id="rId37"/>
    <p:sldId id="295" r:id="rId38"/>
    <p:sldId id="297" r:id="rId39"/>
    <p:sldId id="296" r:id="rId40"/>
    <p:sldId id="298" r:id="rId41"/>
    <p:sldId id="299" r:id="rId42"/>
    <p:sldId id="300" r:id="rId43"/>
    <p:sldId id="301" r:id="rId44"/>
    <p:sldId id="304" r:id="rId45"/>
    <p:sldId id="303" r:id="rId46"/>
    <p:sldId id="305" r:id="rId47"/>
    <p:sldId id="306" r:id="rId48"/>
    <p:sldId id="307"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sorterViewPr>
    <p:cViewPr>
      <p:scale>
        <a:sx n="100" d="100"/>
        <a:sy n="100" d="100"/>
      </p:scale>
      <p:origin x="0" y="-2772"/>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10/7/2023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22.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32.xml"/><Relationship Id="rId33" Type="http://schemas.openxmlformats.org/officeDocument/2006/relationships/slide" Target="slide53.xml"/><Relationship Id="rId2" Type="http://schemas.openxmlformats.org/officeDocument/2006/relationships/slide" Target="slide3.xml"/><Relationship Id="rId16" Type="http://schemas.openxmlformats.org/officeDocument/2006/relationships/slide" Target="slide17.xml"/><Relationship Id="rId20" Type="http://schemas.openxmlformats.org/officeDocument/2006/relationships/slide" Target="slide21.xml"/><Relationship Id="rId29"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slide" Target="slide29.xml"/><Relationship Id="rId32" Type="http://schemas.openxmlformats.org/officeDocument/2006/relationships/slide" Target="slide49.xml"/><Relationship Id="rId5" Type="http://schemas.openxmlformats.org/officeDocument/2006/relationships/slide" Target="slide6.xml"/><Relationship Id="rId15" Type="http://schemas.openxmlformats.org/officeDocument/2006/relationships/slide" Target="slide16.xml"/><Relationship Id="rId23" Type="http://schemas.openxmlformats.org/officeDocument/2006/relationships/slide" Target="slide27.xml"/><Relationship Id="rId28" Type="http://schemas.openxmlformats.org/officeDocument/2006/relationships/slide" Target="slide35.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45.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4.xml"/><Relationship Id="rId27" Type="http://schemas.openxmlformats.org/officeDocument/2006/relationships/slide" Target="slide34.xml"/><Relationship Id="rId30" Type="http://schemas.openxmlformats.org/officeDocument/2006/relationships/slide" Target="slide41.xml"/><Relationship Id="rId8"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078F-F928-35B4-B118-FF40762CD078}"/>
              </a:ext>
            </a:extLst>
          </p:cNvPr>
          <p:cNvSpPr>
            <a:spLocks noGrp="1"/>
          </p:cNvSpPr>
          <p:nvPr>
            <p:ph type="ctrTitle"/>
          </p:nvPr>
        </p:nvSpPr>
        <p:spPr>
          <a:xfrm>
            <a:off x="1038225" y="2235200"/>
            <a:ext cx="10115550" cy="2387600"/>
          </a:xfrm>
        </p:spPr>
        <p:txBody>
          <a:bodyPr/>
          <a:lstStyle/>
          <a:p>
            <a:r>
              <a:rPr lang="en-IN" dirty="0"/>
              <a:t>FUNCTIONS, MODULES AND DATA MANIPULATION IN PYTHON</a:t>
            </a:r>
          </a:p>
        </p:txBody>
      </p:sp>
    </p:spTree>
    <p:extLst>
      <p:ext uri="{BB962C8B-B14F-4D97-AF65-F5344CB8AC3E}">
        <p14:creationId xmlns:p14="http://schemas.microsoft.com/office/powerpoint/2010/main" val="11385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4B03-9904-07C6-058F-DBFEECF1AE90}"/>
              </a:ext>
            </a:extLst>
          </p:cNvPr>
          <p:cNvSpPr>
            <a:spLocks noGrp="1"/>
          </p:cNvSpPr>
          <p:nvPr>
            <p:ph type="title"/>
          </p:nvPr>
        </p:nvSpPr>
        <p:spPr/>
        <p:txBody>
          <a:bodyPr/>
          <a:lstStyle/>
          <a:p>
            <a:r>
              <a:rPr lang="en-IN" dirty="0"/>
              <a:t>DEFAULT PARAMETERS</a:t>
            </a:r>
          </a:p>
        </p:txBody>
      </p:sp>
      <p:sp>
        <p:nvSpPr>
          <p:cNvPr id="4" name="Rectangle 3">
            <a:extLst>
              <a:ext uri="{FF2B5EF4-FFF2-40B4-BE49-F238E27FC236}">
                <a16:creationId xmlns:a16="http://schemas.microsoft.com/office/drawing/2014/main" id="{83896883-AA6C-FF35-D66F-D95570A3DD64}"/>
              </a:ext>
            </a:extLst>
          </p:cNvPr>
          <p:cNvSpPr/>
          <p:nvPr/>
        </p:nvSpPr>
        <p:spPr>
          <a:xfrm>
            <a:off x="4527550" y="4743450"/>
            <a:ext cx="31877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65BF532-2745-3267-58AC-6F0DC3EC8BF1}"/>
              </a:ext>
            </a:extLst>
          </p:cNvPr>
          <p:cNvSpPr>
            <a:spLocks noGrp="1"/>
          </p:cNvSpPr>
          <p:nvPr>
            <p:ph idx="1"/>
          </p:nvPr>
        </p:nvSpPr>
        <p:spPr/>
        <p:txBody>
          <a:bodyPr>
            <a:normAutofit/>
          </a:bodyPr>
          <a:lstStyle/>
          <a:p>
            <a:pPr algn="just"/>
            <a:r>
              <a:rPr lang="en-US" dirty="0"/>
              <a:t>You can assign default values to parameters, allowing callers to omit those arguments.</a:t>
            </a:r>
          </a:p>
          <a:p>
            <a:pPr algn="just"/>
            <a:r>
              <a:rPr lang="en-US" dirty="0"/>
              <a:t>Default parameters are specified in the function definition.</a:t>
            </a:r>
          </a:p>
          <a:p>
            <a:pPr algn="just"/>
            <a:r>
              <a:rPr lang="en-US" dirty="0"/>
              <a:t>Example:</a:t>
            </a:r>
          </a:p>
          <a:p>
            <a:endParaRPr lang="en-US" dirty="0"/>
          </a:p>
          <a:p>
            <a:pPr marL="0" indent="0" algn="ctr">
              <a:buNone/>
            </a:pPr>
            <a:r>
              <a:rPr lang="en-US" dirty="0"/>
              <a:t>def power(x, y=2):</a:t>
            </a:r>
          </a:p>
          <a:p>
            <a:pPr marL="0" indent="0" algn="ctr">
              <a:buNone/>
            </a:pPr>
            <a:r>
              <a:rPr lang="en-US" dirty="0"/>
              <a:t>    return x ** y</a:t>
            </a:r>
            <a:endParaRPr lang="en-IN" dirty="0"/>
          </a:p>
        </p:txBody>
      </p:sp>
    </p:spTree>
    <p:extLst>
      <p:ext uri="{BB962C8B-B14F-4D97-AF65-F5344CB8AC3E}">
        <p14:creationId xmlns:p14="http://schemas.microsoft.com/office/powerpoint/2010/main" val="314595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5DBC-EF85-0B52-8CAA-5471149C6867}"/>
              </a:ext>
            </a:extLst>
          </p:cNvPr>
          <p:cNvSpPr>
            <a:spLocks noGrp="1"/>
          </p:cNvSpPr>
          <p:nvPr>
            <p:ph type="title"/>
          </p:nvPr>
        </p:nvSpPr>
        <p:spPr/>
        <p:txBody>
          <a:bodyPr/>
          <a:lstStyle/>
          <a:p>
            <a:r>
              <a:rPr lang="en-IN" dirty="0"/>
              <a:t>VARIABLE SCOPE</a:t>
            </a:r>
          </a:p>
        </p:txBody>
      </p:sp>
      <p:sp>
        <p:nvSpPr>
          <p:cNvPr id="4" name="Rectangle 3">
            <a:extLst>
              <a:ext uri="{FF2B5EF4-FFF2-40B4-BE49-F238E27FC236}">
                <a16:creationId xmlns:a16="http://schemas.microsoft.com/office/drawing/2014/main" id="{BEF16A18-B062-BF64-C2E1-4628FD31DD4E}"/>
              </a:ext>
            </a:extLst>
          </p:cNvPr>
          <p:cNvSpPr/>
          <p:nvPr/>
        </p:nvSpPr>
        <p:spPr>
          <a:xfrm>
            <a:off x="4318000" y="4495800"/>
            <a:ext cx="3524250" cy="167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B200326-0062-CC2A-A817-F53033C6444D}"/>
              </a:ext>
            </a:extLst>
          </p:cNvPr>
          <p:cNvSpPr>
            <a:spLocks noGrp="1"/>
          </p:cNvSpPr>
          <p:nvPr>
            <p:ph idx="1"/>
          </p:nvPr>
        </p:nvSpPr>
        <p:spPr/>
        <p:txBody>
          <a:bodyPr>
            <a:normAutofit fontScale="92500" lnSpcReduction="20000"/>
          </a:bodyPr>
          <a:lstStyle/>
          <a:p>
            <a:pPr algn="just"/>
            <a:r>
              <a:rPr lang="en-US" dirty="0"/>
              <a:t>Variables defined within a function are usually local to that function and cannot be accessed outside it.</a:t>
            </a:r>
          </a:p>
          <a:p>
            <a:pPr algn="just"/>
            <a:r>
              <a:rPr lang="en-US" dirty="0"/>
              <a:t>Global variables can be accessed from within a function using the global keyword.</a:t>
            </a:r>
          </a:p>
          <a:p>
            <a:pPr algn="just"/>
            <a:r>
              <a:rPr lang="en-US" dirty="0"/>
              <a:t>Example:</a:t>
            </a:r>
          </a:p>
          <a:p>
            <a:pPr marL="0" indent="0">
              <a:buNone/>
            </a:pPr>
            <a:r>
              <a:rPr lang="en-US" dirty="0"/>
              <a:t>                                         </a:t>
            </a:r>
          </a:p>
          <a:p>
            <a:pPr marL="0" indent="0">
              <a:buNone/>
            </a:pPr>
            <a:r>
              <a:rPr lang="en-US" dirty="0"/>
              <a:t>                                            </a:t>
            </a:r>
            <a:r>
              <a:rPr lang="en-US" dirty="0" err="1"/>
              <a:t>global_var</a:t>
            </a:r>
            <a:r>
              <a:rPr lang="en-US" dirty="0"/>
              <a:t> = 10</a:t>
            </a:r>
          </a:p>
          <a:p>
            <a:pPr marL="0" indent="0" algn="ctr">
              <a:lnSpc>
                <a:spcPct val="120000"/>
              </a:lnSpc>
              <a:buNone/>
            </a:pPr>
            <a:r>
              <a:rPr lang="en-US" dirty="0"/>
              <a:t>def </a:t>
            </a:r>
            <a:r>
              <a:rPr lang="en-US" dirty="0" err="1"/>
              <a:t>access_global</a:t>
            </a:r>
            <a:r>
              <a:rPr lang="en-US" dirty="0"/>
              <a:t>():</a:t>
            </a:r>
          </a:p>
          <a:p>
            <a:pPr marL="0" indent="0" algn="ctr">
              <a:lnSpc>
                <a:spcPct val="120000"/>
              </a:lnSpc>
              <a:buNone/>
            </a:pPr>
            <a:r>
              <a:rPr lang="en-US" dirty="0"/>
              <a:t>    print(</a:t>
            </a:r>
            <a:r>
              <a:rPr lang="en-US" dirty="0" err="1"/>
              <a:t>global_var</a:t>
            </a:r>
            <a:r>
              <a:rPr lang="en-US" dirty="0"/>
              <a:t>)</a:t>
            </a:r>
            <a:endParaRPr lang="en-IN" dirty="0"/>
          </a:p>
        </p:txBody>
      </p:sp>
    </p:spTree>
    <p:extLst>
      <p:ext uri="{BB962C8B-B14F-4D97-AF65-F5344CB8AC3E}">
        <p14:creationId xmlns:p14="http://schemas.microsoft.com/office/powerpoint/2010/main" val="127762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6EB1-7477-5E0F-139F-A1AA03DB861C}"/>
              </a:ext>
            </a:extLst>
          </p:cNvPr>
          <p:cNvSpPr>
            <a:spLocks noGrp="1"/>
          </p:cNvSpPr>
          <p:nvPr>
            <p:ph type="title"/>
          </p:nvPr>
        </p:nvSpPr>
        <p:spPr/>
        <p:txBody>
          <a:bodyPr/>
          <a:lstStyle/>
          <a:p>
            <a:r>
              <a:rPr lang="en-IN" dirty="0"/>
              <a:t>DOCSTRINGS</a:t>
            </a:r>
          </a:p>
        </p:txBody>
      </p:sp>
      <p:sp>
        <p:nvSpPr>
          <p:cNvPr id="4" name="Rectangle 3">
            <a:extLst>
              <a:ext uri="{FF2B5EF4-FFF2-40B4-BE49-F238E27FC236}">
                <a16:creationId xmlns:a16="http://schemas.microsoft.com/office/drawing/2014/main" id="{8C5F91EA-27D5-3CB0-D7F7-426F622BA2A8}"/>
              </a:ext>
            </a:extLst>
          </p:cNvPr>
          <p:cNvSpPr/>
          <p:nvPr/>
        </p:nvSpPr>
        <p:spPr>
          <a:xfrm>
            <a:off x="2647950" y="3740150"/>
            <a:ext cx="7829550" cy="231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30CE49F-C91F-FC5B-636B-6E04B1C1C59A}"/>
              </a:ext>
            </a:extLst>
          </p:cNvPr>
          <p:cNvSpPr>
            <a:spLocks noGrp="1"/>
          </p:cNvSpPr>
          <p:nvPr>
            <p:ph idx="1"/>
          </p:nvPr>
        </p:nvSpPr>
        <p:spPr/>
        <p:txBody>
          <a:bodyPr>
            <a:normAutofit fontScale="77500" lnSpcReduction="20000"/>
          </a:bodyPr>
          <a:lstStyle/>
          <a:p>
            <a:pPr algn="just"/>
            <a:r>
              <a:rPr lang="en-US" dirty="0"/>
              <a:t>It's good practice to include docstrings (documentation strings) to describe the purpose and usage of a function.</a:t>
            </a:r>
          </a:p>
          <a:p>
            <a:pPr algn="just"/>
            <a:r>
              <a:rPr lang="en-US" dirty="0"/>
              <a:t>Docstrings are enclosed in triple quotes and appear as the first statement inside the function.</a:t>
            </a:r>
          </a:p>
          <a:p>
            <a:pPr algn="just"/>
            <a:r>
              <a:rPr lang="en-US" dirty="0"/>
              <a:t>Example:</a:t>
            </a:r>
          </a:p>
          <a:p>
            <a:pPr marL="0" indent="0">
              <a:buNone/>
            </a:pPr>
            <a:r>
              <a:rPr lang="en-US" dirty="0"/>
              <a:t>                          def greet(name):</a:t>
            </a:r>
          </a:p>
          <a:p>
            <a:pPr marL="0" indent="0">
              <a:buNone/>
            </a:pPr>
            <a:r>
              <a:rPr lang="en-US" dirty="0"/>
              <a:t>                                 """</a:t>
            </a:r>
          </a:p>
          <a:p>
            <a:pPr marL="0" indent="0">
              <a:buNone/>
            </a:pPr>
            <a:r>
              <a:rPr lang="en-US" dirty="0"/>
              <a:t>                                 This function greets the person passed as an argument.</a:t>
            </a:r>
          </a:p>
          <a:p>
            <a:pPr marL="0" indent="0">
              <a:buNone/>
            </a:pPr>
            <a:r>
              <a:rPr lang="en-US" dirty="0"/>
              <a:t>                                 """</a:t>
            </a:r>
          </a:p>
          <a:p>
            <a:pPr marL="0" indent="0">
              <a:buNone/>
            </a:pPr>
            <a:r>
              <a:rPr lang="en-US" dirty="0"/>
              <a:t>                                 print(</a:t>
            </a:r>
            <a:r>
              <a:rPr lang="en-US" dirty="0" err="1"/>
              <a:t>f"Hello</a:t>
            </a:r>
            <a:r>
              <a:rPr lang="en-US" dirty="0"/>
              <a:t>, {name}!")</a:t>
            </a:r>
            <a:endParaRPr lang="en-IN" dirty="0"/>
          </a:p>
        </p:txBody>
      </p:sp>
    </p:spTree>
    <p:extLst>
      <p:ext uri="{BB962C8B-B14F-4D97-AF65-F5344CB8AC3E}">
        <p14:creationId xmlns:p14="http://schemas.microsoft.com/office/powerpoint/2010/main" val="42338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176C-E411-20EF-D04D-C27FF5670089}"/>
              </a:ext>
            </a:extLst>
          </p:cNvPr>
          <p:cNvSpPr>
            <a:spLocks noGrp="1"/>
          </p:cNvSpPr>
          <p:nvPr>
            <p:ph type="title"/>
          </p:nvPr>
        </p:nvSpPr>
        <p:spPr/>
        <p:txBody>
          <a:bodyPr/>
          <a:lstStyle/>
          <a:p>
            <a:r>
              <a:rPr lang="en-IN" dirty="0"/>
              <a:t>LAMBDA FUNCTIONS</a:t>
            </a:r>
          </a:p>
        </p:txBody>
      </p:sp>
      <p:sp>
        <p:nvSpPr>
          <p:cNvPr id="4" name="Rectangle 3">
            <a:extLst>
              <a:ext uri="{FF2B5EF4-FFF2-40B4-BE49-F238E27FC236}">
                <a16:creationId xmlns:a16="http://schemas.microsoft.com/office/drawing/2014/main" id="{44D6C5AA-BCDB-7997-0BF7-95265EB52FED}"/>
              </a:ext>
            </a:extLst>
          </p:cNvPr>
          <p:cNvSpPr/>
          <p:nvPr/>
        </p:nvSpPr>
        <p:spPr>
          <a:xfrm>
            <a:off x="3981450" y="4749800"/>
            <a:ext cx="4273550" cy="666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F3B24A0E-2F22-68AE-6ECE-C35AE0D5152D}"/>
              </a:ext>
            </a:extLst>
          </p:cNvPr>
          <p:cNvSpPr>
            <a:spLocks noGrp="1"/>
          </p:cNvSpPr>
          <p:nvPr>
            <p:ph idx="1"/>
          </p:nvPr>
        </p:nvSpPr>
        <p:spPr/>
        <p:txBody>
          <a:bodyPr>
            <a:normAutofit/>
          </a:bodyPr>
          <a:lstStyle/>
          <a:p>
            <a:pPr algn="just"/>
            <a:r>
              <a:rPr lang="en-US" dirty="0"/>
              <a:t>Lambda functions are small, anonymous functions defined using the lambda keyword.</a:t>
            </a:r>
          </a:p>
          <a:p>
            <a:pPr algn="just"/>
            <a:r>
              <a:rPr lang="en-US" dirty="0"/>
              <a:t>They are often used for short, simple operations.</a:t>
            </a:r>
          </a:p>
          <a:p>
            <a:pPr algn="just"/>
            <a:r>
              <a:rPr lang="en-US" dirty="0"/>
              <a:t>Example:</a:t>
            </a:r>
          </a:p>
          <a:p>
            <a:endParaRPr lang="en-US" dirty="0"/>
          </a:p>
          <a:p>
            <a:pPr marL="0" indent="0" algn="ctr">
              <a:buNone/>
            </a:pPr>
            <a:r>
              <a:rPr lang="en-US" dirty="0"/>
              <a:t>add = lambda x, y: x + y</a:t>
            </a:r>
            <a:endParaRPr lang="en-IN" dirty="0"/>
          </a:p>
        </p:txBody>
      </p:sp>
    </p:spTree>
    <p:extLst>
      <p:ext uri="{BB962C8B-B14F-4D97-AF65-F5344CB8AC3E}">
        <p14:creationId xmlns:p14="http://schemas.microsoft.com/office/powerpoint/2010/main" val="54569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C4C1-7157-7C4D-1A5E-E5A98C0A2940}"/>
              </a:ext>
            </a:extLst>
          </p:cNvPr>
          <p:cNvSpPr>
            <a:spLocks noGrp="1"/>
          </p:cNvSpPr>
          <p:nvPr>
            <p:ph type="title"/>
          </p:nvPr>
        </p:nvSpPr>
        <p:spPr/>
        <p:txBody>
          <a:bodyPr/>
          <a:lstStyle/>
          <a:p>
            <a:r>
              <a:rPr lang="en-IN" dirty="0"/>
              <a:t>FUNCTION RECURSION</a:t>
            </a:r>
          </a:p>
        </p:txBody>
      </p:sp>
      <p:sp>
        <p:nvSpPr>
          <p:cNvPr id="4" name="Rectangle 3">
            <a:extLst>
              <a:ext uri="{FF2B5EF4-FFF2-40B4-BE49-F238E27FC236}">
                <a16:creationId xmlns:a16="http://schemas.microsoft.com/office/drawing/2014/main" id="{DF89274E-349B-54A4-D739-B9B49E3BA042}"/>
              </a:ext>
            </a:extLst>
          </p:cNvPr>
          <p:cNvSpPr/>
          <p:nvPr/>
        </p:nvSpPr>
        <p:spPr>
          <a:xfrm>
            <a:off x="4203700" y="3333750"/>
            <a:ext cx="4946650" cy="2730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7930759-A76C-519A-59C3-C6037C9601C2}"/>
              </a:ext>
            </a:extLst>
          </p:cNvPr>
          <p:cNvSpPr>
            <a:spLocks noGrp="1"/>
          </p:cNvSpPr>
          <p:nvPr>
            <p:ph idx="1"/>
          </p:nvPr>
        </p:nvSpPr>
        <p:spPr/>
        <p:txBody>
          <a:bodyPr>
            <a:normAutofit fontScale="92500" lnSpcReduction="10000"/>
          </a:bodyPr>
          <a:lstStyle/>
          <a:p>
            <a:pPr algn="just"/>
            <a:r>
              <a:rPr lang="en-US" dirty="0"/>
              <a:t>Python supports recursive functions, which are functions that call themselves.</a:t>
            </a:r>
          </a:p>
          <a:p>
            <a:pPr algn="just"/>
            <a:r>
              <a:rPr lang="en-US" dirty="0"/>
              <a:t>Example:</a:t>
            </a:r>
          </a:p>
          <a:p>
            <a:pPr marL="0" indent="0">
              <a:buNone/>
            </a:pPr>
            <a:r>
              <a:rPr lang="en-US" dirty="0"/>
              <a:t>                                          def factorial(n):</a:t>
            </a:r>
          </a:p>
          <a:p>
            <a:pPr marL="0" indent="0">
              <a:buNone/>
            </a:pPr>
            <a:r>
              <a:rPr lang="en-US" dirty="0"/>
              <a:t>                                                if n == 0:</a:t>
            </a:r>
          </a:p>
          <a:p>
            <a:pPr marL="0" indent="0">
              <a:buNone/>
            </a:pPr>
            <a:r>
              <a:rPr lang="en-US" dirty="0"/>
              <a:t>                                                      return 1</a:t>
            </a:r>
          </a:p>
          <a:p>
            <a:pPr marL="0" indent="0">
              <a:buNone/>
            </a:pPr>
            <a:r>
              <a:rPr lang="en-US" dirty="0"/>
              <a:t>                                                else:</a:t>
            </a:r>
          </a:p>
          <a:p>
            <a:pPr marL="0" indent="0">
              <a:buNone/>
            </a:pPr>
            <a:r>
              <a:rPr lang="en-US" dirty="0"/>
              <a:t>                                                      return n * factorial(n - 1)</a:t>
            </a:r>
            <a:endParaRPr lang="en-IN" dirty="0"/>
          </a:p>
        </p:txBody>
      </p:sp>
    </p:spTree>
    <p:extLst>
      <p:ext uri="{BB962C8B-B14F-4D97-AF65-F5344CB8AC3E}">
        <p14:creationId xmlns:p14="http://schemas.microsoft.com/office/powerpoint/2010/main" val="315795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1A58-E90A-B949-D40A-320D6486ABD5}"/>
              </a:ext>
            </a:extLst>
          </p:cNvPr>
          <p:cNvSpPr>
            <a:spLocks noGrp="1"/>
          </p:cNvSpPr>
          <p:nvPr>
            <p:ph type="title"/>
          </p:nvPr>
        </p:nvSpPr>
        <p:spPr/>
        <p:txBody>
          <a:bodyPr/>
          <a:lstStyle/>
          <a:p>
            <a:r>
              <a:rPr lang="en-IN" dirty="0"/>
              <a:t>FUNCTION ARGUMENTS</a:t>
            </a:r>
          </a:p>
        </p:txBody>
      </p:sp>
      <p:sp>
        <p:nvSpPr>
          <p:cNvPr id="4" name="Rectangle 3">
            <a:extLst>
              <a:ext uri="{FF2B5EF4-FFF2-40B4-BE49-F238E27FC236}">
                <a16:creationId xmlns:a16="http://schemas.microsoft.com/office/drawing/2014/main" id="{C55981B9-5DB9-B243-FAE4-2BA865B9BD09}"/>
              </a:ext>
            </a:extLst>
          </p:cNvPr>
          <p:cNvSpPr/>
          <p:nvPr/>
        </p:nvSpPr>
        <p:spPr>
          <a:xfrm>
            <a:off x="838200" y="4965700"/>
            <a:ext cx="10515600" cy="1212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E18EB92-2180-64DA-6650-AF73D84631E0}"/>
              </a:ext>
            </a:extLst>
          </p:cNvPr>
          <p:cNvSpPr>
            <a:spLocks noGrp="1"/>
          </p:cNvSpPr>
          <p:nvPr>
            <p:ph idx="1"/>
          </p:nvPr>
        </p:nvSpPr>
        <p:spPr/>
        <p:txBody>
          <a:bodyPr>
            <a:normAutofit fontScale="92500"/>
          </a:bodyPr>
          <a:lstStyle/>
          <a:p>
            <a:pPr algn="just"/>
            <a:r>
              <a:rPr lang="en-IN" dirty="0"/>
              <a:t>Python provides flexibility in passing function arguments using different techniques, such as positional arguments, keyword arguments, and unpacking.</a:t>
            </a:r>
          </a:p>
          <a:p>
            <a:pPr algn="just"/>
            <a:r>
              <a:rPr lang="en-IN" dirty="0"/>
              <a:t>Example:</a:t>
            </a:r>
          </a:p>
          <a:p>
            <a:endParaRPr lang="en-IN" dirty="0"/>
          </a:p>
          <a:p>
            <a:endParaRPr lang="en-IN" dirty="0"/>
          </a:p>
          <a:p>
            <a:pPr marL="0" indent="0" algn="ctr">
              <a:buNone/>
            </a:pPr>
            <a:r>
              <a:rPr lang="en-IN" dirty="0"/>
              <a:t>def </a:t>
            </a:r>
            <a:r>
              <a:rPr lang="en-IN" dirty="0" err="1"/>
              <a:t>example_function</a:t>
            </a:r>
            <a:r>
              <a:rPr lang="en-IN" dirty="0"/>
              <a:t>(arg1, arg2, *</a:t>
            </a:r>
            <a:r>
              <a:rPr lang="en-IN" dirty="0" err="1"/>
              <a:t>args</a:t>
            </a:r>
            <a:r>
              <a:rPr lang="en-IN" dirty="0"/>
              <a:t>, kwarg1="default",**</a:t>
            </a:r>
            <a:r>
              <a:rPr lang="en-IN" dirty="0" err="1"/>
              <a:t>kwargs</a:t>
            </a:r>
            <a:r>
              <a:rPr lang="en-IN" dirty="0"/>
              <a:t>):</a:t>
            </a:r>
          </a:p>
          <a:p>
            <a:pPr marL="0" indent="0">
              <a:buNone/>
            </a:pPr>
            <a:r>
              <a:rPr lang="en-IN" dirty="0"/>
              <a:t>         pass</a:t>
            </a:r>
          </a:p>
        </p:txBody>
      </p:sp>
    </p:spTree>
    <p:extLst>
      <p:ext uri="{BB962C8B-B14F-4D97-AF65-F5344CB8AC3E}">
        <p14:creationId xmlns:p14="http://schemas.microsoft.com/office/powerpoint/2010/main" val="22980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C03B-1354-DA4E-F4D5-BCBB3B86A3D5}"/>
              </a:ext>
            </a:extLst>
          </p:cNvPr>
          <p:cNvSpPr>
            <a:spLocks noGrp="1"/>
          </p:cNvSpPr>
          <p:nvPr>
            <p:ph type="title"/>
          </p:nvPr>
        </p:nvSpPr>
        <p:spPr/>
        <p:txBody>
          <a:bodyPr/>
          <a:lstStyle/>
          <a:p>
            <a:r>
              <a:rPr lang="en-IN" dirty="0"/>
              <a:t>FUNCTION MODULES</a:t>
            </a:r>
          </a:p>
        </p:txBody>
      </p:sp>
      <p:sp>
        <p:nvSpPr>
          <p:cNvPr id="4" name="Rectangle 3">
            <a:extLst>
              <a:ext uri="{FF2B5EF4-FFF2-40B4-BE49-F238E27FC236}">
                <a16:creationId xmlns:a16="http://schemas.microsoft.com/office/drawing/2014/main" id="{EB85CCAC-148E-F382-29AA-13EFCFB0D727}"/>
              </a:ext>
            </a:extLst>
          </p:cNvPr>
          <p:cNvSpPr/>
          <p:nvPr/>
        </p:nvSpPr>
        <p:spPr>
          <a:xfrm>
            <a:off x="2882900" y="4095750"/>
            <a:ext cx="6381750" cy="1397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9490AB5-4A44-385B-BDB5-D3300F42881F}"/>
              </a:ext>
            </a:extLst>
          </p:cNvPr>
          <p:cNvSpPr>
            <a:spLocks noGrp="1"/>
          </p:cNvSpPr>
          <p:nvPr>
            <p:ph idx="1"/>
          </p:nvPr>
        </p:nvSpPr>
        <p:spPr/>
        <p:txBody>
          <a:bodyPr>
            <a:normAutofit/>
          </a:bodyPr>
          <a:lstStyle/>
          <a:p>
            <a:pPr algn="just"/>
            <a:r>
              <a:rPr lang="en-US" dirty="0"/>
              <a:t>Functions can be organized into modules and imported for use in other Python files using the import statement.</a:t>
            </a:r>
          </a:p>
          <a:p>
            <a:pPr algn="just"/>
            <a:r>
              <a:rPr lang="en-US" dirty="0"/>
              <a:t>Example:</a:t>
            </a:r>
          </a:p>
          <a:p>
            <a:endParaRPr lang="en-US" dirty="0"/>
          </a:p>
          <a:p>
            <a:pPr marL="0" indent="0" algn="ctr">
              <a:buNone/>
            </a:pPr>
            <a:r>
              <a:rPr lang="en-US" dirty="0"/>
              <a:t># Importing a function from a module</a:t>
            </a:r>
          </a:p>
          <a:p>
            <a:pPr marL="0" indent="0">
              <a:buNone/>
            </a:pPr>
            <a:r>
              <a:rPr lang="en-US" dirty="0"/>
              <a:t>                        from </a:t>
            </a:r>
            <a:r>
              <a:rPr lang="en-US" dirty="0" err="1"/>
              <a:t>mymodule</a:t>
            </a:r>
            <a:r>
              <a:rPr lang="en-US" dirty="0"/>
              <a:t> import </a:t>
            </a:r>
            <a:r>
              <a:rPr lang="en-US" dirty="0" err="1"/>
              <a:t>my_function</a:t>
            </a:r>
            <a:endParaRPr lang="en-IN" dirty="0"/>
          </a:p>
        </p:txBody>
      </p:sp>
    </p:spTree>
    <p:extLst>
      <p:ext uri="{BB962C8B-B14F-4D97-AF65-F5344CB8AC3E}">
        <p14:creationId xmlns:p14="http://schemas.microsoft.com/office/powerpoint/2010/main" val="365078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6628-548A-ECAB-AC36-B1258ABD25CB}"/>
              </a:ext>
            </a:extLst>
          </p:cNvPr>
          <p:cNvSpPr>
            <a:spLocks noGrp="1"/>
          </p:cNvSpPr>
          <p:nvPr>
            <p:ph type="title"/>
          </p:nvPr>
        </p:nvSpPr>
        <p:spPr/>
        <p:txBody>
          <a:bodyPr/>
          <a:lstStyle/>
          <a:p>
            <a:r>
              <a:rPr lang="en-IN" dirty="0"/>
              <a:t>FUNCTION ANNOTATIONS </a:t>
            </a:r>
          </a:p>
        </p:txBody>
      </p:sp>
      <p:sp>
        <p:nvSpPr>
          <p:cNvPr id="5" name="Rectangle 4">
            <a:extLst>
              <a:ext uri="{FF2B5EF4-FFF2-40B4-BE49-F238E27FC236}">
                <a16:creationId xmlns:a16="http://schemas.microsoft.com/office/drawing/2014/main" id="{2524A456-712A-F435-B0CF-F87201A74C75}"/>
              </a:ext>
            </a:extLst>
          </p:cNvPr>
          <p:cNvSpPr/>
          <p:nvPr/>
        </p:nvSpPr>
        <p:spPr>
          <a:xfrm>
            <a:off x="3790950" y="4127500"/>
            <a:ext cx="456565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2B359B3-2A51-B255-C322-1A1D9B0671D9}"/>
              </a:ext>
            </a:extLst>
          </p:cNvPr>
          <p:cNvSpPr>
            <a:spLocks noGrp="1"/>
          </p:cNvSpPr>
          <p:nvPr>
            <p:ph idx="1"/>
          </p:nvPr>
        </p:nvSpPr>
        <p:spPr/>
        <p:txBody>
          <a:bodyPr>
            <a:normAutofit/>
          </a:bodyPr>
          <a:lstStyle/>
          <a:p>
            <a:pPr algn="just"/>
            <a:r>
              <a:rPr lang="en-US" dirty="0"/>
              <a:t>You can provide optional type hints in function parameter definitions and return values using -&gt;.</a:t>
            </a:r>
          </a:p>
          <a:p>
            <a:pPr algn="just"/>
            <a:r>
              <a:rPr lang="en-US" dirty="0"/>
              <a:t>Example:</a:t>
            </a:r>
          </a:p>
          <a:p>
            <a:pPr marL="0" indent="0" algn="ctr">
              <a:buNone/>
            </a:pPr>
            <a:endParaRPr lang="en-US" dirty="0"/>
          </a:p>
          <a:p>
            <a:pPr marL="0" indent="0" algn="ctr">
              <a:buNone/>
            </a:pPr>
            <a:r>
              <a:rPr lang="en-US" dirty="0"/>
              <a:t>def add(x: int, y: int) -&gt; int:</a:t>
            </a:r>
          </a:p>
          <a:p>
            <a:pPr marL="0" indent="0">
              <a:buNone/>
            </a:pPr>
            <a:r>
              <a:rPr lang="en-US" dirty="0"/>
              <a:t>                                          return x + y</a:t>
            </a:r>
            <a:endParaRPr lang="en-IN" dirty="0"/>
          </a:p>
        </p:txBody>
      </p:sp>
    </p:spTree>
    <p:extLst>
      <p:ext uri="{BB962C8B-B14F-4D97-AF65-F5344CB8AC3E}">
        <p14:creationId xmlns:p14="http://schemas.microsoft.com/office/powerpoint/2010/main" val="338524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04EC-0AB6-1491-78EC-B791F9E919CA}"/>
              </a:ext>
            </a:extLst>
          </p:cNvPr>
          <p:cNvSpPr>
            <a:spLocks noGrp="1"/>
          </p:cNvSpPr>
          <p:nvPr>
            <p:ph type="title"/>
          </p:nvPr>
        </p:nvSpPr>
        <p:spPr/>
        <p:txBody>
          <a:bodyPr/>
          <a:lstStyle/>
          <a:p>
            <a:r>
              <a:rPr lang="en-IN" dirty="0"/>
              <a:t>BUILT-IN FUNCTIONS</a:t>
            </a:r>
          </a:p>
        </p:txBody>
      </p:sp>
      <p:sp>
        <p:nvSpPr>
          <p:cNvPr id="3" name="Content Placeholder 2">
            <a:extLst>
              <a:ext uri="{FF2B5EF4-FFF2-40B4-BE49-F238E27FC236}">
                <a16:creationId xmlns:a16="http://schemas.microsoft.com/office/drawing/2014/main" id="{DE43954F-4E82-64B0-A9FC-DEEA9782CD2D}"/>
              </a:ext>
            </a:extLst>
          </p:cNvPr>
          <p:cNvSpPr>
            <a:spLocks noGrp="1"/>
          </p:cNvSpPr>
          <p:nvPr>
            <p:ph idx="1"/>
          </p:nvPr>
        </p:nvSpPr>
        <p:spPr/>
        <p:txBody>
          <a:bodyPr/>
          <a:lstStyle/>
          <a:p>
            <a:pPr algn="just"/>
            <a:r>
              <a:rPr lang="en-US" dirty="0"/>
              <a:t>Python comes with a wide range of built-in functions (e.g., print(), </a:t>
            </a:r>
            <a:r>
              <a:rPr lang="en-US" dirty="0" err="1"/>
              <a:t>len</a:t>
            </a:r>
            <a:r>
              <a:rPr lang="en-US" dirty="0"/>
              <a:t>(), range()) that can be used without needing to define them.</a:t>
            </a:r>
          </a:p>
          <a:p>
            <a:pPr algn="just"/>
            <a:r>
              <a:rPr lang="en-US" dirty="0"/>
              <a:t>These are the fundamental concepts related to functions in Python. Functions are a crucial part of Python programming and help in structuring code, improving reusability, and enhancing readability.</a:t>
            </a:r>
            <a:endParaRPr lang="en-IN" dirty="0"/>
          </a:p>
        </p:txBody>
      </p:sp>
    </p:spTree>
    <p:extLst>
      <p:ext uri="{BB962C8B-B14F-4D97-AF65-F5344CB8AC3E}">
        <p14:creationId xmlns:p14="http://schemas.microsoft.com/office/powerpoint/2010/main" val="254828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673-4171-27BD-C337-16F0B43482CF}"/>
              </a:ext>
            </a:extLst>
          </p:cNvPr>
          <p:cNvSpPr>
            <a:spLocks noGrp="1"/>
          </p:cNvSpPr>
          <p:nvPr>
            <p:ph type="title"/>
          </p:nvPr>
        </p:nvSpPr>
        <p:spPr/>
        <p:txBody>
          <a:bodyPr/>
          <a:lstStyle/>
          <a:p>
            <a:r>
              <a:rPr lang="en-IN" dirty="0"/>
              <a:t>EXPLORING PYTHON MODULES</a:t>
            </a:r>
          </a:p>
        </p:txBody>
      </p:sp>
      <p:sp>
        <p:nvSpPr>
          <p:cNvPr id="3" name="Text Placeholder 2">
            <a:extLst>
              <a:ext uri="{FF2B5EF4-FFF2-40B4-BE49-F238E27FC236}">
                <a16:creationId xmlns:a16="http://schemas.microsoft.com/office/drawing/2014/main" id="{5A94855C-70AB-DC7E-1CCB-5046CCF51B04}"/>
              </a:ext>
            </a:extLst>
          </p:cNvPr>
          <p:cNvSpPr>
            <a:spLocks noGrp="1"/>
          </p:cNvSpPr>
          <p:nvPr>
            <p:ph type="body" idx="1"/>
          </p:nvPr>
        </p:nvSpPr>
        <p:spPr/>
        <p:txBody>
          <a:bodyPr/>
          <a:lstStyle/>
          <a:p>
            <a:r>
              <a:rPr lang="en-IN" dirty="0"/>
              <a:t>Organizing Your Python Code</a:t>
            </a:r>
          </a:p>
        </p:txBody>
      </p:sp>
    </p:spTree>
    <p:extLst>
      <p:ext uri="{BB962C8B-B14F-4D97-AF65-F5344CB8AC3E}">
        <p14:creationId xmlns:p14="http://schemas.microsoft.com/office/powerpoint/2010/main" val="295671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B7AA-AD9F-7A20-F9C1-A35A555F3EA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0BCB0B11-5FA1-D596-4A97-16F0881421E4}"/>
              </a:ext>
            </a:extLst>
          </p:cNvPr>
          <p:cNvSpPr>
            <a:spLocks noGrp="1"/>
          </p:cNvSpPr>
          <p:nvPr>
            <p:ph sz="half" idx="1"/>
          </p:nvPr>
        </p:nvSpPr>
        <p:spPr/>
        <p:txBody>
          <a:bodyPr>
            <a:normAutofit fontScale="55000" lnSpcReduction="20000"/>
          </a:bodyPr>
          <a:lstStyle/>
          <a:p>
            <a:r>
              <a:rPr lang="en-IN" dirty="0">
                <a:hlinkClick r:id="rId2" action="ppaction://hlinksldjump"/>
              </a:rPr>
              <a:t>FUNCTIONS</a:t>
            </a:r>
            <a:endParaRPr lang="en-IN" dirty="0"/>
          </a:p>
          <a:p>
            <a:pPr lvl="1">
              <a:buFont typeface="Wingdings" panose="05000000000000000000" pitchFamily="2" charset="2"/>
              <a:buChar char="ü"/>
            </a:pPr>
            <a:r>
              <a:rPr lang="en-IN" dirty="0">
                <a:hlinkClick r:id="rId3" action="ppaction://hlinksldjump"/>
              </a:rPr>
              <a:t>Introduction</a:t>
            </a:r>
            <a:endParaRPr lang="en-IN" dirty="0"/>
          </a:p>
          <a:p>
            <a:pPr lvl="1">
              <a:buFont typeface="Wingdings" panose="05000000000000000000" pitchFamily="2" charset="2"/>
              <a:buChar char="ü"/>
            </a:pPr>
            <a:r>
              <a:rPr lang="en-IN" dirty="0">
                <a:hlinkClick r:id="rId4" action="ppaction://hlinksldjump"/>
              </a:rPr>
              <a:t>Benefits</a:t>
            </a:r>
            <a:endParaRPr lang="en-IN" dirty="0"/>
          </a:p>
          <a:p>
            <a:pPr lvl="1">
              <a:buFont typeface="Wingdings" panose="05000000000000000000" pitchFamily="2" charset="2"/>
              <a:buChar char="ü"/>
            </a:pPr>
            <a:r>
              <a:rPr lang="en-IN" dirty="0">
                <a:hlinkClick r:id="rId5" action="ppaction://hlinksldjump"/>
              </a:rPr>
              <a:t>Function Definition</a:t>
            </a:r>
            <a:endParaRPr lang="en-IN" dirty="0"/>
          </a:p>
          <a:p>
            <a:pPr lvl="1">
              <a:buFont typeface="Wingdings" panose="05000000000000000000" pitchFamily="2" charset="2"/>
              <a:buChar char="ü"/>
            </a:pPr>
            <a:r>
              <a:rPr lang="en-IN" dirty="0">
                <a:hlinkClick r:id="rId6" action="ppaction://hlinksldjump"/>
              </a:rPr>
              <a:t>Function Parameters</a:t>
            </a:r>
            <a:endParaRPr lang="en-IN" dirty="0"/>
          </a:p>
          <a:p>
            <a:pPr lvl="1">
              <a:buFont typeface="Wingdings" panose="05000000000000000000" pitchFamily="2" charset="2"/>
              <a:buChar char="ü"/>
            </a:pPr>
            <a:r>
              <a:rPr lang="en-IN" dirty="0">
                <a:hlinkClick r:id="rId7" action="ppaction://hlinksldjump"/>
              </a:rPr>
              <a:t>Calling Functions</a:t>
            </a:r>
            <a:endParaRPr lang="en-IN" dirty="0"/>
          </a:p>
          <a:p>
            <a:pPr lvl="1">
              <a:buFont typeface="Wingdings" panose="05000000000000000000" pitchFamily="2" charset="2"/>
              <a:buChar char="ü"/>
            </a:pPr>
            <a:r>
              <a:rPr lang="en-IN" dirty="0">
                <a:hlinkClick r:id="rId8" action="ppaction://hlinksldjump"/>
              </a:rPr>
              <a:t>The Return Statement</a:t>
            </a:r>
            <a:endParaRPr lang="en-IN" dirty="0"/>
          </a:p>
          <a:p>
            <a:pPr lvl="1">
              <a:buFont typeface="Wingdings" panose="05000000000000000000" pitchFamily="2" charset="2"/>
              <a:buChar char="ü"/>
            </a:pPr>
            <a:r>
              <a:rPr lang="en-IN" dirty="0">
                <a:hlinkClick r:id="rId9" action="ppaction://hlinksldjump"/>
              </a:rPr>
              <a:t>Default Parameters</a:t>
            </a:r>
            <a:endParaRPr lang="en-IN" dirty="0"/>
          </a:p>
          <a:p>
            <a:pPr lvl="1">
              <a:buFont typeface="Wingdings" panose="05000000000000000000" pitchFamily="2" charset="2"/>
              <a:buChar char="ü"/>
            </a:pPr>
            <a:r>
              <a:rPr lang="en-IN" dirty="0">
                <a:hlinkClick r:id="rId10" action="ppaction://hlinksldjump"/>
              </a:rPr>
              <a:t>Variable Scope</a:t>
            </a:r>
            <a:endParaRPr lang="en-IN" dirty="0"/>
          </a:p>
          <a:p>
            <a:pPr lvl="1">
              <a:buFont typeface="Wingdings" panose="05000000000000000000" pitchFamily="2" charset="2"/>
              <a:buChar char="ü"/>
            </a:pPr>
            <a:r>
              <a:rPr lang="en-IN" dirty="0">
                <a:hlinkClick r:id="rId11" action="ppaction://hlinksldjump"/>
              </a:rPr>
              <a:t>Docstrings</a:t>
            </a:r>
            <a:endParaRPr lang="en-IN" dirty="0"/>
          </a:p>
          <a:p>
            <a:pPr lvl="1">
              <a:buFont typeface="Wingdings" panose="05000000000000000000" pitchFamily="2" charset="2"/>
              <a:buChar char="ü"/>
            </a:pPr>
            <a:r>
              <a:rPr lang="en-IN" dirty="0">
                <a:hlinkClick r:id="rId12" action="ppaction://hlinksldjump"/>
              </a:rPr>
              <a:t>Lambda Functions</a:t>
            </a:r>
            <a:endParaRPr lang="en-IN" dirty="0"/>
          </a:p>
          <a:p>
            <a:pPr lvl="1">
              <a:buFont typeface="Wingdings" panose="05000000000000000000" pitchFamily="2" charset="2"/>
              <a:buChar char="ü"/>
            </a:pPr>
            <a:r>
              <a:rPr lang="en-IN" dirty="0">
                <a:hlinkClick r:id="rId13" action="ppaction://hlinksldjump"/>
              </a:rPr>
              <a:t>Function Recursion</a:t>
            </a:r>
            <a:endParaRPr lang="en-IN" dirty="0"/>
          </a:p>
          <a:p>
            <a:pPr lvl="1">
              <a:buFont typeface="Wingdings" panose="05000000000000000000" pitchFamily="2" charset="2"/>
              <a:buChar char="ü"/>
            </a:pPr>
            <a:r>
              <a:rPr lang="en-IN" dirty="0">
                <a:hlinkClick r:id="rId14" action="ppaction://hlinksldjump"/>
              </a:rPr>
              <a:t>Function Arguments </a:t>
            </a:r>
            <a:endParaRPr lang="en-IN" dirty="0"/>
          </a:p>
          <a:p>
            <a:pPr lvl="1">
              <a:buFont typeface="Wingdings" panose="05000000000000000000" pitchFamily="2" charset="2"/>
              <a:buChar char="ü"/>
            </a:pPr>
            <a:r>
              <a:rPr lang="en-IN" dirty="0">
                <a:hlinkClick r:id="rId15" action="ppaction://hlinksldjump"/>
              </a:rPr>
              <a:t>Function Modules</a:t>
            </a:r>
            <a:endParaRPr lang="en-IN" dirty="0"/>
          </a:p>
          <a:p>
            <a:pPr lvl="1">
              <a:buFont typeface="Wingdings" panose="05000000000000000000" pitchFamily="2" charset="2"/>
              <a:buChar char="ü"/>
            </a:pPr>
            <a:r>
              <a:rPr lang="en-IN" dirty="0">
                <a:hlinkClick r:id="rId16" action="ppaction://hlinksldjump"/>
              </a:rPr>
              <a:t>Function Annotations</a:t>
            </a:r>
            <a:endParaRPr lang="en-IN" dirty="0"/>
          </a:p>
          <a:p>
            <a:pPr lvl="1">
              <a:buFont typeface="Wingdings" panose="05000000000000000000" pitchFamily="2" charset="2"/>
              <a:buChar char="ü"/>
            </a:pPr>
            <a:r>
              <a:rPr lang="en-IN" dirty="0">
                <a:hlinkClick r:id="rId17" action="ppaction://hlinksldjump"/>
              </a:rPr>
              <a:t>Built-in Functions</a:t>
            </a: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a:p>
            <a:pPr lvl="1">
              <a:buFont typeface="Wingdings" panose="05000000000000000000" pitchFamily="2" charset="2"/>
              <a:buChar char="ü"/>
            </a:pPr>
            <a:endParaRPr lang="en-IN" dirty="0"/>
          </a:p>
        </p:txBody>
      </p:sp>
      <p:sp>
        <p:nvSpPr>
          <p:cNvPr id="4" name="Content Placeholder 3">
            <a:extLst>
              <a:ext uri="{FF2B5EF4-FFF2-40B4-BE49-F238E27FC236}">
                <a16:creationId xmlns:a16="http://schemas.microsoft.com/office/drawing/2014/main" id="{39B93E44-C8F8-8CCA-F66D-6FECF8F74629}"/>
              </a:ext>
            </a:extLst>
          </p:cNvPr>
          <p:cNvSpPr>
            <a:spLocks noGrp="1"/>
          </p:cNvSpPr>
          <p:nvPr>
            <p:ph sz="half" idx="2"/>
          </p:nvPr>
        </p:nvSpPr>
        <p:spPr/>
        <p:txBody>
          <a:bodyPr>
            <a:normAutofit fontScale="55000" lnSpcReduction="20000"/>
          </a:bodyPr>
          <a:lstStyle/>
          <a:p>
            <a:r>
              <a:rPr lang="en-IN" dirty="0">
                <a:hlinkClick r:id="rId18" action="ppaction://hlinksldjump"/>
              </a:rPr>
              <a:t>MODULES</a:t>
            </a:r>
            <a:endParaRPr lang="en-IN" dirty="0"/>
          </a:p>
          <a:p>
            <a:pPr lvl="1">
              <a:buFont typeface="Wingdings" panose="05000000000000000000" pitchFamily="2" charset="2"/>
              <a:buChar char="ü"/>
            </a:pPr>
            <a:r>
              <a:rPr lang="en-IN" dirty="0">
                <a:hlinkClick r:id="rId19" action="ppaction://hlinksldjump"/>
              </a:rPr>
              <a:t>What Are Modules?</a:t>
            </a:r>
            <a:endParaRPr lang="en-IN" dirty="0"/>
          </a:p>
          <a:p>
            <a:pPr lvl="1">
              <a:buFont typeface="Wingdings" panose="05000000000000000000" pitchFamily="2" charset="2"/>
              <a:buChar char="ü"/>
            </a:pPr>
            <a:r>
              <a:rPr lang="en-IN" dirty="0">
                <a:hlinkClick r:id="rId20" action="ppaction://hlinksldjump"/>
              </a:rPr>
              <a:t>Creating Your Own Modules</a:t>
            </a:r>
            <a:endParaRPr lang="en-IN" dirty="0"/>
          </a:p>
          <a:p>
            <a:pPr lvl="1">
              <a:buFont typeface="Wingdings" panose="05000000000000000000" pitchFamily="2" charset="2"/>
              <a:buChar char="ü"/>
            </a:pPr>
            <a:r>
              <a:rPr lang="en-IN" dirty="0">
                <a:hlinkClick r:id="rId21" action="ppaction://hlinksldjump"/>
              </a:rPr>
              <a:t>Python’s Standard Library</a:t>
            </a:r>
            <a:endParaRPr lang="en-IN" dirty="0"/>
          </a:p>
          <a:p>
            <a:pPr lvl="1">
              <a:buFont typeface="Wingdings" panose="05000000000000000000" pitchFamily="2" charset="2"/>
              <a:buChar char="ü"/>
            </a:pPr>
            <a:r>
              <a:rPr lang="en-IN" dirty="0">
                <a:hlinkClick r:id="rId22" action="ppaction://hlinksldjump"/>
              </a:rPr>
              <a:t>Importing Modules</a:t>
            </a:r>
            <a:endParaRPr lang="en-IN" dirty="0"/>
          </a:p>
          <a:p>
            <a:pPr lvl="1">
              <a:buFont typeface="Wingdings" panose="05000000000000000000" pitchFamily="2" charset="2"/>
              <a:buChar char="ü"/>
            </a:pPr>
            <a:r>
              <a:rPr lang="en-IN" dirty="0">
                <a:hlinkClick r:id="rId23" action="ppaction://hlinksldjump"/>
              </a:rPr>
              <a:t>Module Documentation</a:t>
            </a:r>
            <a:endParaRPr lang="en-IN" dirty="0"/>
          </a:p>
          <a:p>
            <a:pPr lvl="1">
              <a:buFont typeface="Wingdings" panose="05000000000000000000" pitchFamily="2" charset="2"/>
              <a:buChar char="ü"/>
            </a:pPr>
            <a:r>
              <a:rPr lang="en-IN" dirty="0">
                <a:hlinkClick r:id="rId24" action="ppaction://hlinksldjump"/>
              </a:rPr>
              <a:t>Few Common Errors And Debugging Tips</a:t>
            </a:r>
            <a:endParaRPr lang="en-IN" dirty="0"/>
          </a:p>
          <a:p>
            <a:pPr lvl="1">
              <a:buFont typeface="Wingdings" panose="05000000000000000000" pitchFamily="2" charset="2"/>
              <a:buChar char="ü"/>
            </a:pPr>
            <a:r>
              <a:rPr lang="en-IN" dirty="0">
                <a:hlinkClick r:id="rId25" action="ppaction://hlinksldjump"/>
              </a:rPr>
              <a:t>Real World Applications</a:t>
            </a:r>
            <a:endParaRPr lang="en-IN" dirty="0"/>
          </a:p>
          <a:p>
            <a:r>
              <a:rPr lang="en-IN" dirty="0">
                <a:hlinkClick r:id="rId26" action="ppaction://hlinksldjump"/>
              </a:rPr>
              <a:t>DATA MANIPULATION</a:t>
            </a:r>
            <a:endParaRPr lang="en-IN" dirty="0"/>
          </a:p>
          <a:p>
            <a:pPr lvl="1">
              <a:buFont typeface="Wingdings" panose="05000000000000000000" pitchFamily="2" charset="2"/>
              <a:buChar char="ü"/>
            </a:pPr>
            <a:r>
              <a:rPr lang="en-IN" dirty="0">
                <a:hlinkClick r:id="rId27" action="ppaction://hlinksldjump"/>
              </a:rPr>
              <a:t>Understanding Data Manipulation</a:t>
            </a:r>
            <a:endParaRPr lang="en-IN" dirty="0"/>
          </a:p>
          <a:p>
            <a:pPr lvl="1">
              <a:buFont typeface="Wingdings" panose="05000000000000000000" pitchFamily="2" charset="2"/>
              <a:buChar char="ü"/>
            </a:pPr>
            <a:r>
              <a:rPr lang="en-IN" dirty="0">
                <a:hlinkClick r:id="rId28" action="ppaction://hlinksldjump"/>
              </a:rPr>
              <a:t>Data Structures For Data Manipulation</a:t>
            </a:r>
            <a:endParaRPr lang="en-IN" dirty="0"/>
          </a:p>
          <a:p>
            <a:pPr lvl="1">
              <a:buFont typeface="Wingdings" panose="05000000000000000000" pitchFamily="2" charset="2"/>
              <a:buChar char="ü"/>
            </a:pPr>
            <a:r>
              <a:rPr lang="en-IN" dirty="0">
                <a:hlinkClick r:id="rId29" action="ppaction://hlinksldjump"/>
              </a:rPr>
              <a:t>Data Import And Export</a:t>
            </a:r>
            <a:endParaRPr lang="en-IN" dirty="0"/>
          </a:p>
          <a:p>
            <a:pPr lvl="1">
              <a:buFont typeface="Wingdings" panose="05000000000000000000" pitchFamily="2" charset="2"/>
              <a:buChar char="ü"/>
            </a:pPr>
            <a:r>
              <a:rPr lang="en-IN" dirty="0">
                <a:hlinkClick r:id="rId30" action="ppaction://hlinksldjump"/>
              </a:rPr>
              <a:t>Data Cleaning And Preprocessing</a:t>
            </a:r>
            <a:endParaRPr lang="en-IN" dirty="0"/>
          </a:p>
          <a:p>
            <a:pPr lvl="1">
              <a:buFont typeface="Wingdings" panose="05000000000000000000" pitchFamily="2" charset="2"/>
              <a:buChar char="ü"/>
            </a:pPr>
            <a:r>
              <a:rPr lang="en-IN" dirty="0">
                <a:hlinkClick r:id="rId31" action="ppaction://hlinksldjump"/>
              </a:rPr>
              <a:t>Data Transformation</a:t>
            </a:r>
            <a:endParaRPr lang="en-IN" dirty="0"/>
          </a:p>
          <a:p>
            <a:pPr lvl="1">
              <a:buFont typeface="Wingdings" panose="05000000000000000000" pitchFamily="2" charset="2"/>
              <a:buChar char="ü"/>
            </a:pPr>
            <a:r>
              <a:rPr lang="en-IN" dirty="0">
                <a:hlinkClick r:id="rId32" action="ppaction://hlinksldjump"/>
              </a:rPr>
              <a:t>Data Analysis And Visualization</a:t>
            </a:r>
            <a:endParaRPr lang="en-IN" dirty="0"/>
          </a:p>
          <a:p>
            <a:pPr lvl="1">
              <a:buFont typeface="Wingdings" panose="05000000000000000000" pitchFamily="2" charset="2"/>
              <a:buChar char="ü"/>
            </a:pPr>
            <a:r>
              <a:rPr lang="en-IN" dirty="0">
                <a:hlinkClick r:id="rId33" action="ppaction://hlinksldjump"/>
              </a:rPr>
              <a:t>Real World Applications</a:t>
            </a:r>
            <a:endParaRPr lang="en-IN" dirty="0"/>
          </a:p>
        </p:txBody>
      </p:sp>
    </p:spTree>
    <p:extLst>
      <p:ext uri="{BB962C8B-B14F-4D97-AF65-F5344CB8AC3E}">
        <p14:creationId xmlns:p14="http://schemas.microsoft.com/office/powerpoint/2010/main" val="169077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53A2-A52E-D14A-8835-0390B1E77542}"/>
              </a:ext>
            </a:extLst>
          </p:cNvPr>
          <p:cNvSpPr>
            <a:spLocks noGrp="1"/>
          </p:cNvSpPr>
          <p:nvPr>
            <p:ph type="title"/>
          </p:nvPr>
        </p:nvSpPr>
        <p:spPr/>
        <p:txBody>
          <a:bodyPr/>
          <a:lstStyle/>
          <a:p>
            <a:r>
              <a:rPr lang="en-IN" i="0" dirty="0">
                <a:solidFill>
                  <a:srgbClr val="D1D5DB"/>
                </a:solidFill>
                <a:effectLst/>
              </a:rPr>
              <a:t>WHAT ARE MODULES?</a:t>
            </a:r>
            <a:endParaRPr lang="en-IN" dirty="0"/>
          </a:p>
        </p:txBody>
      </p:sp>
      <p:sp>
        <p:nvSpPr>
          <p:cNvPr id="3" name="Content Placeholder 2">
            <a:extLst>
              <a:ext uri="{FF2B5EF4-FFF2-40B4-BE49-F238E27FC236}">
                <a16:creationId xmlns:a16="http://schemas.microsoft.com/office/drawing/2014/main" id="{4935CBFA-A9B3-EAED-5E74-07CB61257CB0}"/>
              </a:ext>
            </a:extLst>
          </p:cNvPr>
          <p:cNvSpPr>
            <a:spLocks noGrp="1"/>
          </p:cNvSpPr>
          <p:nvPr>
            <p:ph idx="1"/>
          </p:nvPr>
        </p:nvSpPr>
        <p:spPr/>
        <p:txBody>
          <a:bodyPr/>
          <a:lstStyle/>
          <a:p>
            <a:pPr algn="just"/>
            <a:r>
              <a:rPr lang="en-US" dirty="0"/>
              <a:t>Python modules are reusable files containing Python code.</a:t>
            </a:r>
          </a:p>
          <a:p>
            <a:pPr algn="just"/>
            <a:r>
              <a:rPr lang="en-US" dirty="0"/>
              <a:t>They allow you to organize your code, promote code reusability, and prevent naming conflicts by providing a separate namespace for the items (functions, classes, variables) they contain.</a:t>
            </a:r>
            <a:endParaRPr lang="en-IN" dirty="0"/>
          </a:p>
        </p:txBody>
      </p:sp>
    </p:spTree>
    <p:extLst>
      <p:ext uri="{BB962C8B-B14F-4D97-AF65-F5344CB8AC3E}">
        <p14:creationId xmlns:p14="http://schemas.microsoft.com/office/powerpoint/2010/main" val="4288114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D980-85E9-23C7-C2C3-23FDF391C8B6}"/>
              </a:ext>
            </a:extLst>
          </p:cNvPr>
          <p:cNvSpPr>
            <a:spLocks noGrp="1"/>
          </p:cNvSpPr>
          <p:nvPr>
            <p:ph type="title"/>
          </p:nvPr>
        </p:nvSpPr>
        <p:spPr/>
        <p:txBody>
          <a:bodyPr/>
          <a:lstStyle/>
          <a:p>
            <a:r>
              <a:rPr lang="en-IN" dirty="0"/>
              <a:t>CREATING YOUR OWN MODULES</a:t>
            </a:r>
          </a:p>
        </p:txBody>
      </p:sp>
      <p:sp>
        <p:nvSpPr>
          <p:cNvPr id="4" name="Rectangle 3">
            <a:extLst>
              <a:ext uri="{FF2B5EF4-FFF2-40B4-BE49-F238E27FC236}">
                <a16:creationId xmlns:a16="http://schemas.microsoft.com/office/drawing/2014/main" id="{8D7847C0-9D69-A1B5-3E25-C5F7C79CE655}"/>
              </a:ext>
            </a:extLst>
          </p:cNvPr>
          <p:cNvSpPr/>
          <p:nvPr/>
        </p:nvSpPr>
        <p:spPr>
          <a:xfrm>
            <a:off x="4648200" y="3079750"/>
            <a:ext cx="4279900" cy="3124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09ABB3E-B099-D023-9C40-14E85627931F}"/>
              </a:ext>
            </a:extLst>
          </p:cNvPr>
          <p:cNvSpPr>
            <a:spLocks noGrp="1"/>
          </p:cNvSpPr>
          <p:nvPr>
            <p:ph idx="1"/>
          </p:nvPr>
        </p:nvSpPr>
        <p:spPr/>
        <p:txBody>
          <a:bodyPr>
            <a:normAutofit fontScale="92500" lnSpcReduction="20000"/>
          </a:bodyPr>
          <a:lstStyle/>
          <a:p>
            <a:pPr algn="just"/>
            <a:r>
              <a:rPr lang="en-US" dirty="0"/>
              <a:t>To create a Python module, you simply create a .</a:t>
            </a:r>
            <a:r>
              <a:rPr lang="en-US" dirty="0" err="1"/>
              <a:t>py</a:t>
            </a:r>
            <a:r>
              <a:rPr lang="en-US" dirty="0"/>
              <a:t> file with Python code in it. Here's an example of a simple module called my_module.py:</a:t>
            </a:r>
          </a:p>
          <a:p>
            <a:pPr marL="0" indent="0" algn="ctr">
              <a:buNone/>
            </a:pPr>
            <a:r>
              <a:rPr lang="en-US" dirty="0"/>
              <a:t># my_module.py</a:t>
            </a:r>
          </a:p>
          <a:p>
            <a:pPr marL="0" indent="0">
              <a:buNone/>
            </a:pPr>
            <a:r>
              <a:rPr lang="en-US" dirty="0"/>
              <a:t>                                               def greet(name):</a:t>
            </a:r>
          </a:p>
          <a:p>
            <a:pPr marL="0" indent="0">
              <a:buNone/>
            </a:pPr>
            <a:r>
              <a:rPr lang="en-US" dirty="0"/>
              <a:t>                                                      return </a:t>
            </a:r>
            <a:r>
              <a:rPr lang="en-US" dirty="0" err="1"/>
              <a:t>f"Hello</a:t>
            </a:r>
            <a:r>
              <a:rPr lang="en-US" dirty="0"/>
              <a:t>, {name}!"</a:t>
            </a:r>
          </a:p>
          <a:p>
            <a:pPr marL="0" indent="0">
              <a:buNone/>
            </a:pPr>
            <a:r>
              <a:rPr lang="en-US" dirty="0"/>
              <a:t>                                               def add(x, y):</a:t>
            </a:r>
          </a:p>
          <a:p>
            <a:pPr marL="0" indent="0">
              <a:buNone/>
            </a:pPr>
            <a:r>
              <a:rPr lang="en-US" dirty="0"/>
              <a:t>                                                      return x + y</a:t>
            </a:r>
          </a:p>
          <a:p>
            <a:pPr marL="0" indent="0">
              <a:buNone/>
            </a:pPr>
            <a:r>
              <a:rPr lang="en-US" dirty="0"/>
              <a:t>                                               </a:t>
            </a:r>
            <a:r>
              <a:rPr lang="en-US" dirty="0" err="1"/>
              <a:t>my_variable</a:t>
            </a:r>
            <a:r>
              <a:rPr lang="en-US" dirty="0"/>
              <a:t> = 42</a:t>
            </a:r>
            <a:endParaRPr lang="en-IN" dirty="0"/>
          </a:p>
        </p:txBody>
      </p:sp>
    </p:spTree>
    <p:extLst>
      <p:ext uri="{BB962C8B-B14F-4D97-AF65-F5344CB8AC3E}">
        <p14:creationId xmlns:p14="http://schemas.microsoft.com/office/powerpoint/2010/main" val="226419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3735-1078-26CD-ABD4-7B382CE086FE}"/>
              </a:ext>
            </a:extLst>
          </p:cNvPr>
          <p:cNvSpPr>
            <a:spLocks noGrp="1"/>
          </p:cNvSpPr>
          <p:nvPr>
            <p:ph type="title"/>
          </p:nvPr>
        </p:nvSpPr>
        <p:spPr/>
        <p:txBody>
          <a:bodyPr/>
          <a:lstStyle/>
          <a:p>
            <a:r>
              <a:rPr lang="en-IN" dirty="0"/>
              <a:t>PYTHON’S STANDARD LIBRARY</a:t>
            </a:r>
          </a:p>
        </p:txBody>
      </p:sp>
      <p:sp>
        <p:nvSpPr>
          <p:cNvPr id="3" name="Content Placeholder 2">
            <a:extLst>
              <a:ext uri="{FF2B5EF4-FFF2-40B4-BE49-F238E27FC236}">
                <a16:creationId xmlns:a16="http://schemas.microsoft.com/office/drawing/2014/main" id="{EC8649AD-578F-B108-5AA7-70AA8C54F6EF}"/>
              </a:ext>
            </a:extLst>
          </p:cNvPr>
          <p:cNvSpPr>
            <a:spLocks noGrp="1"/>
          </p:cNvSpPr>
          <p:nvPr>
            <p:ph idx="1"/>
          </p:nvPr>
        </p:nvSpPr>
        <p:spPr/>
        <p:txBody>
          <a:bodyPr>
            <a:normAutofit fontScale="85000" lnSpcReduction="20000"/>
          </a:bodyPr>
          <a:lstStyle/>
          <a:p>
            <a:pPr algn="just"/>
            <a:r>
              <a:rPr lang="en-US" dirty="0"/>
              <a:t>`math`: Provides mathematical functions and constants like `sqrt()`, `sin()`, and `pi`.</a:t>
            </a:r>
          </a:p>
          <a:p>
            <a:pPr algn="just"/>
            <a:r>
              <a:rPr lang="en-US" dirty="0"/>
              <a:t>`random`: Allows for random number generation and random selection from sequences.</a:t>
            </a:r>
          </a:p>
          <a:p>
            <a:pPr algn="just"/>
            <a:r>
              <a:rPr lang="en-US" dirty="0"/>
              <a:t>`datetime`: Handles date and time-related operations, including date arithmetic and formatting.</a:t>
            </a:r>
          </a:p>
          <a:p>
            <a:pPr algn="just"/>
            <a:r>
              <a:rPr lang="en-US" dirty="0"/>
              <a:t>`</a:t>
            </a:r>
            <a:r>
              <a:rPr lang="en-US" dirty="0" err="1"/>
              <a:t>os</a:t>
            </a:r>
            <a:r>
              <a:rPr lang="en-US" dirty="0"/>
              <a:t>`: Provides a way to interact with the operating system, including file and directory manipulation.</a:t>
            </a:r>
          </a:p>
          <a:p>
            <a:pPr algn="just"/>
            <a:r>
              <a:rPr lang="en-US" dirty="0"/>
              <a:t>`sys`: Offers access to Python interpreter variables and functions, including command-line arguments.</a:t>
            </a:r>
            <a:endParaRPr lang="en-IN" dirty="0"/>
          </a:p>
        </p:txBody>
      </p:sp>
    </p:spTree>
    <p:extLst>
      <p:ext uri="{BB962C8B-B14F-4D97-AF65-F5344CB8AC3E}">
        <p14:creationId xmlns:p14="http://schemas.microsoft.com/office/powerpoint/2010/main" val="286912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982E-DD0F-04CD-C983-B25B92BBE6C1}"/>
              </a:ext>
            </a:extLst>
          </p:cNvPr>
          <p:cNvSpPr>
            <a:spLocks noGrp="1"/>
          </p:cNvSpPr>
          <p:nvPr>
            <p:ph type="title"/>
          </p:nvPr>
        </p:nvSpPr>
        <p:spPr/>
        <p:txBody>
          <a:bodyPr>
            <a:normAutofit fontScale="90000"/>
          </a:bodyPr>
          <a:lstStyle/>
          <a:p>
            <a:r>
              <a:rPr lang="en-IN" dirty="0"/>
              <a:t>PYTHON’S STANDARD LIBRARY (CONTD)</a:t>
            </a:r>
          </a:p>
        </p:txBody>
      </p:sp>
      <p:sp>
        <p:nvSpPr>
          <p:cNvPr id="3" name="Content Placeholder 2">
            <a:extLst>
              <a:ext uri="{FF2B5EF4-FFF2-40B4-BE49-F238E27FC236}">
                <a16:creationId xmlns:a16="http://schemas.microsoft.com/office/drawing/2014/main" id="{7A447206-383E-273D-D42E-1C5E8D1CFD15}"/>
              </a:ext>
            </a:extLst>
          </p:cNvPr>
          <p:cNvSpPr>
            <a:spLocks noGrp="1"/>
          </p:cNvSpPr>
          <p:nvPr>
            <p:ph idx="1"/>
          </p:nvPr>
        </p:nvSpPr>
        <p:spPr>
          <a:xfrm>
            <a:off x="838200" y="1949450"/>
            <a:ext cx="10515600" cy="4542790"/>
          </a:xfrm>
        </p:spPr>
        <p:txBody>
          <a:bodyPr>
            <a:normAutofit fontScale="70000" lnSpcReduction="20000"/>
          </a:bodyPr>
          <a:lstStyle/>
          <a:p>
            <a:pPr algn="just"/>
            <a:r>
              <a:rPr lang="en-US" dirty="0"/>
              <a:t>`</a:t>
            </a:r>
            <a:r>
              <a:rPr lang="en-US" dirty="0" err="1"/>
              <a:t>json</a:t>
            </a:r>
            <a:r>
              <a:rPr lang="en-US" dirty="0"/>
              <a:t>`: Enables encoding and decoding JSON data, which is commonly used for data interchange.</a:t>
            </a:r>
          </a:p>
          <a:p>
            <a:pPr algn="just"/>
            <a:r>
              <a:rPr lang="en-US" dirty="0"/>
              <a:t>`csv`: Supports reading and writing CSV (Comma-Separated Values) files, a common format for tabular data.</a:t>
            </a:r>
          </a:p>
          <a:p>
            <a:pPr algn="just"/>
            <a:r>
              <a:rPr lang="en-US" dirty="0"/>
              <a:t>`collections`: Offers additional data structures like `</a:t>
            </a:r>
            <a:r>
              <a:rPr lang="en-US" dirty="0" err="1"/>
              <a:t>namedtuple</a:t>
            </a:r>
            <a:r>
              <a:rPr lang="en-US" dirty="0"/>
              <a:t>`, `deque`, and `Counter` for specialized tasks.</a:t>
            </a:r>
          </a:p>
          <a:p>
            <a:pPr algn="just"/>
            <a:r>
              <a:rPr lang="en-US" dirty="0"/>
              <a:t>`</a:t>
            </a:r>
            <a:r>
              <a:rPr lang="en-US" dirty="0" err="1"/>
              <a:t>itertools</a:t>
            </a:r>
            <a:r>
              <a:rPr lang="en-US" dirty="0"/>
              <a:t>`: Provides tools for creating and working with iterators and </a:t>
            </a:r>
            <a:r>
              <a:rPr lang="en-US" dirty="0" err="1"/>
              <a:t>iterable</a:t>
            </a:r>
            <a:r>
              <a:rPr lang="en-US" dirty="0"/>
              <a:t> data structures.</a:t>
            </a:r>
          </a:p>
          <a:p>
            <a:pPr algn="just"/>
            <a:r>
              <a:rPr lang="en-US" dirty="0"/>
              <a:t>`re`: Allows for regular expression matching and manipulation.</a:t>
            </a:r>
          </a:p>
          <a:p>
            <a:pPr algn="just"/>
            <a:r>
              <a:rPr lang="en-US" dirty="0"/>
              <a:t>`pickle`: Provides a way to serialize and deserialize Python objects, often used for data storage and retrieval.</a:t>
            </a:r>
          </a:p>
          <a:p>
            <a:pPr algn="just"/>
            <a:r>
              <a:rPr lang="en-US" dirty="0"/>
              <a:t>`</a:t>
            </a:r>
            <a:r>
              <a:rPr lang="en-US" dirty="0" err="1"/>
              <a:t>gzip</a:t>
            </a:r>
            <a:r>
              <a:rPr lang="en-US" dirty="0"/>
              <a:t>` and `</a:t>
            </a:r>
            <a:r>
              <a:rPr lang="en-US" dirty="0" err="1"/>
              <a:t>zipfile</a:t>
            </a:r>
            <a:r>
              <a:rPr lang="en-US" dirty="0"/>
              <a:t>`: These modules handle compression and decompression of files and archives.</a:t>
            </a:r>
          </a:p>
          <a:p>
            <a:pPr algn="just"/>
            <a:endParaRPr lang="en-IN" dirty="0"/>
          </a:p>
        </p:txBody>
      </p:sp>
    </p:spTree>
    <p:extLst>
      <p:ext uri="{BB962C8B-B14F-4D97-AF65-F5344CB8AC3E}">
        <p14:creationId xmlns:p14="http://schemas.microsoft.com/office/powerpoint/2010/main" val="24379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78F0-DCE9-2A3E-859E-24F7E25F9799}"/>
              </a:ext>
            </a:extLst>
          </p:cNvPr>
          <p:cNvSpPr>
            <a:spLocks noGrp="1"/>
          </p:cNvSpPr>
          <p:nvPr>
            <p:ph type="title"/>
          </p:nvPr>
        </p:nvSpPr>
        <p:spPr/>
        <p:txBody>
          <a:bodyPr/>
          <a:lstStyle/>
          <a:p>
            <a:r>
              <a:rPr lang="en-IN" dirty="0"/>
              <a:t>IMPORTING MODULES</a:t>
            </a:r>
          </a:p>
        </p:txBody>
      </p:sp>
      <p:sp>
        <p:nvSpPr>
          <p:cNvPr id="4" name="Rectangle 3">
            <a:extLst>
              <a:ext uri="{FF2B5EF4-FFF2-40B4-BE49-F238E27FC236}">
                <a16:creationId xmlns:a16="http://schemas.microsoft.com/office/drawing/2014/main" id="{03F3CFE3-6C72-EEEF-8221-CE1C7842BFE8}"/>
              </a:ext>
            </a:extLst>
          </p:cNvPr>
          <p:cNvSpPr/>
          <p:nvPr/>
        </p:nvSpPr>
        <p:spPr>
          <a:xfrm>
            <a:off x="4711700" y="2863850"/>
            <a:ext cx="4260850" cy="3136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89D55054-62A2-250E-5FC9-F3F5F1CFA25F}"/>
              </a:ext>
            </a:extLst>
          </p:cNvPr>
          <p:cNvSpPr>
            <a:spLocks noGrp="1"/>
          </p:cNvSpPr>
          <p:nvPr>
            <p:ph idx="1"/>
          </p:nvPr>
        </p:nvSpPr>
        <p:spPr/>
        <p:txBody>
          <a:bodyPr>
            <a:normAutofit fontScale="62500" lnSpcReduction="20000"/>
          </a:bodyPr>
          <a:lstStyle/>
          <a:p>
            <a:pPr algn="just"/>
            <a:r>
              <a:rPr lang="en-US" dirty="0"/>
              <a:t>You can use the import statement to use the contents of a module in another Python script. Here's how you import and use the </a:t>
            </a:r>
            <a:r>
              <a:rPr lang="en-US" dirty="0" err="1"/>
              <a:t>my_module</a:t>
            </a:r>
            <a:r>
              <a:rPr lang="en-US" dirty="0"/>
              <a:t>:</a:t>
            </a:r>
          </a:p>
          <a:p>
            <a:endParaRPr lang="en-US" dirty="0"/>
          </a:p>
          <a:p>
            <a:pPr marL="0" indent="0">
              <a:buNone/>
            </a:pPr>
            <a:r>
              <a:rPr lang="en-US" dirty="0"/>
              <a:t>                                                                     # main.py</a:t>
            </a:r>
          </a:p>
          <a:p>
            <a:pPr marL="0" indent="0">
              <a:buNone/>
            </a:pPr>
            <a:r>
              <a:rPr lang="en-US" dirty="0"/>
              <a:t>                                                                     import </a:t>
            </a:r>
            <a:r>
              <a:rPr lang="en-US" dirty="0" err="1"/>
              <a:t>my_module</a:t>
            </a:r>
            <a:endParaRPr lang="en-US" dirty="0"/>
          </a:p>
          <a:p>
            <a:pPr marL="0" indent="0">
              <a:buNone/>
            </a:pPr>
            <a:r>
              <a:rPr lang="en-US" dirty="0"/>
              <a:t>                                                                     result = </a:t>
            </a:r>
            <a:r>
              <a:rPr lang="en-US" dirty="0" err="1"/>
              <a:t>my_module.add</a:t>
            </a:r>
            <a:r>
              <a:rPr lang="en-US" dirty="0"/>
              <a:t>(3, 5)</a:t>
            </a:r>
          </a:p>
          <a:p>
            <a:pPr marL="0" indent="0">
              <a:buNone/>
            </a:pPr>
            <a:r>
              <a:rPr lang="en-US" dirty="0"/>
              <a:t>                                                                     print(result)  # Output: 8</a:t>
            </a:r>
          </a:p>
          <a:p>
            <a:pPr marL="0" indent="0">
              <a:buNone/>
            </a:pPr>
            <a:r>
              <a:rPr lang="en-US" dirty="0"/>
              <a:t>                                                                     message = </a:t>
            </a:r>
            <a:r>
              <a:rPr lang="en-US" dirty="0" err="1"/>
              <a:t>my_module.greet</a:t>
            </a:r>
            <a:r>
              <a:rPr lang="en-US" dirty="0"/>
              <a:t>("Alice")</a:t>
            </a:r>
          </a:p>
          <a:p>
            <a:pPr marL="0" indent="0">
              <a:buNone/>
            </a:pPr>
            <a:r>
              <a:rPr lang="en-US" dirty="0"/>
              <a:t>                                                                     print(message)  # Output: Hello, Alice!</a:t>
            </a:r>
          </a:p>
          <a:p>
            <a:pPr marL="0" indent="0">
              <a:buNone/>
            </a:pPr>
            <a:r>
              <a:rPr lang="en-US" dirty="0"/>
              <a:t>                                                                     value = </a:t>
            </a:r>
            <a:r>
              <a:rPr lang="en-US" dirty="0" err="1"/>
              <a:t>my_module.my_variable</a:t>
            </a:r>
            <a:endParaRPr lang="en-US" dirty="0"/>
          </a:p>
          <a:p>
            <a:pPr marL="0" indent="0">
              <a:buNone/>
            </a:pPr>
            <a:r>
              <a:rPr lang="en-US" dirty="0"/>
              <a:t>                                                                     print(value)  # Output: 42</a:t>
            </a:r>
            <a:endParaRPr lang="en-IN" dirty="0"/>
          </a:p>
        </p:txBody>
      </p:sp>
    </p:spTree>
    <p:extLst>
      <p:ext uri="{BB962C8B-B14F-4D97-AF65-F5344CB8AC3E}">
        <p14:creationId xmlns:p14="http://schemas.microsoft.com/office/powerpoint/2010/main" val="2890173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36A2-FA7F-6DE4-71C7-373CC12AA1E8}"/>
              </a:ext>
            </a:extLst>
          </p:cNvPr>
          <p:cNvSpPr>
            <a:spLocks noGrp="1"/>
          </p:cNvSpPr>
          <p:nvPr>
            <p:ph type="title"/>
          </p:nvPr>
        </p:nvSpPr>
        <p:spPr/>
        <p:txBody>
          <a:bodyPr/>
          <a:lstStyle/>
          <a:p>
            <a:r>
              <a:rPr lang="en-IN" dirty="0"/>
              <a:t>IMPORTING MODULES (CONTD)</a:t>
            </a:r>
          </a:p>
        </p:txBody>
      </p:sp>
      <p:sp>
        <p:nvSpPr>
          <p:cNvPr id="4" name="Rectangle 3">
            <a:extLst>
              <a:ext uri="{FF2B5EF4-FFF2-40B4-BE49-F238E27FC236}">
                <a16:creationId xmlns:a16="http://schemas.microsoft.com/office/drawing/2014/main" id="{4180B245-C5CD-F95E-AEC4-ABB3AEC6939D}"/>
              </a:ext>
            </a:extLst>
          </p:cNvPr>
          <p:cNvSpPr/>
          <p:nvPr/>
        </p:nvSpPr>
        <p:spPr>
          <a:xfrm>
            <a:off x="3314700" y="3130550"/>
            <a:ext cx="6057900" cy="3092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981656D-4296-E2F4-DAD9-6428A25AD1E2}"/>
              </a:ext>
            </a:extLst>
          </p:cNvPr>
          <p:cNvSpPr>
            <a:spLocks noGrp="1"/>
          </p:cNvSpPr>
          <p:nvPr>
            <p:ph idx="1"/>
          </p:nvPr>
        </p:nvSpPr>
        <p:spPr/>
        <p:txBody>
          <a:bodyPr>
            <a:normAutofit fontScale="92500" lnSpcReduction="20000"/>
          </a:bodyPr>
          <a:lstStyle/>
          <a:p>
            <a:pPr algn="just"/>
            <a:r>
              <a:rPr lang="en-IN" dirty="0"/>
              <a:t>Alternatively, you can import specific items (functions, variables) from a module using from ... import ...:</a:t>
            </a:r>
          </a:p>
          <a:p>
            <a:endParaRPr lang="en-IN" dirty="0"/>
          </a:p>
          <a:p>
            <a:pPr marL="0" indent="0">
              <a:buNone/>
            </a:pPr>
            <a:r>
              <a:rPr lang="en-IN" dirty="0"/>
              <a:t>                               # main.py</a:t>
            </a:r>
          </a:p>
          <a:p>
            <a:pPr marL="0" indent="0" algn="ctr">
              <a:buNone/>
            </a:pPr>
            <a:r>
              <a:rPr lang="en-IN" dirty="0"/>
              <a:t> from </a:t>
            </a:r>
            <a:r>
              <a:rPr lang="en-IN" dirty="0" err="1"/>
              <a:t>my_module</a:t>
            </a:r>
            <a:r>
              <a:rPr lang="en-IN" dirty="0"/>
              <a:t> import add, greet</a:t>
            </a:r>
          </a:p>
          <a:p>
            <a:pPr marL="0" indent="0">
              <a:buNone/>
            </a:pPr>
            <a:r>
              <a:rPr lang="en-IN" dirty="0"/>
              <a:t>                               result = add(3, 5)</a:t>
            </a:r>
          </a:p>
          <a:p>
            <a:pPr marL="0" indent="0">
              <a:buNone/>
            </a:pPr>
            <a:r>
              <a:rPr lang="en-IN" dirty="0"/>
              <a:t>                               print(result)  # Output: 8</a:t>
            </a:r>
          </a:p>
          <a:p>
            <a:pPr marL="0" indent="0">
              <a:buNone/>
            </a:pPr>
            <a:r>
              <a:rPr lang="en-IN" dirty="0"/>
              <a:t>                               message = greet("Alice")</a:t>
            </a:r>
          </a:p>
          <a:p>
            <a:pPr marL="0" indent="0">
              <a:buNone/>
            </a:pPr>
            <a:r>
              <a:rPr lang="en-IN" dirty="0"/>
              <a:t>                               print(message)  # Output: Hello, Alice!</a:t>
            </a:r>
          </a:p>
        </p:txBody>
      </p:sp>
    </p:spTree>
    <p:extLst>
      <p:ext uri="{BB962C8B-B14F-4D97-AF65-F5344CB8AC3E}">
        <p14:creationId xmlns:p14="http://schemas.microsoft.com/office/powerpoint/2010/main" val="394986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7684-9632-31C8-4A33-BF185DB6763B}"/>
              </a:ext>
            </a:extLst>
          </p:cNvPr>
          <p:cNvSpPr>
            <a:spLocks noGrp="1"/>
          </p:cNvSpPr>
          <p:nvPr>
            <p:ph type="title"/>
          </p:nvPr>
        </p:nvSpPr>
        <p:spPr/>
        <p:txBody>
          <a:bodyPr/>
          <a:lstStyle/>
          <a:p>
            <a:r>
              <a:rPr lang="en-IN" dirty="0"/>
              <a:t>IMPORTING MODULES (CONTD)</a:t>
            </a:r>
          </a:p>
        </p:txBody>
      </p:sp>
      <p:sp>
        <p:nvSpPr>
          <p:cNvPr id="4" name="Rectangle 3">
            <a:extLst>
              <a:ext uri="{FF2B5EF4-FFF2-40B4-BE49-F238E27FC236}">
                <a16:creationId xmlns:a16="http://schemas.microsoft.com/office/drawing/2014/main" id="{FE688BDA-40D0-3EFA-AAD7-C0B08B13ADEF}"/>
              </a:ext>
            </a:extLst>
          </p:cNvPr>
          <p:cNvSpPr/>
          <p:nvPr/>
        </p:nvSpPr>
        <p:spPr>
          <a:xfrm>
            <a:off x="3746500" y="2736850"/>
            <a:ext cx="4705350" cy="32575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8BFFCC33-8BB2-5A9F-A6A9-9AEB9D5CEF1C}"/>
              </a:ext>
            </a:extLst>
          </p:cNvPr>
          <p:cNvSpPr>
            <a:spLocks noGrp="1"/>
          </p:cNvSpPr>
          <p:nvPr>
            <p:ph idx="1"/>
          </p:nvPr>
        </p:nvSpPr>
        <p:spPr/>
        <p:txBody>
          <a:bodyPr>
            <a:normAutofit fontScale="70000" lnSpcReduction="20000"/>
          </a:bodyPr>
          <a:lstStyle/>
          <a:p>
            <a:r>
              <a:rPr lang="en-IN" dirty="0"/>
              <a:t>You can also use aliasing to give imported modules and items shorter names:</a:t>
            </a:r>
          </a:p>
          <a:p>
            <a:endParaRPr lang="en-IN" dirty="0"/>
          </a:p>
          <a:p>
            <a:pPr marL="0" indent="0">
              <a:buNone/>
            </a:pPr>
            <a:r>
              <a:rPr lang="en-IN" dirty="0"/>
              <a:t>                                               # main.py</a:t>
            </a:r>
          </a:p>
          <a:p>
            <a:pPr marL="0" indent="0">
              <a:buNone/>
            </a:pPr>
            <a:r>
              <a:rPr lang="en-IN" dirty="0"/>
              <a:t>                                               import </a:t>
            </a:r>
            <a:r>
              <a:rPr lang="en-IN" dirty="0" err="1"/>
              <a:t>my_module</a:t>
            </a:r>
            <a:r>
              <a:rPr lang="en-IN" dirty="0"/>
              <a:t> as mm</a:t>
            </a:r>
          </a:p>
          <a:p>
            <a:pPr marL="0" indent="0">
              <a:buNone/>
            </a:pPr>
            <a:r>
              <a:rPr lang="en-IN" dirty="0"/>
              <a:t>                                               result = </a:t>
            </a:r>
            <a:r>
              <a:rPr lang="en-IN" dirty="0" err="1"/>
              <a:t>mm.add</a:t>
            </a:r>
            <a:r>
              <a:rPr lang="en-IN" dirty="0"/>
              <a:t>(3, 5)</a:t>
            </a:r>
          </a:p>
          <a:p>
            <a:pPr marL="0" indent="0">
              <a:buNone/>
            </a:pPr>
            <a:r>
              <a:rPr lang="en-IN" dirty="0"/>
              <a:t>                                               print(result)  # Output: 8</a:t>
            </a:r>
          </a:p>
          <a:p>
            <a:pPr marL="0" indent="0">
              <a:buNone/>
            </a:pPr>
            <a:r>
              <a:rPr lang="en-IN" dirty="0"/>
              <a:t>                                               message = </a:t>
            </a:r>
            <a:r>
              <a:rPr lang="en-IN" dirty="0" err="1"/>
              <a:t>mm.greet</a:t>
            </a:r>
            <a:r>
              <a:rPr lang="en-IN" dirty="0"/>
              <a:t>("Alice")</a:t>
            </a:r>
          </a:p>
          <a:p>
            <a:pPr marL="0" indent="0" algn="ctr">
              <a:buNone/>
            </a:pPr>
            <a:r>
              <a:rPr lang="en-IN" dirty="0"/>
              <a:t> print(message)  # Output: Hello, Alice!</a:t>
            </a:r>
          </a:p>
          <a:p>
            <a:pPr marL="0" indent="0">
              <a:buNone/>
            </a:pPr>
            <a:r>
              <a:rPr lang="en-IN" dirty="0"/>
              <a:t>                                               value = </a:t>
            </a:r>
            <a:r>
              <a:rPr lang="en-IN" dirty="0" err="1"/>
              <a:t>mm.my_variable</a:t>
            </a:r>
            <a:endParaRPr lang="en-IN" dirty="0"/>
          </a:p>
          <a:p>
            <a:pPr marL="0" indent="0">
              <a:buNone/>
            </a:pPr>
            <a:r>
              <a:rPr lang="en-IN" dirty="0"/>
              <a:t>                                               print(value)  # Output: 42</a:t>
            </a:r>
          </a:p>
        </p:txBody>
      </p:sp>
    </p:spTree>
    <p:extLst>
      <p:ext uri="{BB962C8B-B14F-4D97-AF65-F5344CB8AC3E}">
        <p14:creationId xmlns:p14="http://schemas.microsoft.com/office/powerpoint/2010/main" val="2834619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0E34-8D8E-454B-D59A-16F6E4A54F5C}"/>
              </a:ext>
            </a:extLst>
          </p:cNvPr>
          <p:cNvSpPr>
            <a:spLocks noGrp="1"/>
          </p:cNvSpPr>
          <p:nvPr>
            <p:ph type="title"/>
          </p:nvPr>
        </p:nvSpPr>
        <p:spPr/>
        <p:txBody>
          <a:bodyPr/>
          <a:lstStyle/>
          <a:p>
            <a:r>
              <a:rPr lang="en-IN" dirty="0"/>
              <a:t>DOCUMENTING MODULES</a:t>
            </a:r>
          </a:p>
        </p:txBody>
      </p:sp>
      <p:sp>
        <p:nvSpPr>
          <p:cNvPr id="4" name="Rectangle 3">
            <a:extLst>
              <a:ext uri="{FF2B5EF4-FFF2-40B4-BE49-F238E27FC236}">
                <a16:creationId xmlns:a16="http://schemas.microsoft.com/office/drawing/2014/main" id="{46B2FC55-1A31-CB32-BCE4-9D4CFCC146EB}"/>
              </a:ext>
            </a:extLst>
          </p:cNvPr>
          <p:cNvSpPr/>
          <p:nvPr/>
        </p:nvSpPr>
        <p:spPr>
          <a:xfrm>
            <a:off x="2038350" y="3282950"/>
            <a:ext cx="8096250" cy="280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2A52E70-414F-981A-47EF-F9119C778A38}"/>
              </a:ext>
            </a:extLst>
          </p:cNvPr>
          <p:cNvSpPr>
            <a:spLocks noGrp="1"/>
          </p:cNvSpPr>
          <p:nvPr>
            <p:ph idx="1"/>
          </p:nvPr>
        </p:nvSpPr>
        <p:spPr/>
        <p:txBody>
          <a:bodyPr>
            <a:normAutofit fontScale="77500" lnSpcReduction="20000"/>
          </a:bodyPr>
          <a:lstStyle/>
          <a:p>
            <a:pPr algn="just"/>
            <a:r>
              <a:rPr lang="en-US" dirty="0"/>
              <a:t>Good documentation is important for modules. You can include docstrings (documentation strings) to describe the purpose and usage of functions and classes within a module. Here's an example:</a:t>
            </a:r>
          </a:p>
          <a:p>
            <a:endParaRPr lang="en-US" dirty="0"/>
          </a:p>
          <a:p>
            <a:pPr marL="0" indent="0">
              <a:buNone/>
            </a:pPr>
            <a:r>
              <a:rPr lang="en-US" dirty="0"/>
              <a:t>                  # my_module.py</a:t>
            </a:r>
          </a:p>
          <a:p>
            <a:pPr marL="0" indent="0">
              <a:buNone/>
            </a:pPr>
            <a:r>
              <a:rPr lang="en-US" dirty="0"/>
              <a:t>                  def greet(name):</a:t>
            </a:r>
          </a:p>
          <a:p>
            <a:pPr marL="0" indent="0">
              <a:buNone/>
            </a:pPr>
            <a:r>
              <a:rPr lang="en-US" dirty="0"/>
              <a:t>                         """</a:t>
            </a:r>
          </a:p>
          <a:p>
            <a:pPr marL="0" indent="0" algn="ctr">
              <a:buNone/>
            </a:pPr>
            <a:r>
              <a:rPr lang="en-US" dirty="0"/>
              <a:t>    This function greets the person with the provided name.</a:t>
            </a:r>
          </a:p>
          <a:p>
            <a:pPr marL="0" indent="0">
              <a:buNone/>
            </a:pPr>
            <a:r>
              <a:rPr lang="en-US" dirty="0"/>
              <a:t>                         """</a:t>
            </a:r>
          </a:p>
          <a:p>
            <a:pPr marL="0" indent="0">
              <a:buNone/>
            </a:pPr>
            <a:r>
              <a:rPr lang="en-US" dirty="0"/>
              <a:t>                         return </a:t>
            </a:r>
            <a:r>
              <a:rPr lang="en-US" dirty="0" err="1"/>
              <a:t>f"Hello</a:t>
            </a:r>
            <a:r>
              <a:rPr lang="en-US" dirty="0"/>
              <a:t>, {name}!"</a:t>
            </a:r>
            <a:endParaRPr lang="en-IN" dirty="0"/>
          </a:p>
        </p:txBody>
      </p:sp>
    </p:spTree>
    <p:extLst>
      <p:ext uri="{BB962C8B-B14F-4D97-AF65-F5344CB8AC3E}">
        <p14:creationId xmlns:p14="http://schemas.microsoft.com/office/powerpoint/2010/main" val="96221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9B73-314B-3E45-3D92-B2286DE7167D}"/>
              </a:ext>
            </a:extLst>
          </p:cNvPr>
          <p:cNvSpPr>
            <a:spLocks noGrp="1"/>
          </p:cNvSpPr>
          <p:nvPr>
            <p:ph type="title"/>
          </p:nvPr>
        </p:nvSpPr>
        <p:spPr/>
        <p:txBody>
          <a:bodyPr/>
          <a:lstStyle/>
          <a:p>
            <a:r>
              <a:rPr lang="en-IN" dirty="0"/>
              <a:t>DOCUMENTING MODULES (CONTD)</a:t>
            </a:r>
          </a:p>
        </p:txBody>
      </p:sp>
      <p:sp>
        <p:nvSpPr>
          <p:cNvPr id="4" name="Rectangle 3">
            <a:extLst>
              <a:ext uri="{FF2B5EF4-FFF2-40B4-BE49-F238E27FC236}">
                <a16:creationId xmlns:a16="http://schemas.microsoft.com/office/drawing/2014/main" id="{6B5C2F79-5604-39D2-C369-9611D4D83F9D}"/>
              </a:ext>
            </a:extLst>
          </p:cNvPr>
          <p:cNvSpPr/>
          <p:nvPr/>
        </p:nvSpPr>
        <p:spPr>
          <a:xfrm>
            <a:off x="1974850" y="2774950"/>
            <a:ext cx="8274050" cy="3295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19F6F1F-4DFE-94BF-E58F-187639163AEE}"/>
              </a:ext>
            </a:extLst>
          </p:cNvPr>
          <p:cNvSpPr>
            <a:spLocks noGrp="1"/>
          </p:cNvSpPr>
          <p:nvPr>
            <p:ph idx="1"/>
          </p:nvPr>
        </p:nvSpPr>
        <p:spPr/>
        <p:txBody>
          <a:bodyPr>
            <a:normAutofit fontScale="85000" lnSpcReduction="20000"/>
          </a:bodyPr>
          <a:lstStyle/>
          <a:p>
            <a:r>
              <a:rPr lang="en-US" dirty="0"/>
              <a:t>You can access the docstring using the .__doc__ attribute:</a:t>
            </a:r>
          </a:p>
          <a:p>
            <a:endParaRPr lang="en-US" dirty="0"/>
          </a:p>
          <a:p>
            <a:pPr marL="0" indent="0">
              <a:buNone/>
            </a:pPr>
            <a:r>
              <a:rPr lang="en-US" dirty="0"/>
              <a:t>               # main.py</a:t>
            </a:r>
          </a:p>
          <a:p>
            <a:pPr marL="0" indent="0">
              <a:buNone/>
            </a:pPr>
            <a:r>
              <a:rPr lang="en-US" dirty="0"/>
              <a:t>               import </a:t>
            </a:r>
            <a:r>
              <a:rPr lang="en-US" dirty="0" err="1"/>
              <a:t>my_module</a:t>
            </a:r>
            <a:endParaRPr lang="en-US" dirty="0"/>
          </a:p>
          <a:p>
            <a:pPr marL="0" indent="0">
              <a:buNone/>
            </a:pPr>
            <a:r>
              <a:rPr lang="en-US" dirty="0"/>
              <a:t>               help(</a:t>
            </a:r>
            <a:r>
              <a:rPr lang="en-US" dirty="0" err="1"/>
              <a:t>my_module.greet</a:t>
            </a:r>
            <a:r>
              <a:rPr lang="en-US" dirty="0"/>
              <a:t>)</a:t>
            </a:r>
          </a:p>
          <a:p>
            <a:pPr marL="0" indent="0">
              <a:buNone/>
            </a:pPr>
            <a:r>
              <a:rPr lang="en-US" dirty="0"/>
              <a:t>               # Output:</a:t>
            </a:r>
          </a:p>
          <a:p>
            <a:pPr marL="0" indent="0">
              <a:buNone/>
            </a:pPr>
            <a:r>
              <a:rPr lang="en-US" dirty="0"/>
              <a:t>               # Help on function greet in module </a:t>
            </a:r>
            <a:r>
              <a:rPr lang="en-US" dirty="0" err="1"/>
              <a:t>my_module</a:t>
            </a:r>
            <a:r>
              <a:rPr lang="en-US" dirty="0"/>
              <a:t>:</a:t>
            </a:r>
          </a:p>
          <a:p>
            <a:pPr marL="0" indent="0">
              <a:buNone/>
            </a:pPr>
            <a:r>
              <a:rPr lang="en-US" dirty="0"/>
              <a:t>               # greet(name)</a:t>
            </a:r>
          </a:p>
          <a:p>
            <a:pPr marL="0" indent="0" algn="ctr">
              <a:buNone/>
            </a:pPr>
            <a:r>
              <a:rPr lang="en-US" dirty="0"/>
              <a:t># This function greets the person with the provided name.</a:t>
            </a:r>
            <a:endParaRPr lang="en-IN" dirty="0"/>
          </a:p>
        </p:txBody>
      </p:sp>
    </p:spTree>
    <p:extLst>
      <p:ext uri="{BB962C8B-B14F-4D97-AF65-F5344CB8AC3E}">
        <p14:creationId xmlns:p14="http://schemas.microsoft.com/office/powerpoint/2010/main" val="121280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0081-F1A4-A218-D88A-B309CE690DEA}"/>
              </a:ext>
            </a:extLst>
          </p:cNvPr>
          <p:cNvSpPr>
            <a:spLocks noGrp="1"/>
          </p:cNvSpPr>
          <p:nvPr>
            <p:ph type="title"/>
          </p:nvPr>
        </p:nvSpPr>
        <p:spPr/>
        <p:txBody>
          <a:bodyPr>
            <a:normAutofit/>
          </a:bodyPr>
          <a:lstStyle/>
          <a:p>
            <a:r>
              <a:rPr lang="en-IN" sz="3800" dirty="0"/>
              <a:t>FEW COMMON ERRORS AND DEBUGGING TIPS</a:t>
            </a:r>
          </a:p>
        </p:txBody>
      </p:sp>
      <p:sp>
        <p:nvSpPr>
          <p:cNvPr id="4" name="Rectangle 3">
            <a:extLst>
              <a:ext uri="{FF2B5EF4-FFF2-40B4-BE49-F238E27FC236}">
                <a16:creationId xmlns:a16="http://schemas.microsoft.com/office/drawing/2014/main" id="{0DD2F70B-4495-16E8-E89E-503C43D786D0}"/>
              </a:ext>
            </a:extLst>
          </p:cNvPr>
          <p:cNvSpPr/>
          <p:nvPr/>
        </p:nvSpPr>
        <p:spPr>
          <a:xfrm>
            <a:off x="2673350" y="5499100"/>
            <a:ext cx="5886450" cy="755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4563C06-40A3-584D-60DD-7B3EA231715E}"/>
              </a:ext>
            </a:extLst>
          </p:cNvPr>
          <p:cNvSpPr>
            <a:spLocks noGrp="1"/>
          </p:cNvSpPr>
          <p:nvPr>
            <p:ph idx="1"/>
          </p:nvPr>
        </p:nvSpPr>
        <p:spPr/>
        <p:txBody>
          <a:bodyPr>
            <a:normAutofit fontScale="92500" lnSpcReduction="10000"/>
          </a:bodyPr>
          <a:lstStyle/>
          <a:p>
            <a:pPr algn="just"/>
            <a:r>
              <a:rPr lang="en-US" dirty="0" err="1"/>
              <a:t>ModuleNotFoundError</a:t>
            </a:r>
            <a:r>
              <a:rPr lang="en-US" dirty="0"/>
              <a:t>: No module named '</a:t>
            </a:r>
            <a:r>
              <a:rPr lang="en-US" dirty="0" err="1"/>
              <a:t>module_name</a:t>
            </a:r>
            <a:r>
              <a:rPr lang="en-US" dirty="0"/>
              <a:t>'</a:t>
            </a:r>
          </a:p>
          <a:p>
            <a:pPr lvl="1" algn="just"/>
            <a:r>
              <a:rPr lang="en-US" dirty="0"/>
              <a:t>Error Description: This error occurs when Python cannot find the specified module.</a:t>
            </a:r>
          </a:p>
          <a:p>
            <a:pPr lvl="1" algn="just"/>
            <a:r>
              <a:rPr lang="en-US" dirty="0"/>
              <a:t>Debugging Tips:</a:t>
            </a:r>
          </a:p>
          <a:p>
            <a:pPr lvl="2" algn="just"/>
            <a:r>
              <a:rPr lang="en-US" dirty="0"/>
              <a:t>Check the module name for typos or incorrect capitalization; module names are case-sensitive.</a:t>
            </a:r>
          </a:p>
          <a:p>
            <a:pPr lvl="2" algn="just"/>
            <a:r>
              <a:rPr lang="en-US" dirty="0"/>
              <a:t>Ensure that the module is installed; some modules may need to be installed separately.</a:t>
            </a:r>
          </a:p>
          <a:p>
            <a:pPr lvl="2" algn="just"/>
            <a:r>
              <a:rPr lang="en-US" dirty="0"/>
              <a:t>Verify that the module file (.</a:t>
            </a:r>
            <a:r>
              <a:rPr lang="en-US" dirty="0" err="1"/>
              <a:t>py</a:t>
            </a:r>
            <a:r>
              <a:rPr lang="en-US" dirty="0"/>
              <a:t>) is located in the correct directory or included in your project.</a:t>
            </a:r>
          </a:p>
          <a:p>
            <a:pPr marL="1371600" lvl="3" indent="0" algn="just">
              <a:buNone/>
            </a:pPr>
            <a:r>
              <a:rPr lang="en-US" dirty="0"/>
              <a:t>	from </a:t>
            </a:r>
            <a:r>
              <a:rPr lang="en-US" dirty="0" err="1"/>
              <a:t>my_module</a:t>
            </a:r>
            <a:r>
              <a:rPr lang="en-US" dirty="0"/>
              <a:t> import </a:t>
            </a:r>
            <a:r>
              <a:rPr lang="en-US" dirty="0" err="1"/>
              <a:t>some_function</a:t>
            </a:r>
            <a:endParaRPr lang="en-US" dirty="0"/>
          </a:p>
          <a:p>
            <a:pPr marL="1371600" lvl="3" indent="0" algn="just">
              <a:buNone/>
            </a:pPr>
            <a:r>
              <a:rPr lang="en-US" dirty="0"/>
              <a:t>	# </a:t>
            </a:r>
            <a:r>
              <a:rPr lang="en-US" dirty="0" err="1"/>
              <a:t>ModuleNotFoundError</a:t>
            </a:r>
            <a:r>
              <a:rPr lang="en-US" dirty="0"/>
              <a:t>: No module named '</a:t>
            </a:r>
            <a:r>
              <a:rPr lang="en-US" dirty="0" err="1"/>
              <a:t>my_module</a:t>
            </a:r>
            <a:r>
              <a:rPr lang="en-US" dirty="0"/>
              <a:t>'</a:t>
            </a:r>
            <a:endParaRPr lang="en-IN" dirty="0"/>
          </a:p>
        </p:txBody>
      </p:sp>
    </p:spTree>
    <p:extLst>
      <p:ext uri="{BB962C8B-B14F-4D97-AF65-F5344CB8AC3E}">
        <p14:creationId xmlns:p14="http://schemas.microsoft.com/office/powerpoint/2010/main" val="329769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343D-CEFB-751B-0CE6-B14E16C11FF5}"/>
              </a:ext>
            </a:extLst>
          </p:cNvPr>
          <p:cNvSpPr>
            <a:spLocks noGrp="1"/>
          </p:cNvSpPr>
          <p:nvPr>
            <p:ph type="title"/>
          </p:nvPr>
        </p:nvSpPr>
        <p:spPr/>
        <p:txBody>
          <a:bodyPr/>
          <a:lstStyle/>
          <a:p>
            <a:r>
              <a:rPr lang="en-US" dirty="0"/>
              <a:t>UNLEASHING THE POWER OF FUNCTIONS IN PYTHON</a:t>
            </a:r>
            <a:endParaRPr lang="en-IN" dirty="0"/>
          </a:p>
        </p:txBody>
      </p:sp>
      <p:sp>
        <p:nvSpPr>
          <p:cNvPr id="3" name="Text Placeholder 2">
            <a:extLst>
              <a:ext uri="{FF2B5EF4-FFF2-40B4-BE49-F238E27FC236}">
                <a16:creationId xmlns:a16="http://schemas.microsoft.com/office/drawing/2014/main" id="{C836142F-6DAE-AC7B-5B58-151DC8A8C6E4}"/>
              </a:ext>
            </a:extLst>
          </p:cNvPr>
          <p:cNvSpPr>
            <a:spLocks noGrp="1"/>
          </p:cNvSpPr>
          <p:nvPr>
            <p:ph type="body" idx="1"/>
          </p:nvPr>
        </p:nvSpPr>
        <p:spPr/>
        <p:txBody>
          <a:bodyPr/>
          <a:lstStyle/>
          <a:p>
            <a:r>
              <a:rPr lang="en-US" dirty="0"/>
              <a:t>A Journey Through Python's Functionality</a:t>
            </a:r>
            <a:endParaRPr lang="en-IN" dirty="0"/>
          </a:p>
        </p:txBody>
      </p:sp>
    </p:spTree>
    <p:extLst>
      <p:ext uri="{BB962C8B-B14F-4D97-AF65-F5344CB8AC3E}">
        <p14:creationId xmlns:p14="http://schemas.microsoft.com/office/powerpoint/2010/main" val="6967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662E-987F-8D7E-CC98-55B73A105DE0}"/>
              </a:ext>
            </a:extLst>
          </p:cNvPr>
          <p:cNvSpPr>
            <a:spLocks noGrp="1"/>
          </p:cNvSpPr>
          <p:nvPr>
            <p:ph type="title"/>
          </p:nvPr>
        </p:nvSpPr>
        <p:spPr/>
        <p:txBody>
          <a:bodyPr>
            <a:normAutofit/>
          </a:bodyPr>
          <a:lstStyle/>
          <a:p>
            <a:r>
              <a:rPr lang="en-IN" sz="3800" dirty="0"/>
              <a:t>FEW COMMON ERRORS AND DEBUGGING TIPS (CONTD)</a:t>
            </a:r>
          </a:p>
        </p:txBody>
      </p:sp>
      <p:sp>
        <p:nvSpPr>
          <p:cNvPr id="4" name="Rectangle 3">
            <a:extLst>
              <a:ext uri="{FF2B5EF4-FFF2-40B4-BE49-F238E27FC236}">
                <a16:creationId xmlns:a16="http://schemas.microsoft.com/office/drawing/2014/main" id="{5B6D7FDA-850D-B93B-E252-A377914273DE}"/>
              </a:ext>
            </a:extLst>
          </p:cNvPr>
          <p:cNvSpPr/>
          <p:nvPr/>
        </p:nvSpPr>
        <p:spPr>
          <a:xfrm>
            <a:off x="2673350" y="5067300"/>
            <a:ext cx="6292850" cy="793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8477071-90F4-8BF7-3490-6E1F09931E99}"/>
              </a:ext>
            </a:extLst>
          </p:cNvPr>
          <p:cNvSpPr>
            <a:spLocks noGrp="1"/>
          </p:cNvSpPr>
          <p:nvPr>
            <p:ph idx="1"/>
          </p:nvPr>
        </p:nvSpPr>
        <p:spPr/>
        <p:txBody>
          <a:bodyPr>
            <a:normAutofit/>
          </a:bodyPr>
          <a:lstStyle/>
          <a:p>
            <a:pPr algn="just"/>
            <a:r>
              <a:rPr lang="en-US" dirty="0" err="1"/>
              <a:t>ImportError</a:t>
            </a:r>
            <a:r>
              <a:rPr lang="en-US" dirty="0"/>
              <a:t>: cannot import name '</a:t>
            </a:r>
            <a:r>
              <a:rPr lang="en-US" dirty="0" err="1"/>
              <a:t>function_name</a:t>
            </a:r>
            <a:r>
              <a:rPr lang="en-US" dirty="0"/>
              <a:t>'</a:t>
            </a:r>
          </a:p>
          <a:p>
            <a:pPr lvl="1" algn="just"/>
            <a:r>
              <a:rPr lang="en-US" dirty="0"/>
              <a:t>Error Description: This error occurs when you attempt to import a specific function or item from a module that does not exist.</a:t>
            </a:r>
          </a:p>
          <a:p>
            <a:pPr lvl="1" algn="just"/>
            <a:r>
              <a:rPr lang="en-US" dirty="0"/>
              <a:t>Debugging Tips:</a:t>
            </a:r>
          </a:p>
          <a:p>
            <a:pPr lvl="2" algn="just"/>
            <a:r>
              <a:rPr lang="en-US" dirty="0"/>
              <a:t>Check the spelling of the function or item you are trying to import.</a:t>
            </a:r>
          </a:p>
          <a:p>
            <a:pPr lvl="2" algn="just"/>
            <a:r>
              <a:rPr lang="en-US" dirty="0"/>
              <a:t>Verify that the function or item is defined in the module you are importing.</a:t>
            </a:r>
          </a:p>
          <a:p>
            <a:pPr lvl="2" algn="just"/>
            <a:r>
              <a:rPr lang="en-US" dirty="0"/>
              <a:t>Ensure that you are using the correct import statement.</a:t>
            </a:r>
          </a:p>
          <a:p>
            <a:pPr marL="1371600" lvl="3" indent="0" algn="just">
              <a:buNone/>
            </a:pPr>
            <a:r>
              <a:rPr lang="en-US" dirty="0"/>
              <a:t>	from math import </a:t>
            </a:r>
            <a:r>
              <a:rPr lang="en-US" dirty="0" err="1"/>
              <a:t>non_existent_function</a:t>
            </a:r>
            <a:endParaRPr lang="en-US" dirty="0"/>
          </a:p>
          <a:p>
            <a:pPr marL="1371600" lvl="3" indent="0" algn="just">
              <a:buNone/>
            </a:pPr>
            <a:r>
              <a:rPr lang="en-US" dirty="0"/>
              <a:t>	# </a:t>
            </a:r>
            <a:r>
              <a:rPr lang="en-US" dirty="0" err="1"/>
              <a:t>ImportError</a:t>
            </a:r>
            <a:r>
              <a:rPr lang="en-US" dirty="0"/>
              <a:t>: cannot import name '</a:t>
            </a:r>
            <a:r>
              <a:rPr lang="en-US" dirty="0" err="1"/>
              <a:t>non_existent_function</a:t>
            </a:r>
            <a:r>
              <a:rPr lang="en-US" dirty="0"/>
              <a:t>'</a:t>
            </a:r>
            <a:endParaRPr lang="en-IN" dirty="0"/>
          </a:p>
        </p:txBody>
      </p:sp>
    </p:spTree>
    <p:extLst>
      <p:ext uri="{BB962C8B-B14F-4D97-AF65-F5344CB8AC3E}">
        <p14:creationId xmlns:p14="http://schemas.microsoft.com/office/powerpoint/2010/main" val="325880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AAF8-FFD9-4BD7-EF25-18D67B029D2F}"/>
              </a:ext>
            </a:extLst>
          </p:cNvPr>
          <p:cNvSpPr>
            <a:spLocks noGrp="1"/>
          </p:cNvSpPr>
          <p:nvPr>
            <p:ph type="title"/>
          </p:nvPr>
        </p:nvSpPr>
        <p:spPr/>
        <p:txBody>
          <a:bodyPr>
            <a:normAutofit/>
          </a:bodyPr>
          <a:lstStyle/>
          <a:p>
            <a:pPr algn="just"/>
            <a:r>
              <a:rPr lang="en-IN" sz="3800" dirty="0"/>
              <a:t>FEW COMMON ERRORS AND DEBUGGING TIPS (CONTD)</a:t>
            </a:r>
          </a:p>
        </p:txBody>
      </p:sp>
      <p:sp>
        <p:nvSpPr>
          <p:cNvPr id="4" name="Rectangle 3">
            <a:extLst>
              <a:ext uri="{FF2B5EF4-FFF2-40B4-BE49-F238E27FC236}">
                <a16:creationId xmlns:a16="http://schemas.microsoft.com/office/drawing/2014/main" id="{EB85FA1F-C472-C862-6710-9381BB009036}"/>
              </a:ext>
            </a:extLst>
          </p:cNvPr>
          <p:cNvSpPr/>
          <p:nvPr/>
        </p:nvSpPr>
        <p:spPr>
          <a:xfrm>
            <a:off x="2647950" y="5016500"/>
            <a:ext cx="7162800" cy="96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F90A684-FCD1-B7B0-3184-A315CB40AAEF}"/>
              </a:ext>
            </a:extLst>
          </p:cNvPr>
          <p:cNvSpPr>
            <a:spLocks noGrp="1"/>
          </p:cNvSpPr>
          <p:nvPr>
            <p:ph idx="1"/>
          </p:nvPr>
        </p:nvSpPr>
        <p:spPr/>
        <p:txBody>
          <a:bodyPr>
            <a:normAutofit fontScale="92500" lnSpcReduction="20000"/>
          </a:bodyPr>
          <a:lstStyle/>
          <a:p>
            <a:pPr algn="just"/>
            <a:r>
              <a:rPr lang="en-US" dirty="0" err="1"/>
              <a:t>AttributeError</a:t>
            </a:r>
            <a:r>
              <a:rPr lang="en-US" dirty="0"/>
              <a:t>: module '</a:t>
            </a:r>
            <a:r>
              <a:rPr lang="en-US" dirty="0" err="1"/>
              <a:t>module_name</a:t>
            </a:r>
            <a:r>
              <a:rPr lang="en-US" dirty="0"/>
              <a:t>' has no attribute '</a:t>
            </a:r>
            <a:r>
              <a:rPr lang="en-US" dirty="0" err="1"/>
              <a:t>function_name</a:t>
            </a:r>
            <a:r>
              <a:rPr lang="en-US" dirty="0"/>
              <a:t>'</a:t>
            </a:r>
          </a:p>
          <a:p>
            <a:pPr lvl="1" algn="just"/>
            <a:r>
              <a:rPr lang="en-US" dirty="0"/>
              <a:t>Error Description: This error occurs when you try to access a function or attribute within a module that doesn't exist.</a:t>
            </a:r>
          </a:p>
          <a:p>
            <a:pPr lvl="1" algn="just"/>
            <a:r>
              <a:rPr lang="en-US" dirty="0"/>
              <a:t>Debugging Tips:</a:t>
            </a:r>
          </a:p>
          <a:p>
            <a:pPr lvl="2" algn="just"/>
            <a:r>
              <a:rPr lang="en-US" dirty="0"/>
              <a:t>Confirm that the function or attribute name is spelled correctly.</a:t>
            </a:r>
          </a:p>
          <a:p>
            <a:pPr lvl="2" algn="just"/>
            <a:r>
              <a:rPr lang="en-US" dirty="0"/>
              <a:t>Double-check the module's documentation to ensure the function or attribute exists.</a:t>
            </a:r>
          </a:p>
          <a:p>
            <a:pPr lvl="2" algn="just"/>
            <a:r>
              <a:rPr lang="en-US" dirty="0"/>
              <a:t>Verify that you are using the correct syntax to access the function or attribute.</a:t>
            </a:r>
          </a:p>
          <a:p>
            <a:pPr marL="1371600" lvl="3" indent="0" algn="just">
              <a:buNone/>
            </a:pPr>
            <a:r>
              <a:rPr lang="en-US" dirty="0"/>
              <a:t>	import math</a:t>
            </a:r>
          </a:p>
          <a:p>
            <a:pPr marL="1371600" lvl="3" indent="0" algn="just">
              <a:buNone/>
            </a:pPr>
            <a:r>
              <a:rPr lang="en-US" dirty="0"/>
              <a:t>	result = </a:t>
            </a:r>
            <a:r>
              <a:rPr lang="en-US" dirty="0" err="1"/>
              <a:t>math.non_existent_function</a:t>
            </a:r>
            <a:r>
              <a:rPr lang="en-US" dirty="0"/>
              <a:t>()</a:t>
            </a:r>
          </a:p>
          <a:p>
            <a:pPr marL="1371600" lvl="3" indent="0" algn="just">
              <a:buNone/>
            </a:pPr>
            <a:r>
              <a:rPr lang="en-US" dirty="0"/>
              <a:t>	# </a:t>
            </a:r>
            <a:r>
              <a:rPr lang="en-US" dirty="0" err="1"/>
              <a:t>AttributeError</a:t>
            </a:r>
            <a:r>
              <a:rPr lang="en-US" dirty="0"/>
              <a:t>: module 'math' has no attribute '</a:t>
            </a:r>
            <a:r>
              <a:rPr lang="en-US" dirty="0" err="1"/>
              <a:t>non_existent_function</a:t>
            </a:r>
            <a:r>
              <a:rPr lang="en-US" dirty="0"/>
              <a:t>'</a:t>
            </a:r>
            <a:endParaRPr lang="en-IN" dirty="0"/>
          </a:p>
        </p:txBody>
      </p:sp>
    </p:spTree>
    <p:extLst>
      <p:ext uri="{BB962C8B-B14F-4D97-AF65-F5344CB8AC3E}">
        <p14:creationId xmlns:p14="http://schemas.microsoft.com/office/powerpoint/2010/main" val="4294421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9623-00E2-9A71-583B-3ED3DC4D8FAC}"/>
              </a:ext>
            </a:extLst>
          </p:cNvPr>
          <p:cNvSpPr>
            <a:spLocks noGrp="1"/>
          </p:cNvSpPr>
          <p:nvPr>
            <p:ph type="title"/>
          </p:nvPr>
        </p:nvSpPr>
        <p:spPr/>
        <p:txBody>
          <a:bodyPr/>
          <a:lstStyle/>
          <a:p>
            <a:r>
              <a:rPr lang="en-IN" dirty="0"/>
              <a:t>REAL-WORLD APPLICATIONS</a:t>
            </a:r>
          </a:p>
        </p:txBody>
      </p:sp>
      <p:sp>
        <p:nvSpPr>
          <p:cNvPr id="3" name="Content Placeholder 2">
            <a:extLst>
              <a:ext uri="{FF2B5EF4-FFF2-40B4-BE49-F238E27FC236}">
                <a16:creationId xmlns:a16="http://schemas.microsoft.com/office/drawing/2014/main" id="{2F0FB515-184B-B469-F374-DB8F3CF263D9}"/>
              </a:ext>
            </a:extLst>
          </p:cNvPr>
          <p:cNvSpPr>
            <a:spLocks noGrp="1"/>
          </p:cNvSpPr>
          <p:nvPr>
            <p:ph idx="1"/>
          </p:nvPr>
        </p:nvSpPr>
        <p:spPr/>
        <p:txBody>
          <a:bodyPr>
            <a:normAutofit fontScale="77500" lnSpcReduction="20000"/>
          </a:bodyPr>
          <a:lstStyle/>
          <a:p>
            <a:pPr algn="just"/>
            <a:r>
              <a:rPr lang="en-US" dirty="0"/>
              <a:t>Web Development: Modules are used to organize code in web frameworks like Django and Flask, making it easier to manage web applications.</a:t>
            </a:r>
          </a:p>
          <a:p>
            <a:pPr algn="just"/>
            <a:r>
              <a:rPr lang="en-US" dirty="0"/>
              <a:t>Data Science: Libraries like NumPy and Pandas are modules that provide essential data manipulation and analysis capabilities.</a:t>
            </a:r>
          </a:p>
          <a:p>
            <a:pPr algn="just"/>
            <a:r>
              <a:rPr lang="en-US" dirty="0"/>
              <a:t>Machine Learning: Scikit-Learn and TensorFlow are modules used for machine learning tasks.</a:t>
            </a:r>
          </a:p>
          <a:p>
            <a:pPr algn="just"/>
            <a:r>
              <a:rPr lang="en-US" dirty="0"/>
              <a:t>Automation: Python modules are used to automate repetitive tasks, such as sending emails, handling files, and interacting with APIs.</a:t>
            </a:r>
          </a:p>
          <a:p>
            <a:pPr algn="just"/>
            <a:r>
              <a:rPr lang="en-US" dirty="0"/>
              <a:t>Scientific Computing: Modules like SciPy and matplotlib are used for scientific and data visualization tasks.</a:t>
            </a:r>
          </a:p>
          <a:p>
            <a:pPr algn="just"/>
            <a:r>
              <a:rPr lang="en-US" dirty="0"/>
              <a:t>Game Development: </a:t>
            </a:r>
            <a:r>
              <a:rPr lang="en-US" dirty="0" err="1"/>
              <a:t>Pygame</a:t>
            </a:r>
            <a:r>
              <a:rPr lang="en-US" dirty="0"/>
              <a:t> is a module used for game development.</a:t>
            </a:r>
            <a:endParaRPr lang="en-IN" dirty="0"/>
          </a:p>
        </p:txBody>
      </p:sp>
    </p:spTree>
    <p:extLst>
      <p:ext uri="{BB962C8B-B14F-4D97-AF65-F5344CB8AC3E}">
        <p14:creationId xmlns:p14="http://schemas.microsoft.com/office/powerpoint/2010/main" val="2043600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3870-43B6-0A79-4E9D-3A9F9C64E34E}"/>
              </a:ext>
            </a:extLst>
          </p:cNvPr>
          <p:cNvSpPr>
            <a:spLocks noGrp="1"/>
          </p:cNvSpPr>
          <p:nvPr>
            <p:ph type="title"/>
          </p:nvPr>
        </p:nvSpPr>
        <p:spPr/>
        <p:txBody>
          <a:bodyPr/>
          <a:lstStyle/>
          <a:p>
            <a:r>
              <a:rPr lang="en-IN" dirty="0"/>
              <a:t>MASTERING DATA MANIPULATION IN PYTHON</a:t>
            </a:r>
          </a:p>
        </p:txBody>
      </p:sp>
      <p:sp>
        <p:nvSpPr>
          <p:cNvPr id="3" name="Text Placeholder 2">
            <a:extLst>
              <a:ext uri="{FF2B5EF4-FFF2-40B4-BE49-F238E27FC236}">
                <a16:creationId xmlns:a16="http://schemas.microsoft.com/office/drawing/2014/main" id="{27455725-7BA9-E207-1813-1B71E4151BEB}"/>
              </a:ext>
            </a:extLst>
          </p:cNvPr>
          <p:cNvSpPr>
            <a:spLocks noGrp="1"/>
          </p:cNvSpPr>
          <p:nvPr>
            <p:ph type="body" idx="1"/>
          </p:nvPr>
        </p:nvSpPr>
        <p:spPr/>
        <p:txBody>
          <a:bodyPr/>
          <a:lstStyle/>
          <a:p>
            <a:r>
              <a:rPr lang="en-US" dirty="0"/>
              <a:t>Unlocking The Power Of Data</a:t>
            </a:r>
            <a:endParaRPr lang="en-IN" dirty="0"/>
          </a:p>
        </p:txBody>
      </p:sp>
    </p:spTree>
    <p:extLst>
      <p:ext uri="{BB962C8B-B14F-4D97-AF65-F5344CB8AC3E}">
        <p14:creationId xmlns:p14="http://schemas.microsoft.com/office/powerpoint/2010/main" val="1707745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7E00-4893-BDA8-3E12-D22E697938C0}"/>
              </a:ext>
            </a:extLst>
          </p:cNvPr>
          <p:cNvSpPr>
            <a:spLocks noGrp="1"/>
          </p:cNvSpPr>
          <p:nvPr>
            <p:ph type="title"/>
          </p:nvPr>
        </p:nvSpPr>
        <p:spPr/>
        <p:txBody>
          <a:bodyPr>
            <a:normAutofit fontScale="90000"/>
          </a:bodyPr>
          <a:lstStyle/>
          <a:p>
            <a:r>
              <a:rPr lang="en-IN" dirty="0"/>
              <a:t>UNDERSTANDING DATA MANIPULATION</a:t>
            </a:r>
          </a:p>
        </p:txBody>
      </p:sp>
      <p:sp>
        <p:nvSpPr>
          <p:cNvPr id="3" name="Content Placeholder 2">
            <a:extLst>
              <a:ext uri="{FF2B5EF4-FFF2-40B4-BE49-F238E27FC236}">
                <a16:creationId xmlns:a16="http://schemas.microsoft.com/office/drawing/2014/main" id="{18A1EAFE-A730-5D14-1270-F0500CF417D8}"/>
              </a:ext>
            </a:extLst>
          </p:cNvPr>
          <p:cNvSpPr>
            <a:spLocks noGrp="1"/>
          </p:cNvSpPr>
          <p:nvPr>
            <p:ph idx="1"/>
          </p:nvPr>
        </p:nvSpPr>
        <p:spPr/>
        <p:txBody>
          <a:bodyPr/>
          <a:lstStyle/>
          <a:p>
            <a:pPr algn="just"/>
            <a:r>
              <a:rPr lang="en-US" dirty="0"/>
              <a:t>Data manipulation in Python is a critical skill for working with data effectively. </a:t>
            </a:r>
          </a:p>
          <a:p>
            <a:pPr algn="just"/>
            <a:r>
              <a:rPr lang="en-US" dirty="0"/>
              <a:t>It involves tasks such as cleaning, transforming, analyzing, and visualizing data to extract insights or prepare it for further analysis. </a:t>
            </a:r>
            <a:endParaRPr lang="en-IN" dirty="0"/>
          </a:p>
        </p:txBody>
      </p:sp>
    </p:spTree>
    <p:extLst>
      <p:ext uri="{BB962C8B-B14F-4D97-AF65-F5344CB8AC3E}">
        <p14:creationId xmlns:p14="http://schemas.microsoft.com/office/powerpoint/2010/main" val="2264753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B3B4-D103-4B3E-3C8D-3FB85F5A49B9}"/>
              </a:ext>
            </a:extLst>
          </p:cNvPr>
          <p:cNvSpPr>
            <a:spLocks noGrp="1"/>
          </p:cNvSpPr>
          <p:nvPr>
            <p:ph type="title"/>
          </p:nvPr>
        </p:nvSpPr>
        <p:spPr/>
        <p:txBody>
          <a:bodyPr/>
          <a:lstStyle/>
          <a:p>
            <a:pPr algn="ctr"/>
            <a:r>
              <a:rPr lang="en-IN" dirty="0"/>
              <a:t>DATA STRUCTURES FOR DATA MANIPULATION</a:t>
            </a:r>
          </a:p>
        </p:txBody>
      </p:sp>
    </p:spTree>
    <p:extLst>
      <p:ext uri="{BB962C8B-B14F-4D97-AF65-F5344CB8AC3E}">
        <p14:creationId xmlns:p14="http://schemas.microsoft.com/office/powerpoint/2010/main" val="1696634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1727-E04C-2D21-8303-3C0B76C4F2D4}"/>
              </a:ext>
            </a:extLst>
          </p:cNvPr>
          <p:cNvSpPr>
            <a:spLocks noGrp="1"/>
          </p:cNvSpPr>
          <p:nvPr>
            <p:ph type="title"/>
          </p:nvPr>
        </p:nvSpPr>
        <p:spPr/>
        <p:txBody>
          <a:bodyPr/>
          <a:lstStyle/>
          <a:p>
            <a:r>
              <a:rPr lang="en-IN" dirty="0"/>
              <a:t>LISTS AND NUMPY ARRAYS</a:t>
            </a:r>
          </a:p>
        </p:txBody>
      </p:sp>
      <p:sp>
        <p:nvSpPr>
          <p:cNvPr id="4" name="Rectangle 3">
            <a:extLst>
              <a:ext uri="{FF2B5EF4-FFF2-40B4-BE49-F238E27FC236}">
                <a16:creationId xmlns:a16="http://schemas.microsoft.com/office/drawing/2014/main" id="{E10EA18C-5659-4A3F-877B-73F3CB18EE13}"/>
              </a:ext>
            </a:extLst>
          </p:cNvPr>
          <p:cNvSpPr/>
          <p:nvPr/>
        </p:nvSpPr>
        <p:spPr>
          <a:xfrm>
            <a:off x="4152900" y="3429000"/>
            <a:ext cx="3848100" cy="2584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01BFB54-F0B0-F550-9734-B66F890EB8AB}"/>
              </a:ext>
            </a:extLst>
          </p:cNvPr>
          <p:cNvSpPr>
            <a:spLocks noGrp="1"/>
          </p:cNvSpPr>
          <p:nvPr>
            <p:ph idx="1"/>
          </p:nvPr>
        </p:nvSpPr>
        <p:spPr/>
        <p:txBody>
          <a:bodyPr>
            <a:normAutofit fontScale="77500" lnSpcReduction="20000"/>
          </a:bodyPr>
          <a:lstStyle/>
          <a:p>
            <a:pPr algn="just"/>
            <a:r>
              <a:rPr lang="en-IN" dirty="0"/>
              <a:t>Lists are Python's built-in data structure, but NumPy arrays are more efficient for numerical operations.</a:t>
            </a:r>
          </a:p>
          <a:p>
            <a:pPr algn="just"/>
            <a:r>
              <a:rPr lang="en-IN" dirty="0"/>
              <a:t>NumPy arrays allow element-wise operations, broadcasting, and are widely used in data manipulation.</a:t>
            </a:r>
          </a:p>
          <a:p>
            <a:pPr marL="0" indent="0">
              <a:buNone/>
            </a:pPr>
            <a:r>
              <a:rPr lang="en-IN" dirty="0"/>
              <a:t>                                                import </a:t>
            </a:r>
            <a:r>
              <a:rPr lang="en-IN" dirty="0" err="1"/>
              <a:t>numpy</a:t>
            </a:r>
            <a:r>
              <a:rPr lang="en-IN" dirty="0"/>
              <a:t> as np</a:t>
            </a:r>
          </a:p>
          <a:p>
            <a:pPr marL="0" indent="0">
              <a:buNone/>
            </a:pPr>
            <a:r>
              <a:rPr lang="en-IN" dirty="0"/>
              <a:t>                                                # Creating NumPy arrays</a:t>
            </a:r>
          </a:p>
          <a:p>
            <a:pPr marL="0" indent="0">
              <a:buNone/>
            </a:pPr>
            <a:r>
              <a:rPr lang="en-IN" dirty="0"/>
              <a:t>                                                arr1 = </a:t>
            </a:r>
            <a:r>
              <a:rPr lang="en-IN" dirty="0" err="1"/>
              <a:t>np.array</a:t>
            </a:r>
            <a:r>
              <a:rPr lang="en-IN" dirty="0"/>
              <a:t>([1, 2, 3])</a:t>
            </a:r>
          </a:p>
          <a:p>
            <a:pPr marL="0" indent="0">
              <a:buNone/>
            </a:pPr>
            <a:r>
              <a:rPr lang="en-IN" dirty="0"/>
              <a:t>                                                arr2 = </a:t>
            </a:r>
            <a:r>
              <a:rPr lang="en-IN" dirty="0" err="1"/>
              <a:t>np.array</a:t>
            </a:r>
            <a:r>
              <a:rPr lang="en-IN" dirty="0"/>
              <a:t>([4, 5, 6])</a:t>
            </a:r>
          </a:p>
          <a:p>
            <a:pPr marL="0" indent="0">
              <a:buNone/>
            </a:pPr>
            <a:r>
              <a:rPr lang="en-IN" dirty="0"/>
              <a:t>                                                # Element-wise operations</a:t>
            </a:r>
          </a:p>
          <a:p>
            <a:pPr marL="0" indent="0" algn="ctr">
              <a:buNone/>
            </a:pPr>
            <a:r>
              <a:rPr lang="en-IN" dirty="0"/>
              <a:t>result = arr1 + arr2  # [5, 7, 9]</a:t>
            </a:r>
          </a:p>
        </p:txBody>
      </p:sp>
    </p:spTree>
    <p:extLst>
      <p:ext uri="{BB962C8B-B14F-4D97-AF65-F5344CB8AC3E}">
        <p14:creationId xmlns:p14="http://schemas.microsoft.com/office/powerpoint/2010/main" val="2927002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A817-0E3E-0877-ED1C-960CD0FB0610}"/>
              </a:ext>
            </a:extLst>
          </p:cNvPr>
          <p:cNvSpPr>
            <a:spLocks noGrp="1"/>
          </p:cNvSpPr>
          <p:nvPr>
            <p:ph type="title"/>
          </p:nvPr>
        </p:nvSpPr>
        <p:spPr/>
        <p:txBody>
          <a:bodyPr/>
          <a:lstStyle/>
          <a:p>
            <a:r>
              <a:rPr lang="en-IN" dirty="0"/>
              <a:t>PANDAS DATAFRAMES</a:t>
            </a:r>
          </a:p>
        </p:txBody>
      </p:sp>
      <p:sp>
        <p:nvSpPr>
          <p:cNvPr id="4" name="Rectangle 3">
            <a:extLst>
              <a:ext uri="{FF2B5EF4-FFF2-40B4-BE49-F238E27FC236}">
                <a16:creationId xmlns:a16="http://schemas.microsoft.com/office/drawing/2014/main" id="{57E546AA-2E9F-3210-D902-996842AA353F}"/>
              </a:ext>
            </a:extLst>
          </p:cNvPr>
          <p:cNvSpPr/>
          <p:nvPr/>
        </p:nvSpPr>
        <p:spPr>
          <a:xfrm>
            <a:off x="3606800" y="3187700"/>
            <a:ext cx="4927600" cy="2971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4D23D02-D33B-CDDE-5F62-529BB59587AA}"/>
              </a:ext>
            </a:extLst>
          </p:cNvPr>
          <p:cNvSpPr>
            <a:spLocks noGrp="1"/>
          </p:cNvSpPr>
          <p:nvPr>
            <p:ph idx="1"/>
          </p:nvPr>
        </p:nvSpPr>
        <p:spPr/>
        <p:txBody>
          <a:bodyPr>
            <a:normAutofit fontScale="70000" lnSpcReduction="20000"/>
          </a:bodyPr>
          <a:lstStyle/>
          <a:p>
            <a:pPr algn="just"/>
            <a:r>
              <a:rPr lang="en-IN" dirty="0"/>
              <a:t>Pandas is a powerful library for data manipulation with its primary data structure, the </a:t>
            </a:r>
            <a:r>
              <a:rPr lang="en-IN" dirty="0" err="1"/>
              <a:t>DataFrame</a:t>
            </a:r>
            <a:r>
              <a:rPr lang="en-IN" dirty="0"/>
              <a:t>.</a:t>
            </a:r>
          </a:p>
          <a:p>
            <a:pPr algn="just"/>
            <a:r>
              <a:rPr lang="en-IN" dirty="0" err="1"/>
              <a:t>DataFrames</a:t>
            </a:r>
            <a:r>
              <a:rPr lang="en-IN" dirty="0"/>
              <a:t> are similar to tables, and they allow for easy data exploration, filtering, and analysis.</a:t>
            </a:r>
          </a:p>
          <a:p>
            <a:pPr marL="0" indent="0">
              <a:buNone/>
            </a:pPr>
            <a:r>
              <a:rPr lang="en-IN" dirty="0"/>
              <a:t>                                             import pandas as pd</a:t>
            </a:r>
          </a:p>
          <a:p>
            <a:pPr marL="0" indent="0">
              <a:buNone/>
            </a:pPr>
            <a:r>
              <a:rPr lang="en-IN" dirty="0"/>
              <a:t>                                             # Creating a </a:t>
            </a:r>
            <a:r>
              <a:rPr lang="en-IN" dirty="0" err="1"/>
              <a:t>DataFrame</a:t>
            </a:r>
            <a:endParaRPr lang="en-IN" dirty="0"/>
          </a:p>
          <a:p>
            <a:pPr marL="0" indent="0" algn="ctr">
              <a:buNone/>
            </a:pPr>
            <a:r>
              <a:rPr lang="en-IN" dirty="0"/>
              <a:t>data = {'Name': ['Alice', 'Bob', 'Charlie'],</a:t>
            </a:r>
          </a:p>
          <a:p>
            <a:pPr marL="0" indent="0">
              <a:buNone/>
            </a:pPr>
            <a:r>
              <a:rPr lang="en-IN" dirty="0"/>
              <a:t>                                                     'Age': [25, 30, 22]}</a:t>
            </a:r>
          </a:p>
          <a:p>
            <a:pPr marL="0" indent="0">
              <a:buNone/>
            </a:pPr>
            <a:r>
              <a:rPr lang="en-IN" dirty="0"/>
              <a:t>                                             </a:t>
            </a:r>
            <a:r>
              <a:rPr lang="en-IN" dirty="0" err="1"/>
              <a:t>df</a:t>
            </a:r>
            <a:r>
              <a:rPr lang="en-IN" dirty="0"/>
              <a:t> = </a:t>
            </a:r>
            <a:r>
              <a:rPr lang="en-IN" dirty="0" err="1"/>
              <a:t>pd.DataFrame</a:t>
            </a:r>
            <a:r>
              <a:rPr lang="en-IN" dirty="0"/>
              <a:t>(data)</a:t>
            </a:r>
          </a:p>
          <a:p>
            <a:pPr marL="0" indent="0">
              <a:buNone/>
            </a:pPr>
            <a:r>
              <a:rPr lang="en-IN" dirty="0"/>
              <a:t>                                             # Filtering data</a:t>
            </a:r>
          </a:p>
          <a:p>
            <a:pPr marL="0" indent="0">
              <a:buNone/>
            </a:pPr>
            <a:r>
              <a:rPr lang="en-IN" dirty="0"/>
              <a:t>                                             </a:t>
            </a:r>
            <a:r>
              <a:rPr lang="en-IN" dirty="0" err="1"/>
              <a:t>young_people</a:t>
            </a:r>
            <a:r>
              <a:rPr lang="en-IN" dirty="0"/>
              <a:t> = </a:t>
            </a:r>
            <a:r>
              <a:rPr lang="en-IN" dirty="0" err="1"/>
              <a:t>df</a:t>
            </a:r>
            <a:r>
              <a:rPr lang="en-IN" dirty="0"/>
              <a:t>[</a:t>
            </a:r>
            <a:r>
              <a:rPr lang="en-IN" dirty="0" err="1"/>
              <a:t>df</a:t>
            </a:r>
            <a:r>
              <a:rPr lang="en-IN" dirty="0"/>
              <a:t>['Age'] &lt; 30]</a:t>
            </a:r>
          </a:p>
        </p:txBody>
      </p:sp>
    </p:spTree>
    <p:extLst>
      <p:ext uri="{BB962C8B-B14F-4D97-AF65-F5344CB8AC3E}">
        <p14:creationId xmlns:p14="http://schemas.microsoft.com/office/powerpoint/2010/main" val="876472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6A4-AF8F-1436-562C-62B53C1334FE}"/>
              </a:ext>
            </a:extLst>
          </p:cNvPr>
          <p:cNvSpPr>
            <a:spLocks noGrp="1"/>
          </p:cNvSpPr>
          <p:nvPr>
            <p:ph type="title"/>
          </p:nvPr>
        </p:nvSpPr>
        <p:spPr/>
        <p:txBody>
          <a:bodyPr/>
          <a:lstStyle/>
          <a:p>
            <a:pPr algn="ctr"/>
            <a:r>
              <a:rPr lang="en-IN" dirty="0"/>
              <a:t>DATA IMPORT AND EXPORT</a:t>
            </a:r>
          </a:p>
        </p:txBody>
      </p:sp>
    </p:spTree>
    <p:extLst>
      <p:ext uri="{BB962C8B-B14F-4D97-AF65-F5344CB8AC3E}">
        <p14:creationId xmlns:p14="http://schemas.microsoft.com/office/powerpoint/2010/main" val="1635123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8B5F-E190-F7D2-5512-C434D2F9F7FF}"/>
              </a:ext>
            </a:extLst>
          </p:cNvPr>
          <p:cNvSpPr>
            <a:spLocks noGrp="1"/>
          </p:cNvSpPr>
          <p:nvPr>
            <p:ph type="title"/>
          </p:nvPr>
        </p:nvSpPr>
        <p:spPr/>
        <p:txBody>
          <a:bodyPr/>
          <a:lstStyle/>
          <a:p>
            <a:r>
              <a:rPr lang="en-IN" dirty="0"/>
              <a:t>READING DATA</a:t>
            </a:r>
          </a:p>
        </p:txBody>
      </p:sp>
      <p:sp>
        <p:nvSpPr>
          <p:cNvPr id="4" name="Rectangle 3">
            <a:extLst>
              <a:ext uri="{FF2B5EF4-FFF2-40B4-BE49-F238E27FC236}">
                <a16:creationId xmlns:a16="http://schemas.microsoft.com/office/drawing/2014/main" id="{6E55CD20-5B82-DC09-0057-81219E865B17}"/>
              </a:ext>
            </a:extLst>
          </p:cNvPr>
          <p:cNvSpPr/>
          <p:nvPr/>
        </p:nvSpPr>
        <p:spPr>
          <a:xfrm>
            <a:off x="3752850" y="3429000"/>
            <a:ext cx="4673600" cy="1917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788A503-B945-7943-D99F-D412DDB2EA00}"/>
              </a:ext>
            </a:extLst>
          </p:cNvPr>
          <p:cNvSpPr>
            <a:spLocks noGrp="1"/>
          </p:cNvSpPr>
          <p:nvPr>
            <p:ph idx="1"/>
          </p:nvPr>
        </p:nvSpPr>
        <p:spPr/>
        <p:txBody>
          <a:bodyPr>
            <a:normAutofit/>
          </a:bodyPr>
          <a:lstStyle/>
          <a:p>
            <a:pPr algn="just"/>
            <a:r>
              <a:rPr lang="en-IN" dirty="0"/>
              <a:t>Python provides libraries like Pandas, csv, and </a:t>
            </a:r>
            <a:r>
              <a:rPr lang="en-IN" dirty="0" err="1"/>
              <a:t>openpyxl</a:t>
            </a:r>
            <a:r>
              <a:rPr lang="en-IN" dirty="0"/>
              <a:t> for reading data from various sources, such as CSV files, Excel spreadsheets, JSON, databases, and web APIs.</a:t>
            </a:r>
          </a:p>
          <a:p>
            <a:pPr marL="0" indent="0">
              <a:buNone/>
            </a:pPr>
            <a:r>
              <a:rPr lang="en-IN" dirty="0"/>
              <a:t>                                 import pandas as pd</a:t>
            </a:r>
          </a:p>
          <a:p>
            <a:pPr marL="0" indent="0">
              <a:buNone/>
            </a:pPr>
            <a:r>
              <a:rPr lang="en-IN" dirty="0"/>
              <a:t>                                 # Reading a CSV file</a:t>
            </a:r>
          </a:p>
          <a:p>
            <a:pPr marL="0" indent="0" algn="ctr">
              <a:buNone/>
            </a:pPr>
            <a:r>
              <a:rPr lang="en-IN" dirty="0" err="1"/>
              <a:t>df</a:t>
            </a:r>
            <a:r>
              <a:rPr lang="en-IN" dirty="0"/>
              <a:t> = </a:t>
            </a:r>
            <a:r>
              <a:rPr lang="en-IN" dirty="0" err="1"/>
              <a:t>pd.read_csv</a:t>
            </a:r>
            <a:r>
              <a:rPr lang="en-IN" dirty="0"/>
              <a:t>('data.csv')</a:t>
            </a:r>
          </a:p>
        </p:txBody>
      </p:sp>
    </p:spTree>
    <p:extLst>
      <p:ext uri="{BB962C8B-B14F-4D97-AF65-F5344CB8AC3E}">
        <p14:creationId xmlns:p14="http://schemas.microsoft.com/office/powerpoint/2010/main" val="224355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EE7B-8DBB-C30C-1497-B277A1487BD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D90E4D8-75D2-D595-4613-7205483AF0EF}"/>
              </a:ext>
            </a:extLst>
          </p:cNvPr>
          <p:cNvSpPr>
            <a:spLocks noGrp="1"/>
          </p:cNvSpPr>
          <p:nvPr>
            <p:ph idx="1"/>
          </p:nvPr>
        </p:nvSpPr>
        <p:spPr/>
        <p:txBody>
          <a:bodyPr/>
          <a:lstStyle/>
          <a:p>
            <a:pPr algn="just"/>
            <a:r>
              <a:rPr lang="en-US" dirty="0"/>
              <a:t>Python Functions is a block of statements that return the specific task. </a:t>
            </a:r>
          </a:p>
          <a:p>
            <a:pPr algn="just"/>
            <a:r>
              <a:rPr lang="en-US" dirty="0"/>
              <a:t>The idea is to put some commonly or repeatedly done tasks together and make a function so that instead of writing the same code again and again for different inputs, we can use the function calls to reuse code contained in it over and over again.</a:t>
            </a:r>
            <a:endParaRPr lang="en-IN" dirty="0"/>
          </a:p>
        </p:txBody>
      </p:sp>
    </p:spTree>
    <p:extLst>
      <p:ext uri="{BB962C8B-B14F-4D97-AF65-F5344CB8AC3E}">
        <p14:creationId xmlns:p14="http://schemas.microsoft.com/office/powerpoint/2010/main" val="2823593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C36B-9730-1186-27FE-F5EB1C0862F4}"/>
              </a:ext>
            </a:extLst>
          </p:cNvPr>
          <p:cNvSpPr>
            <a:spLocks noGrp="1"/>
          </p:cNvSpPr>
          <p:nvPr>
            <p:ph type="title"/>
          </p:nvPr>
        </p:nvSpPr>
        <p:spPr/>
        <p:txBody>
          <a:bodyPr/>
          <a:lstStyle/>
          <a:p>
            <a:r>
              <a:rPr lang="en-IN" dirty="0"/>
              <a:t>WRITING DATA</a:t>
            </a:r>
          </a:p>
        </p:txBody>
      </p:sp>
      <p:sp>
        <p:nvSpPr>
          <p:cNvPr id="4" name="Rectangle 3">
            <a:extLst>
              <a:ext uri="{FF2B5EF4-FFF2-40B4-BE49-F238E27FC236}">
                <a16:creationId xmlns:a16="http://schemas.microsoft.com/office/drawing/2014/main" id="{E913EAD4-7645-A181-34EA-62FF84DDDFD6}"/>
              </a:ext>
            </a:extLst>
          </p:cNvPr>
          <p:cNvSpPr/>
          <p:nvPr/>
        </p:nvSpPr>
        <p:spPr>
          <a:xfrm>
            <a:off x="3155950" y="2965450"/>
            <a:ext cx="59055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DB35785-4771-E36E-155C-9017332F4E51}"/>
              </a:ext>
            </a:extLst>
          </p:cNvPr>
          <p:cNvSpPr>
            <a:spLocks noGrp="1"/>
          </p:cNvSpPr>
          <p:nvPr>
            <p:ph idx="1"/>
          </p:nvPr>
        </p:nvSpPr>
        <p:spPr/>
        <p:txBody>
          <a:bodyPr/>
          <a:lstStyle/>
          <a:p>
            <a:pPr algn="just"/>
            <a:r>
              <a:rPr lang="en-US" dirty="0"/>
              <a:t>You can save data back to files or databases using the same libraries.</a:t>
            </a:r>
          </a:p>
          <a:p>
            <a:pPr marL="0" indent="0" algn="ctr">
              <a:buNone/>
            </a:pPr>
            <a:r>
              <a:rPr lang="en-US" dirty="0"/>
              <a:t># Writing a </a:t>
            </a:r>
            <a:r>
              <a:rPr lang="en-US" dirty="0" err="1"/>
              <a:t>DataFrame</a:t>
            </a:r>
            <a:r>
              <a:rPr lang="en-US" dirty="0"/>
              <a:t> to a CSV file</a:t>
            </a:r>
          </a:p>
          <a:p>
            <a:pPr marL="0" indent="0" algn="ctr">
              <a:buNone/>
            </a:pPr>
            <a:r>
              <a:rPr lang="en-US" dirty="0" err="1"/>
              <a:t>df.to_csv</a:t>
            </a:r>
            <a:r>
              <a:rPr lang="en-US" dirty="0"/>
              <a:t>('output.csv', index=False)</a:t>
            </a:r>
            <a:endParaRPr lang="en-IN" dirty="0"/>
          </a:p>
        </p:txBody>
      </p:sp>
    </p:spTree>
    <p:extLst>
      <p:ext uri="{BB962C8B-B14F-4D97-AF65-F5344CB8AC3E}">
        <p14:creationId xmlns:p14="http://schemas.microsoft.com/office/powerpoint/2010/main" val="3910601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8274-8C45-CF75-090F-E451890FEB90}"/>
              </a:ext>
            </a:extLst>
          </p:cNvPr>
          <p:cNvSpPr>
            <a:spLocks noGrp="1"/>
          </p:cNvSpPr>
          <p:nvPr>
            <p:ph type="title"/>
          </p:nvPr>
        </p:nvSpPr>
        <p:spPr/>
        <p:txBody>
          <a:bodyPr/>
          <a:lstStyle/>
          <a:p>
            <a:pPr algn="ctr"/>
            <a:r>
              <a:rPr lang="en-IN" dirty="0"/>
              <a:t>DATA CLEANING AND PREPROCESSING</a:t>
            </a:r>
          </a:p>
        </p:txBody>
      </p:sp>
    </p:spTree>
    <p:extLst>
      <p:ext uri="{BB962C8B-B14F-4D97-AF65-F5344CB8AC3E}">
        <p14:creationId xmlns:p14="http://schemas.microsoft.com/office/powerpoint/2010/main" val="164296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2AFA-C033-1F57-50D6-7C0B9CAC610E}"/>
              </a:ext>
            </a:extLst>
          </p:cNvPr>
          <p:cNvSpPr>
            <a:spLocks noGrp="1"/>
          </p:cNvSpPr>
          <p:nvPr>
            <p:ph type="title"/>
          </p:nvPr>
        </p:nvSpPr>
        <p:spPr/>
        <p:txBody>
          <a:bodyPr/>
          <a:lstStyle/>
          <a:p>
            <a:r>
              <a:rPr lang="en-IN" dirty="0"/>
              <a:t>HANDLING MISSING DATA</a:t>
            </a:r>
          </a:p>
        </p:txBody>
      </p:sp>
      <p:sp>
        <p:nvSpPr>
          <p:cNvPr id="4" name="Rectangle 3">
            <a:extLst>
              <a:ext uri="{FF2B5EF4-FFF2-40B4-BE49-F238E27FC236}">
                <a16:creationId xmlns:a16="http://schemas.microsoft.com/office/drawing/2014/main" id="{474DD181-2A92-DC8A-FDA9-F56177F2B839}"/>
              </a:ext>
            </a:extLst>
          </p:cNvPr>
          <p:cNvSpPr/>
          <p:nvPr/>
        </p:nvSpPr>
        <p:spPr>
          <a:xfrm>
            <a:off x="2292350" y="3022600"/>
            <a:ext cx="7562850" cy="3035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47E8FCF-7729-627B-C408-0A83F3C911EA}"/>
              </a:ext>
            </a:extLst>
          </p:cNvPr>
          <p:cNvSpPr>
            <a:spLocks noGrp="1"/>
          </p:cNvSpPr>
          <p:nvPr>
            <p:ph idx="1"/>
          </p:nvPr>
        </p:nvSpPr>
        <p:spPr/>
        <p:txBody>
          <a:bodyPr>
            <a:normAutofit/>
          </a:bodyPr>
          <a:lstStyle/>
          <a:p>
            <a:pPr algn="just"/>
            <a:r>
              <a:rPr lang="en-IN" dirty="0"/>
              <a:t>Use methods like </a:t>
            </a:r>
            <a:r>
              <a:rPr lang="en-IN" dirty="0" err="1"/>
              <a:t>isna</a:t>
            </a:r>
            <a:r>
              <a:rPr lang="en-IN" dirty="0"/>
              <a:t>(), </a:t>
            </a:r>
            <a:r>
              <a:rPr lang="en-IN" dirty="0" err="1"/>
              <a:t>fillna</a:t>
            </a:r>
            <a:r>
              <a:rPr lang="en-IN" dirty="0"/>
              <a:t>(), or </a:t>
            </a:r>
            <a:r>
              <a:rPr lang="en-IN" dirty="0" err="1"/>
              <a:t>dropna</a:t>
            </a:r>
            <a:r>
              <a:rPr lang="en-IN" dirty="0"/>
              <a:t>() to deal with missing values.</a:t>
            </a:r>
          </a:p>
          <a:p>
            <a:pPr marL="0" indent="0">
              <a:buNone/>
            </a:pPr>
            <a:r>
              <a:rPr lang="en-IN" dirty="0"/>
              <a:t>                 import pandas as pd</a:t>
            </a:r>
          </a:p>
          <a:p>
            <a:pPr marL="0" indent="0">
              <a:buNone/>
            </a:pPr>
            <a:r>
              <a:rPr lang="en-IN" dirty="0"/>
              <a:t>                 # Checking for missing values</a:t>
            </a:r>
          </a:p>
          <a:p>
            <a:pPr marL="0" indent="0">
              <a:buNone/>
            </a:pPr>
            <a:r>
              <a:rPr lang="en-IN" dirty="0"/>
              <a:t>                 </a:t>
            </a:r>
            <a:r>
              <a:rPr lang="en-IN" dirty="0" err="1"/>
              <a:t>missing_data</a:t>
            </a:r>
            <a:r>
              <a:rPr lang="en-IN" dirty="0"/>
              <a:t> = </a:t>
            </a:r>
            <a:r>
              <a:rPr lang="en-IN" dirty="0" err="1"/>
              <a:t>df.isna</a:t>
            </a:r>
            <a:r>
              <a:rPr lang="en-IN" dirty="0"/>
              <a:t>().sum()</a:t>
            </a:r>
          </a:p>
          <a:p>
            <a:pPr marL="0" indent="0">
              <a:buNone/>
            </a:pPr>
            <a:r>
              <a:rPr lang="en-IN" dirty="0"/>
              <a:t>                 # Filling missing values with a specific value</a:t>
            </a:r>
          </a:p>
          <a:p>
            <a:pPr marL="0" indent="0" algn="ctr">
              <a:buNone/>
            </a:pPr>
            <a:r>
              <a:rPr lang="en-IN" dirty="0" err="1"/>
              <a:t>df</a:t>
            </a:r>
            <a:r>
              <a:rPr lang="en-IN" dirty="0"/>
              <a:t>['</a:t>
            </a:r>
            <a:r>
              <a:rPr lang="en-IN" dirty="0" err="1"/>
              <a:t>column_name</a:t>
            </a:r>
            <a:r>
              <a:rPr lang="en-IN" dirty="0"/>
              <a:t>'].</a:t>
            </a:r>
            <a:r>
              <a:rPr lang="en-IN" dirty="0" err="1"/>
              <a:t>fillna</a:t>
            </a:r>
            <a:r>
              <a:rPr lang="en-IN" dirty="0"/>
              <a:t>(value, </a:t>
            </a:r>
            <a:r>
              <a:rPr lang="en-IN" dirty="0" err="1"/>
              <a:t>inplace</a:t>
            </a:r>
            <a:r>
              <a:rPr lang="en-IN" dirty="0"/>
              <a:t>=True)</a:t>
            </a:r>
          </a:p>
        </p:txBody>
      </p:sp>
    </p:spTree>
    <p:extLst>
      <p:ext uri="{BB962C8B-B14F-4D97-AF65-F5344CB8AC3E}">
        <p14:creationId xmlns:p14="http://schemas.microsoft.com/office/powerpoint/2010/main" val="1517488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254A-961B-E55B-36B6-A84815603591}"/>
              </a:ext>
            </a:extLst>
          </p:cNvPr>
          <p:cNvSpPr>
            <a:spLocks noGrp="1"/>
          </p:cNvSpPr>
          <p:nvPr>
            <p:ph type="title"/>
          </p:nvPr>
        </p:nvSpPr>
        <p:spPr/>
        <p:txBody>
          <a:bodyPr/>
          <a:lstStyle/>
          <a:p>
            <a:r>
              <a:rPr lang="en-IN" dirty="0"/>
              <a:t>REMOVING DUPLICATES</a:t>
            </a:r>
          </a:p>
        </p:txBody>
      </p:sp>
      <p:sp>
        <p:nvSpPr>
          <p:cNvPr id="4" name="Rectangle 3">
            <a:extLst>
              <a:ext uri="{FF2B5EF4-FFF2-40B4-BE49-F238E27FC236}">
                <a16:creationId xmlns:a16="http://schemas.microsoft.com/office/drawing/2014/main" id="{DCE9CFEA-CC02-68A9-E08E-61652EA09D70}"/>
              </a:ext>
            </a:extLst>
          </p:cNvPr>
          <p:cNvSpPr/>
          <p:nvPr/>
        </p:nvSpPr>
        <p:spPr>
          <a:xfrm>
            <a:off x="901700" y="3092450"/>
            <a:ext cx="9410700" cy="920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6EDE690-3562-1E93-79A5-CFB9C6D9106E}"/>
              </a:ext>
            </a:extLst>
          </p:cNvPr>
          <p:cNvSpPr>
            <a:spLocks noGrp="1"/>
          </p:cNvSpPr>
          <p:nvPr>
            <p:ph idx="1"/>
          </p:nvPr>
        </p:nvSpPr>
        <p:spPr/>
        <p:txBody>
          <a:bodyPr/>
          <a:lstStyle/>
          <a:p>
            <a:pPr algn="just"/>
            <a:r>
              <a:rPr lang="en-IN" dirty="0"/>
              <a:t>Use </a:t>
            </a:r>
            <a:r>
              <a:rPr lang="en-IN" dirty="0" err="1"/>
              <a:t>drop_duplicates</a:t>
            </a:r>
            <a:r>
              <a:rPr lang="en-IN" dirty="0"/>
              <a:t>() to remove duplicate rows from a </a:t>
            </a:r>
            <a:r>
              <a:rPr lang="en-IN" dirty="0" err="1"/>
              <a:t>DataFrame</a:t>
            </a:r>
            <a:r>
              <a:rPr lang="en-IN" dirty="0"/>
              <a:t>.</a:t>
            </a:r>
          </a:p>
          <a:p>
            <a:pPr marL="0" indent="0">
              <a:buNone/>
            </a:pPr>
            <a:r>
              <a:rPr lang="en-IN" dirty="0" err="1"/>
              <a:t>df.drop_duplicates</a:t>
            </a:r>
            <a:r>
              <a:rPr lang="en-IN" dirty="0"/>
              <a:t>(subset=['</a:t>
            </a:r>
            <a:r>
              <a:rPr lang="en-IN" dirty="0" err="1"/>
              <a:t>column_name</a:t>
            </a:r>
            <a:r>
              <a:rPr lang="en-IN" dirty="0"/>
              <a:t>'], keep='first’,           </a:t>
            </a:r>
            <a:r>
              <a:rPr lang="en-IN" dirty="0" err="1"/>
              <a:t>inplace</a:t>
            </a:r>
            <a:r>
              <a:rPr lang="en-IN" dirty="0"/>
              <a:t>=True)</a:t>
            </a:r>
          </a:p>
        </p:txBody>
      </p:sp>
    </p:spTree>
    <p:extLst>
      <p:ext uri="{BB962C8B-B14F-4D97-AF65-F5344CB8AC3E}">
        <p14:creationId xmlns:p14="http://schemas.microsoft.com/office/powerpoint/2010/main" val="2363696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3238-3DCB-FFFD-BD3B-408C0DE46736}"/>
              </a:ext>
            </a:extLst>
          </p:cNvPr>
          <p:cNvSpPr>
            <a:spLocks noGrp="1"/>
          </p:cNvSpPr>
          <p:nvPr>
            <p:ph type="title"/>
          </p:nvPr>
        </p:nvSpPr>
        <p:spPr/>
        <p:txBody>
          <a:bodyPr/>
          <a:lstStyle/>
          <a:p>
            <a:r>
              <a:rPr lang="en-IN" dirty="0"/>
              <a:t>OUTLIER DETECTION</a:t>
            </a:r>
          </a:p>
        </p:txBody>
      </p:sp>
      <p:sp>
        <p:nvSpPr>
          <p:cNvPr id="4" name="Rectangle 3">
            <a:extLst>
              <a:ext uri="{FF2B5EF4-FFF2-40B4-BE49-F238E27FC236}">
                <a16:creationId xmlns:a16="http://schemas.microsoft.com/office/drawing/2014/main" id="{88C6B6EE-15B7-3A14-7254-2291CB481A03}"/>
              </a:ext>
            </a:extLst>
          </p:cNvPr>
          <p:cNvSpPr/>
          <p:nvPr/>
        </p:nvSpPr>
        <p:spPr>
          <a:xfrm>
            <a:off x="3384550" y="2927350"/>
            <a:ext cx="5454650" cy="2146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FB3C422-0CC7-F084-3391-7FD4C1D5719E}"/>
              </a:ext>
            </a:extLst>
          </p:cNvPr>
          <p:cNvSpPr>
            <a:spLocks noGrp="1"/>
          </p:cNvSpPr>
          <p:nvPr>
            <p:ph idx="1"/>
          </p:nvPr>
        </p:nvSpPr>
        <p:spPr/>
        <p:txBody>
          <a:bodyPr>
            <a:normAutofit/>
          </a:bodyPr>
          <a:lstStyle/>
          <a:p>
            <a:pPr algn="just"/>
            <a:r>
              <a:rPr lang="en-IN" dirty="0"/>
              <a:t>Identify and handle outliers using statistical methods or visualization.</a:t>
            </a:r>
          </a:p>
          <a:p>
            <a:pPr marL="0" indent="0" algn="ctr">
              <a:buNone/>
            </a:pPr>
            <a:r>
              <a:rPr lang="en-IN" dirty="0"/>
              <a:t>import </a:t>
            </a:r>
            <a:r>
              <a:rPr lang="en-IN" dirty="0" err="1"/>
              <a:t>matplotlib.pyplot</a:t>
            </a:r>
            <a:r>
              <a:rPr lang="en-IN" dirty="0"/>
              <a:t> as </a:t>
            </a:r>
            <a:r>
              <a:rPr lang="en-IN" dirty="0" err="1"/>
              <a:t>plt</a:t>
            </a:r>
            <a:endParaRPr lang="en-IN" dirty="0"/>
          </a:p>
          <a:p>
            <a:pPr marL="0" indent="0" algn="ctr">
              <a:buNone/>
            </a:pPr>
            <a:r>
              <a:rPr lang="en-IN" dirty="0"/>
              <a:t># Box plot for outlier detection</a:t>
            </a:r>
          </a:p>
          <a:p>
            <a:pPr marL="0" indent="0" algn="ctr">
              <a:buNone/>
            </a:pPr>
            <a:r>
              <a:rPr lang="en-IN" dirty="0"/>
              <a:t>  </a:t>
            </a:r>
            <a:r>
              <a:rPr lang="en-IN" dirty="0" err="1"/>
              <a:t>plt.boxplot</a:t>
            </a:r>
            <a:r>
              <a:rPr lang="en-IN" dirty="0"/>
              <a:t>(</a:t>
            </a:r>
            <a:r>
              <a:rPr lang="en-IN" dirty="0" err="1"/>
              <a:t>df</a:t>
            </a:r>
            <a:r>
              <a:rPr lang="en-IN" dirty="0"/>
              <a:t>['</a:t>
            </a:r>
            <a:r>
              <a:rPr lang="en-IN" dirty="0" err="1"/>
              <a:t>column_name</a:t>
            </a:r>
            <a:r>
              <a:rPr lang="en-IN" dirty="0"/>
              <a:t>'])</a:t>
            </a:r>
          </a:p>
        </p:txBody>
      </p:sp>
    </p:spTree>
    <p:extLst>
      <p:ext uri="{BB962C8B-B14F-4D97-AF65-F5344CB8AC3E}">
        <p14:creationId xmlns:p14="http://schemas.microsoft.com/office/powerpoint/2010/main" val="436209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C779-DDD0-9F9E-BA9E-092E279A6794}"/>
              </a:ext>
            </a:extLst>
          </p:cNvPr>
          <p:cNvSpPr>
            <a:spLocks noGrp="1"/>
          </p:cNvSpPr>
          <p:nvPr>
            <p:ph type="title"/>
          </p:nvPr>
        </p:nvSpPr>
        <p:spPr/>
        <p:txBody>
          <a:bodyPr/>
          <a:lstStyle/>
          <a:p>
            <a:pPr algn="ctr"/>
            <a:r>
              <a:rPr lang="en-IN" dirty="0"/>
              <a:t>DATA TRANSFORMATION</a:t>
            </a:r>
          </a:p>
        </p:txBody>
      </p:sp>
    </p:spTree>
    <p:extLst>
      <p:ext uri="{BB962C8B-B14F-4D97-AF65-F5344CB8AC3E}">
        <p14:creationId xmlns:p14="http://schemas.microsoft.com/office/powerpoint/2010/main" val="3467606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80CD-9D04-5B42-4404-4B44DCF6AB5E}"/>
              </a:ext>
            </a:extLst>
          </p:cNvPr>
          <p:cNvSpPr>
            <a:spLocks noGrp="1"/>
          </p:cNvSpPr>
          <p:nvPr>
            <p:ph type="title"/>
          </p:nvPr>
        </p:nvSpPr>
        <p:spPr/>
        <p:txBody>
          <a:bodyPr/>
          <a:lstStyle/>
          <a:p>
            <a:r>
              <a:rPr lang="en-IN" dirty="0"/>
              <a:t>DATA RESHAPING</a:t>
            </a:r>
          </a:p>
        </p:txBody>
      </p:sp>
      <p:sp>
        <p:nvSpPr>
          <p:cNvPr id="4" name="Rectangle 3">
            <a:extLst>
              <a:ext uri="{FF2B5EF4-FFF2-40B4-BE49-F238E27FC236}">
                <a16:creationId xmlns:a16="http://schemas.microsoft.com/office/drawing/2014/main" id="{2F2BEF27-7DDC-326E-4B64-3EB30B832A8A}"/>
              </a:ext>
            </a:extLst>
          </p:cNvPr>
          <p:cNvSpPr/>
          <p:nvPr/>
        </p:nvSpPr>
        <p:spPr>
          <a:xfrm>
            <a:off x="838200" y="3111500"/>
            <a:ext cx="9785350" cy="1009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2B1C197-5289-49FF-D0D8-AD815C8B5DC3}"/>
              </a:ext>
            </a:extLst>
          </p:cNvPr>
          <p:cNvSpPr>
            <a:spLocks noGrp="1"/>
          </p:cNvSpPr>
          <p:nvPr>
            <p:ph idx="1"/>
          </p:nvPr>
        </p:nvSpPr>
        <p:spPr/>
        <p:txBody>
          <a:bodyPr/>
          <a:lstStyle/>
          <a:p>
            <a:pPr algn="just"/>
            <a:r>
              <a:rPr lang="en-IN" dirty="0"/>
              <a:t>Use methods like pivot(), melt(), and stack() to reshape data for analysis.</a:t>
            </a:r>
          </a:p>
          <a:p>
            <a:pPr marL="0" indent="0">
              <a:buNone/>
            </a:pPr>
            <a:r>
              <a:rPr lang="en-IN" dirty="0" err="1"/>
              <a:t>pivoted_data</a:t>
            </a:r>
            <a:r>
              <a:rPr lang="en-IN" dirty="0"/>
              <a:t> = </a:t>
            </a:r>
            <a:r>
              <a:rPr lang="en-IN" dirty="0" err="1"/>
              <a:t>df.pivot</a:t>
            </a:r>
            <a:r>
              <a:rPr lang="en-IN" dirty="0"/>
              <a:t>(index='Date', columns='Category', values='Value')</a:t>
            </a:r>
          </a:p>
        </p:txBody>
      </p:sp>
    </p:spTree>
    <p:extLst>
      <p:ext uri="{BB962C8B-B14F-4D97-AF65-F5344CB8AC3E}">
        <p14:creationId xmlns:p14="http://schemas.microsoft.com/office/powerpoint/2010/main" val="733136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F6AF-3AEC-A866-5F70-1C8775A4CB90}"/>
              </a:ext>
            </a:extLst>
          </p:cNvPr>
          <p:cNvSpPr>
            <a:spLocks noGrp="1"/>
          </p:cNvSpPr>
          <p:nvPr>
            <p:ph type="title"/>
          </p:nvPr>
        </p:nvSpPr>
        <p:spPr/>
        <p:txBody>
          <a:bodyPr/>
          <a:lstStyle/>
          <a:p>
            <a:r>
              <a:rPr lang="en-IN" dirty="0"/>
              <a:t>AGGREGATION AND GROUPING</a:t>
            </a:r>
          </a:p>
        </p:txBody>
      </p:sp>
      <p:sp>
        <p:nvSpPr>
          <p:cNvPr id="4" name="Rectangle 3">
            <a:extLst>
              <a:ext uri="{FF2B5EF4-FFF2-40B4-BE49-F238E27FC236}">
                <a16:creationId xmlns:a16="http://schemas.microsoft.com/office/drawing/2014/main" id="{C7A1895D-9820-BD65-9FB4-1A670CDFE5E4}"/>
              </a:ext>
            </a:extLst>
          </p:cNvPr>
          <p:cNvSpPr/>
          <p:nvPr/>
        </p:nvSpPr>
        <p:spPr>
          <a:xfrm>
            <a:off x="838200" y="3498850"/>
            <a:ext cx="9874250" cy="1054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01F925A-806A-49AA-B4BB-C623348C1CDD}"/>
              </a:ext>
            </a:extLst>
          </p:cNvPr>
          <p:cNvSpPr>
            <a:spLocks noGrp="1"/>
          </p:cNvSpPr>
          <p:nvPr>
            <p:ph idx="1"/>
          </p:nvPr>
        </p:nvSpPr>
        <p:spPr/>
        <p:txBody>
          <a:bodyPr/>
          <a:lstStyle/>
          <a:p>
            <a:pPr algn="just"/>
            <a:r>
              <a:rPr lang="en-US" dirty="0"/>
              <a:t>Aggregate data using functions like </a:t>
            </a:r>
            <a:r>
              <a:rPr lang="en-US" dirty="0" err="1"/>
              <a:t>groupby</a:t>
            </a:r>
            <a:r>
              <a:rPr lang="en-US" dirty="0"/>
              <a:t>() and perform operations like sum(), mean(), or custom aggregations.</a:t>
            </a:r>
          </a:p>
          <a:p>
            <a:pPr marL="0" indent="0">
              <a:buNone/>
            </a:pPr>
            <a:endParaRPr lang="en-US" dirty="0"/>
          </a:p>
          <a:p>
            <a:pPr marL="0" indent="0">
              <a:buNone/>
            </a:pPr>
            <a:r>
              <a:rPr lang="en-US" dirty="0" err="1"/>
              <a:t>group_by_category</a:t>
            </a:r>
            <a:r>
              <a:rPr lang="en-US" dirty="0"/>
              <a:t> = </a:t>
            </a:r>
            <a:r>
              <a:rPr lang="en-US" dirty="0" err="1"/>
              <a:t>df.groupby</a:t>
            </a:r>
            <a:r>
              <a:rPr lang="en-US" dirty="0"/>
              <a:t>('Category')['Value'].sum()</a:t>
            </a:r>
            <a:endParaRPr lang="en-IN" dirty="0"/>
          </a:p>
        </p:txBody>
      </p:sp>
    </p:spTree>
    <p:extLst>
      <p:ext uri="{BB962C8B-B14F-4D97-AF65-F5344CB8AC3E}">
        <p14:creationId xmlns:p14="http://schemas.microsoft.com/office/powerpoint/2010/main" val="341730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C612-A59D-C076-83C1-D62B70853381}"/>
              </a:ext>
            </a:extLst>
          </p:cNvPr>
          <p:cNvSpPr>
            <a:spLocks noGrp="1"/>
          </p:cNvSpPr>
          <p:nvPr>
            <p:ph type="title"/>
          </p:nvPr>
        </p:nvSpPr>
        <p:spPr/>
        <p:txBody>
          <a:bodyPr/>
          <a:lstStyle/>
          <a:p>
            <a:r>
              <a:rPr lang="en-IN" dirty="0"/>
              <a:t>MERGING AND JOINING</a:t>
            </a:r>
          </a:p>
        </p:txBody>
      </p:sp>
      <p:sp>
        <p:nvSpPr>
          <p:cNvPr id="4" name="Rectangle 3">
            <a:extLst>
              <a:ext uri="{FF2B5EF4-FFF2-40B4-BE49-F238E27FC236}">
                <a16:creationId xmlns:a16="http://schemas.microsoft.com/office/drawing/2014/main" id="{B3A9253B-A3AE-E4AC-420A-762448931D4A}"/>
              </a:ext>
            </a:extLst>
          </p:cNvPr>
          <p:cNvSpPr/>
          <p:nvPr/>
        </p:nvSpPr>
        <p:spPr>
          <a:xfrm>
            <a:off x="882650" y="3067050"/>
            <a:ext cx="9137650" cy="539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121EB5E-867C-AD8F-7828-59D7810B0D55}"/>
              </a:ext>
            </a:extLst>
          </p:cNvPr>
          <p:cNvSpPr>
            <a:spLocks noGrp="1"/>
          </p:cNvSpPr>
          <p:nvPr>
            <p:ph idx="1"/>
          </p:nvPr>
        </p:nvSpPr>
        <p:spPr/>
        <p:txBody>
          <a:bodyPr/>
          <a:lstStyle/>
          <a:p>
            <a:pPr algn="just"/>
            <a:r>
              <a:rPr lang="en-US" dirty="0"/>
              <a:t>Combine multiple </a:t>
            </a:r>
            <a:r>
              <a:rPr lang="en-US" dirty="0" err="1"/>
              <a:t>DataFrames</a:t>
            </a:r>
            <a:r>
              <a:rPr lang="en-US" dirty="0"/>
              <a:t> using merge() or join() operations.</a:t>
            </a:r>
          </a:p>
          <a:p>
            <a:pPr marL="0" indent="0">
              <a:buNone/>
            </a:pPr>
            <a:r>
              <a:rPr lang="en-US" dirty="0" err="1"/>
              <a:t>merged_data</a:t>
            </a:r>
            <a:r>
              <a:rPr lang="en-US" dirty="0"/>
              <a:t> = df1.merge(df2, on='</a:t>
            </a:r>
            <a:r>
              <a:rPr lang="en-US" dirty="0" err="1"/>
              <a:t>common_column</a:t>
            </a:r>
            <a:r>
              <a:rPr lang="en-US" dirty="0"/>
              <a:t>')</a:t>
            </a:r>
            <a:endParaRPr lang="en-IN" dirty="0"/>
          </a:p>
        </p:txBody>
      </p:sp>
    </p:spTree>
    <p:extLst>
      <p:ext uri="{BB962C8B-B14F-4D97-AF65-F5344CB8AC3E}">
        <p14:creationId xmlns:p14="http://schemas.microsoft.com/office/powerpoint/2010/main" val="465550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5B45-C93E-D281-1844-635E79799160}"/>
              </a:ext>
            </a:extLst>
          </p:cNvPr>
          <p:cNvSpPr>
            <a:spLocks noGrp="1"/>
          </p:cNvSpPr>
          <p:nvPr>
            <p:ph type="title"/>
          </p:nvPr>
        </p:nvSpPr>
        <p:spPr/>
        <p:txBody>
          <a:bodyPr/>
          <a:lstStyle/>
          <a:p>
            <a:pPr algn="ctr"/>
            <a:r>
              <a:rPr lang="en-IN" dirty="0"/>
              <a:t>DATA ANALYSIS AND VISUALIZATION</a:t>
            </a:r>
          </a:p>
        </p:txBody>
      </p:sp>
    </p:spTree>
    <p:extLst>
      <p:ext uri="{BB962C8B-B14F-4D97-AF65-F5344CB8AC3E}">
        <p14:creationId xmlns:p14="http://schemas.microsoft.com/office/powerpoint/2010/main" val="273786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8A46-D9F7-2440-90A8-C2E48B88711E}"/>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BDB88B91-F2AD-9D7D-D296-07D34B101A49}"/>
              </a:ext>
            </a:extLst>
          </p:cNvPr>
          <p:cNvSpPr>
            <a:spLocks noGrp="1"/>
          </p:cNvSpPr>
          <p:nvPr>
            <p:ph idx="1"/>
          </p:nvPr>
        </p:nvSpPr>
        <p:spPr/>
        <p:txBody>
          <a:bodyPr/>
          <a:lstStyle/>
          <a:p>
            <a:pPr marL="0" indent="0" algn="just">
              <a:buNone/>
            </a:pPr>
            <a:r>
              <a:rPr lang="en-US" dirty="0"/>
              <a:t>Some Benefits of Using Functions:</a:t>
            </a:r>
          </a:p>
          <a:p>
            <a:pPr algn="just"/>
            <a:r>
              <a:rPr lang="en-US" dirty="0"/>
              <a:t>Increase Code Readability </a:t>
            </a:r>
          </a:p>
          <a:p>
            <a:pPr algn="just"/>
            <a:r>
              <a:rPr lang="en-US" dirty="0"/>
              <a:t>Increase Code Reusability</a:t>
            </a:r>
          </a:p>
          <a:p>
            <a:endParaRPr lang="en-IN" dirty="0"/>
          </a:p>
        </p:txBody>
      </p:sp>
    </p:spTree>
    <p:extLst>
      <p:ext uri="{BB962C8B-B14F-4D97-AF65-F5344CB8AC3E}">
        <p14:creationId xmlns:p14="http://schemas.microsoft.com/office/powerpoint/2010/main" val="1795816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3A3E-A23C-9D20-93B5-36DFD810B6F5}"/>
              </a:ext>
            </a:extLst>
          </p:cNvPr>
          <p:cNvSpPr>
            <a:spLocks noGrp="1"/>
          </p:cNvSpPr>
          <p:nvPr>
            <p:ph type="title"/>
          </p:nvPr>
        </p:nvSpPr>
        <p:spPr/>
        <p:txBody>
          <a:bodyPr/>
          <a:lstStyle/>
          <a:p>
            <a:r>
              <a:rPr lang="en-IN" dirty="0"/>
              <a:t>DESCRIPTIVE STATISTICS</a:t>
            </a:r>
          </a:p>
        </p:txBody>
      </p:sp>
      <p:sp>
        <p:nvSpPr>
          <p:cNvPr id="4" name="Rectangle 3">
            <a:extLst>
              <a:ext uri="{FF2B5EF4-FFF2-40B4-BE49-F238E27FC236}">
                <a16:creationId xmlns:a16="http://schemas.microsoft.com/office/drawing/2014/main" id="{A1234151-5105-D25C-A146-2F49B2A0B794}"/>
              </a:ext>
            </a:extLst>
          </p:cNvPr>
          <p:cNvSpPr/>
          <p:nvPr/>
        </p:nvSpPr>
        <p:spPr>
          <a:xfrm>
            <a:off x="2660650" y="3473450"/>
            <a:ext cx="6896100" cy="958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1C0BE2FD-6502-81FA-33EE-B93E9CD4FB5A}"/>
              </a:ext>
            </a:extLst>
          </p:cNvPr>
          <p:cNvSpPr>
            <a:spLocks noGrp="1"/>
          </p:cNvSpPr>
          <p:nvPr>
            <p:ph idx="1"/>
          </p:nvPr>
        </p:nvSpPr>
        <p:spPr/>
        <p:txBody>
          <a:bodyPr/>
          <a:lstStyle/>
          <a:p>
            <a:pPr algn="just"/>
            <a:r>
              <a:rPr lang="en-US" dirty="0"/>
              <a:t>Calculate summary statistics using functions like mean(), median(), std(), and describe().</a:t>
            </a:r>
          </a:p>
          <a:p>
            <a:pPr marL="0" indent="0" algn="ctr">
              <a:buNone/>
            </a:pPr>
            <a:endParaRPr lang="en-US" dirty="0"/>
          </a:p>
          <a:p>
            <a:pPr marL="0" indent="0" algn="ctr">
              <a:buNone/>
            </a:pPr>
            <a:r>
              <a:rPr lang="en-US" dirty="0" err="1"/>
              <a:t>mean_value</a:t>
            </a:r>
            <a:r>
              <a:rPr lang="en-US" dirty="0"/>
              <a:t> = </a:t>
            </a:r>
            <a:r>
              <a:rPr lang="en-US" dirty="0" err="1"/>
              <a:t>df</a:t>
            </a:r>
            <a:r>
              <a:rPr lang="en-US" dirty="0"/>
              <a:t>['</a:t>
            </a:r>
            <a:r>
              <a:rPr lang="en-US" dirty="0" err="1"/>
              <a:t>column_name</a:t>
            </a:r>
            <a:r>
              <a:rPr lang="en-US" dirty="0"/>
              <a:t>'].mean()</a:t>
            </a:r>
            <a:endParaRPr lang="en-IN" dirty="0"/>
          </a:p>
        </p:txBody>
      </p:sp>
    </p:spTree>
    <p:extLst>
      <p:ext uri="{BB962C8B-B14F-4D97-AF65-F5344CB8AC3E}">
        <p14:creationId xmlns:p14="http://schemas.microsoft.com/office/powerpoint/2010/main" val="3662118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2047-9669-8B38-EAA9-A9CE30414618}"/>
              </a:ext>
            </a:extLst>
          </p:cNvPr>
          <p:cNvSpPr>
            <a:spLocks noGrp="1"/>
          </p:cNvSpPr>
          <p:nvPr>
            <p:ph type="title"/>
          </p:nvPr>
        </p:nvSpPr>
        <p:spPr/>
        <p:txBody>
          <a:bodyPr/>
          <a:lstStyle/>
          <a:p>
            <a:r>
              <a:rPr lang="en-IN" dirty="0"/>
              <a:t>DATA VISUALIZATION</a:t>
            </a:r>
          </a:p>
        </p:txBody>
      </p:sp>
      <p:sp>
        <p:nvSpPr>
          <p:cNvPr id="4" name="Rectangle 3">
            <a:extLst>
              <a:ext uri="{FF2B5EF4-FFF2-40B4-BE49-F238E27FC236}">
                <a16:creationId xmlns:a16="http://schemas.microsoft.com/office/drawing/2014/main" id="{17D763F5-B89F-EA86-98A0-FCFB5AF88379}"/>
              </a:ext>
            </a:extLst>
          </p:cNvPr>
          <p:cNvSpPr/>
          <p:nvPr/>
        </p:nvSpPr>
        <p:spPr>
          <a:xfrm>
            <a:off x="3486150" y="3524250"/>
            <a:ext cx="5334000" cy="1530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72F940F-6EBD-0BB4-40DD-F444C2DDF670}"/>
              </a:ext>
            </a:extLst>
          </p:cNvPr>
          <p:cNvSpPr>
            <a:spLocks noGrp="1"/>
          </p:cNvSpPr>
          <p:nvPr>
            <p:ph idx="1"/>
          </p:nvPr>
        </p:nvSpPr>
        <p:spPr/>
        <p:txBody>
          <a:bodyPr/>
          <a:lstStyle/>
          <a:p>
            <a:pPr algn="just"/>
            <a:r>
              <a:rPr lang="en-IN" dirty="0"/>
              <a:t>Visualize data using libraries like Matplotlib, Seaborn, and </a:t>
            </a:r>
            <a:r>
              <a:rPr lang="en-IN" dirty="0" err="1"/>
              <a:t>Plotly</a:t>
            </a:r>
            <a:r>
              <a:rPr lang="en-IN" dirty="0"/>
              <a:t> for creating plots, charts, and graphs.</a:t>
            </a:r>
          </a:p>
          <a:p>
            <a:pPr marL="0" indent="0">
              <a:buNone/>
            </a:pPr>
            <a:endParaRPr lang="en-IN" dirty="0"/>
          </a:p>
          <a:p>
            <a:pPr marL="0" indent="0" algn="ctr">
              <a:buNone/>
            </a:pPr>
            <a:r>
              <a:rPr lang="en-IN" dirty="0"/>
              <a:t>import </a:t>
            </a:r>
            <a:r>
              <a:rPr lang="en-IN" dirty="0" err="1"/>
              <a:t>matplotlib.pyplot</a:t>
            </a:r>
            <a:r>
              <a:rPr lang="en-IN" dirty="0"/>
              <a:t> as </a:t>
            </a:r>
            <a:r>
              <a:rPr lang="en-IN" dirty="0" err="1"/>
              <a:t>plt</a:t>
            </a:r>
            <a:endParaRPr lang="en-IN" dirty="0"/>
          </a:p>
          <a:p>
            <a:pPr marL="0" indent="0">
              <a:buNone/>
            </a:pPr>
            <a:r>
              <a:rPr lang="en-IN" dirty="0"/>
              <a:t>                               </a:t>
            </a:r>
            <a:r>
              <a:rPr lang="en-IN" dirty="0" err="1"/>
              <a:t>plt.scatter</a:t>
            </a:r>
            <a:r>
              <a:rPr lang="en-IN" dirty="0"/>
              <a:t>(</a:t>
            </a:r>
            <a:r>
              <a:rPr lang="en-IN" dirty="0" err="1"/>
              <a:t>df</a:t>
            </a:r>
            <a:r>
              <a:rPr lang="en-IN" dirty="0"/>
              <a:t>['X'], </a:t>
            </a:r>
            <a:r>
              <a:rPr lang="en-IN" dirty="0" err="1"/>
              <a:t>df</a:t>
            </a:r>
            <a:r>
              <a:rPr lang="en-IN" dirty="0"/>
              <a:t>['Y'])</a:t>
            </a:r>
          </a:p>
        </p:txBody>
      </p:sp>
    </p:spTree>
    <p:extLst>
      <p:ext uri="{BB962C8B-B14F-4D97-AF65-F5344CB8AC3E}">
        <p14:creationId xmlns:p14="http://schemas.microsoft.com/office/powerpoint/2010/main" val="2631398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2005-E693-5AFB-9CCB-96A2CCED13D5}"/>
              </a:ext>
            </a:extLst>
          </p:cNvPr>
          <p:cNvSpPr>
            <a:spLocks noGrp="1"/>
          </p:cNvSpPr>
          <p:nvPr>
            <p:ph type="title"/>
          </p:nvPr>
        </p:nvSpPr>
        <p:spPr/>
        <p:txBody>
          <a:bodyPr/>
          <a:lstStyle/>
          <a:p>
            <a:r>
              <a:rPr lang="en-IN" dirty="0"/>
              <a:t>HYPOTHESIS TESTING</a:t>
            </a:r>
          </a:p>
        </p:txBody>
      </p:sp>
      <p:sp>
        <p:nvSpPr>
          <p:cNvPr id="4" name="Rectangle 3">
            <a:extLst>
              <a:ext uri="{FF2B5EF4-FFF2-40B4-BE49-F238E27FC236}">
                <a16:creationId xmlns:a16="http://schemas.microsoft.com/office/drawing/2014/main" id="{F9B3047E-175C-A33B-8FF4-326F2AB594D3}"/>
              </a:ext>
            </a:extLst>
          </p:cNvPr>
          <p:cNvSpPr/>
          <p:nvPr/>
        </p:nvSpPr>
        <p:spPr>
          <a:xfrm>
            <a:off x="2139950" y="3429000"/>
            <a:ext cx="7956550" cy="1657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5AA75F1-A0AD-013F-397E-4ACE6959620C}"/>
              </a:ext>
            </a:extLst>
          </p:cNvPr>
          <p:cNvSpPr>
            <a:spLocks noGrp="1"/>
          </p:cNvSpPr>
          <p:nvPr>
            <p:ph idx="1"/>
          </p:nvPr>
        </p:nvSpPr>
        <p:spPr/>
        <p:txBody>
          <a:bodyPr/>
          <a:lstStyle/>
          <a:p>
            <a:pPr algn="just"/>
            <a:r>
              <a:rPr lang="en-IN" dirty="0"/>
              <a:t>Conduct statistical tests using libraries like SciPy to make data-driven decisions.</a:t>
            </a:r>
          </a:p>
          <a:p>
            <a:pPr marL="0" indent="0">
              <a:buNone/>
            </a:pPr>
            <a:endParaRPr lang="en-IN" dirty="0"/>
          </a:p>
          <a:p>
            <a:pPr marL="0" indent="0">
              <a:buNone/>
            </a:pPr>
            <a:r>
              <a:rPr lang="en-IN" dirty="0"/>
              <a:t>               from </a:t>
            </a:r>
            <a:r>
              <a:rPr lang="en-IN" dirty="0" err="1"/>
              <a:t>scipy</a:t>
            </a:r>
            <a:r>
              <a:rPr lang="en-IN" dirty="0"/>
              <a:t> import stats</a:t>
            </a:r>
          </a:p>
          <a:p>
            <a:pPr marL="0" indent="0" algn="ctr">
              <a:buNone/>
            </a:pPr>
            <a:r>
              <a:rPr lang="en-IN" dirty="0" err="1"/>
              <a:t>t_stat</a:t>
            </a:r>
            <a:r>
              <a:rPr lang="en-IN" dirty="0"/>
              <a:t>, </a:t>
            </a:r>
            <a:r>
              <a:rPr lang="en-IN" dirty="0" err="1"/>
              <a:t>p_value</a:t>
            </a:r>
            <a:r>
              <a:rPr lang="en-IN" dirty="0"/>
              <a:t> = </a:t>
            </a:r>
            <a:r>
              <a:rPr lang="en-IN" dirty="0" err="1"/>
              <a:t>stats.ttest_ind</a:t>
            </a:r>
            <a:r>
              <a:rPr lang="en-IN" dirty="0"/>
              <a:t>(group1, group2)</a:t>
            </a:r>
          </a:p>
        </p:txBody>
      </p:sp>
    </p:spTree>
    <p:extLst>
      <p:ext uri="{BB962C8B-B14F-4D97-AF65-F5344CB8AC3E}">
        <p14:creationId xmlns:p14="http://schemas.microsoft.com/office/powerpoint/2010/main" val="3205014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315A-6A0B-4AFE-AC3B-C88153765987}"/>
              </a:ext>
            </a:extLst>
          </p:cNvPr>
          <p:cNvSpPr>
            <a:spLocks noGrp="1"/>
          </p:cNvSpPr>
          <p:nvPr>
            <p:ph type="title"/>
          </p:nvPr>
        </p:nvSpPr>
        <p:spPr/>
        <p:txBody>
          <a:bodyPr/>
          <a:lstStyle/>
          <a:p>
            <a:r>
              <a:rPr lang="en-IN" dirty="0"/>
              <a:t>REAL-WORLD APPLICATIONS</a:t>
            </a:r>
          </a:p>
        </p:txBody>
      </p:sp>
      <p:sp>
        <p:nvSpPr>
          <p:cNvPr id="3" name="Content Placeholder 2">
            <a:extLst>
              <a:ext uri="{FF2B5EF4-FFF2-40B4-BE49-F238E27FC236}">
                <a16:creationId xmlns:a16="http://schemas.microsoft.com/office/drawing/2014/main" id="{ACEC9061-6DF9-1304-8059-41425CA91571}"/>
              </a:ext>
            </a:extLst>
          </p:cNvPr>
          <p:cNvSpPr>
            <a:spLocks noGrp="1"/>
          </p:cNvSpPr>
          <p:nvPr>
            <p:ph idx="1"/>
          </p:nvPr>
        </p:nvSpPr>
        <p:spPr/>
        <p:txBody>
          <a:bodyPr>
            <a:normAutofit fontScale="77500" lnSpcReduction="20000"/>
          </a:bodyPr>
          <a:lstStyle/>
          <a:p>
            <a:pPr algn="just"/>
            <a:r>
              <a:rPr lang="en-US" dirty="0"/>
              <a:t>Data Science: For cleaning and preparing data for machine learning and statistical analysis.</a:t>
            </a:r>
          </a:p>
          <a:p>
            <a:pPr algn="just"/>
            <a:r>
              <a:rPr lang="en-US" dirty="0"/>
              <a:t>Business Analytics: For extracting insights from sales, marketing, and customer data.</a:t>
            </a:r>
          </a:p>
          <a:p>
            <a:pPr algn="just"/>
            <a:r>
              <a:rPr lang="en-US" dirty="0"/>
              <a:t>Finance: For analyzing financial data and market trends.</a:t>
            </a:r>
          </a:p>
          <a:p>
            <a:pPr algn="just"/>
            <a:r>
              <a:rPr lang="en-US" dirty="0"/>
              <a:t>Healthcare: For processing and analyzing patient data.</a:t>
            </a:r>
          </a:p>
          <a:p>
            <a:pPr algn="just"/>
            <a:r>
              <a:rPr lang="en-US" dirty="0"/>
              <a:t>Social Sciences: For conducting surveys and experiments.</a:t>
            </a:r>
          </a:p>
          <a:p>
            <a:pPr algn="just"/>
            <a:r>
              <a:rPr lang="en-US" dirty="0"/>
              <a:t>Web Development: For processing user-generated data on websites.</a:t>
            </a:r>
          </a:p>
          <a:p>
            <a:pPr algn="just"/>
            <a:r>
              <a:rPr lang="en-US" dirty="0"/>
              <a:t>Data manipulation is a fundamental skill for anyone working with data, enabling you to extract valuable insights and make informed decisions based on data-driven evidence.</a:t>
            </a:r>
            <a:endParaRPr lang="en-IN" dirty="0"/>
          </a:p>
        </p:txBody>
      </p:sp>
    </p:spTree>
    <p:extLst>
      <p:ext uri="{BB962C8B-B14F-4D97-AF65-F5344CB8AC3E}">
        <p14:creationId xmlns:p14="http://schemas.microsoft.com/office/powerpoint/2010/main" val="889101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99BE-4DB8-C678-4C16-53586234D8D5}"/>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389C37E5-629F-7FF6-2AD6-802B31C9FF45}"/>
              </a:ext>
            </a:extLst>
          </p:cNvPr>
          <p:cNvSpPr>
            <a:spLocks noGrp="1"/>
          </p:cNvSpPr>
          <p:nvPr>
            <p:ph type="body" idx="1"/>
          </p:nvPr>
        </p:nvSpPr>
        <p:spPr/>
        <p:txBody>
          <a:bodyPr/>
          <a:lstStyle/>
          <a:p>
            <a:r>
              <a:rPr lang="en-IN" dirty="0"/>
              <a:t>A Presentation By Yashasvi Linga Reddy</a:t>
            </a:r>
          </a:p>
        </p:txBody>
      </p:sp>
    </p:spTree>
    <p:extLst>
      <p:ext uri="{BB962C8B-B14F-4D97-AF65-F5344CB8AC3E}">
        <p14:creationId xmlns:p14="http://schemas.microsoft.com/office/powerpoint/2010/main" val="5487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697B-33AD-4F2E-C307-3A2398E15012}"/>
              </a:ext>
            </a:extLst>
          </p:cNvPr>
          <p:cNvSpPr>
            <a:spLocks noGrp="1"/>
          </p:cNvSpPr>
          <p:nvPr>
            <p:ph type="title"/>
          </p:nvPr>
        </p:nvSpPr>
        <p:spPr/>
        <p:txBody>
          <a:bodyPr/>
          <a:lstStyle/>
          <a:p>
            <a:r>
              <a:rPr lang="en-IN" dirty="0"/>
              <a:t>FUNCTION DEFINITION</a:t>
            </a:r>
          </a:p>
        </p:txBody>
      </p:sp>
      <p:sp>
        <p:nvSpPr>
          <p:cNvPr id="5" name="Rectangle 4">
            <a:extLst>
              <a:ext uri="{FF2B5EF4-FFF2-40B4-BE49-F238E27FC236}">
                <a16:creationId xmlns:a16="http://schemas.microsoft.com/office/drawing/2014/main" id="{95FCAE64-0A8E-C183-E395-B4321F77AB59}"/>
              </a:ext>
            </a:extLst>
          </p:cNvPr>
          <p:cNvSpPr/>
          <p:nvPr/>
        </p:nvSpPr>
        <p:spPr>
          <a:xfrm>
            <a:off x="3708400" y="4654550"/>
            <a:ext cx="4540250" cy="1263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13E67978-F588-3026-1B22-ECC36D1DC5AB}"/>
              </a:ext>
            </a:extLst>
          </p:cNvPr>
          <p:cNvSpPr>
            <a:spLocks noGrp="1"/>
          </p:cNvSpPr>
          <p:nvPr>
            <p:ph idx="1"/>
          </p:nvPr>
        </p:nvSpPr>
        <p:spPr/>
        <p:txBody>
          <a:bodyPr>
            <a:normAutofit/>
          </a:bodyPr>
          <a:lstStyle/>
          <a:p>
            <a:pPr algn="just"/>
            <a:r>
              <a:rPr lang="en-US" dirty="0"/>
              <a:t>Functions are defined using the def keyword, followed by the function name and a pair of parentheses.</a:t>
            </a:r>
          </a:p>
          <a:p>
            <a:pPr algn="just"/>
            <a:r>
              <a:rPr lang="en-US" dirty="0"/>
              <a:t>Function names should follow variable naming conventions (e.g., use lowercase letters and underscores).</a:t>
            </a:r>
          </a:p>
          <a:p>
            <a:pPr algn="just"/>
            <a:r>
              <a:rPr lang="en-US" dirty="0"/>
              <a:t>Example:</a:t>
            </a:r>
          </a:p>
          <a:p>
            <a:pPr marL="0" indent="0">
              <a:buNone/>
            </a:pPr>
            <a:r>
              <a:rPr lang="en-US" dirty="0"/>
              <a:t>                                 def greet(name):</a:t>
            </a:r>
          </a:p>
          <a:p>
            <a:pPr marL="0" indent="0" algn="ctr">
              <a:buNone/>
            </a:pPr>
            <a:r>
              <a:rPr lang="en-US" dirty="0"/>
              <a:t>    print(</a:t>
            </a:r>
            <a:r>
              <a:rPr lang="en-US" dirty="0" err="1"/>
              <a:t>f"Hello</a:t>
            </a:r>
            <a:r>
              <a:rPr lang="en-US" dirty="0"/>
              <a:t>, {name}!")</a:t>
            </a:r>
            <a:endParaRPr lang="en-IN" dirty="0"/>
          </a:p>
        </p:txBody>
      </p:sp>
    </p:spTree>
    <p:extLst>
      <p:ext uri="{BB962C8B-B14F-4D97-AF65-F5344CB8AC3E}">
        <p14:creationId xmlns:p14="http://schemas.microsoft.com/office/powerpoint/2010/main" val="79775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35A5-85A3-550F-1F46-1792DDE60DAB}"/>
              </a:ext>
            </a:extLst>
          </p:cNvPr>
          <p:cNvSpPr>
            <a:spLocks noGrp="1"/>
          </p:cNvSpPr>
          <p:nvPr>
            <p:ph type="title"/>
          </p:nvPr>
        </p:nvSpPr>
        <p:spPr/>
        <p:txBody>
          <a:bodyPr/>
          <a:lstStyle/>
          <a:p>
            <a:r>
              <a:rPr lang="en-IN" dirty="0"/>
              <a:t>FUNCTION PARAMETERS</a:t>
            </a:r>
          </a:p>
        </p:txBody>
      </p:sp>
      <p:sp>
        <p:nvSpPr>
          <p:cNvPr id="4" name="Rectangle 3">
            <a:extLst>
              <a:ext uri="{FF2B5EF4-FFF2-40B4-BE49-F238E27FC236}">
                <a16:creationId xmlns:a16="http://schemas.microsoft.com/office/drawing/2014/main" id="{BC087CC1-BB31-692C-013B-46CA1CE301AA}"/>
              </a:ext>
            </a:extLst>
          </p:cNvPr>
          <p:cNvSpPr/>
          <p:nvPr/>
        </p:nvSpPr>
        <p:spPr>
          <a:xfrm>
            <a:off x="4902200" y="5035550"/>
            <a:ext cx="2451100" cy="1104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D2895AD-744B-15EC-D32B-EB9F22682E80}"/>
              </a:ext>
            </a:extLst>
          </p:cNvPr>
          <p:cNvSpPr>
            <a:spLocks noGrp="1"/>
          </p:cNvSpPr>
          <p:nvPr>
            <p:ph idx="1"/>
          </p:nvPr>
        </p:nvSpPr>
        <p:spPr/>
        <p:txBody>
          <a:bodyPr>
            <a:normAutofit fontScale="92500" lnSpcReduction="20000"/>
          </a:bodyPr>
          <a:lstStyle/>
          <a:p>
            <a:pPr algn="just"/>
            <a:r>
              <a:rPr lang="en-US" dirty="0"/>
              <a:t>Parameters are placeholders for data that a function will receive when it is called.</a:t>
            </a:r>
          </a:p>
          <a:p>
            <a:pPr algn="just"/>
            <a:r>
              <a:rPr lang="en-US" dirty="0"/>
              <a:t>Parameters are specified within the parentheses in the function definition.</a:t>
            </a:r>
          </a:p>
          <a:p>
            <a:pPr algn="just"/>
            <a:r>
              <a:rPr lang="en-US" dirty="0"/>
              <a:t>Multiple parameters can be separated by commas.</a:t>
            </a:r>
          </a:p>
          <a:p>
            <a:pPr algn="just"/>
            <a:r>
              <a:rPr lang="en-US" dirty="0"/>
              <a:t>Example:</a:t>
            </a:r>
          </a:p>
          <a:p>
            <a:endParaRPr lang="en-US" dirty="0"/>
          </a:p>
          <a:p>
            <a:pPr marL="0" indent="0" algn="ctr">
              <a:buNone/>
            </a:pPr>
            <a:r>
              <a:rPr lang="en-US" dirty="0"/>
              <a:t>def add(x, y):</a:t>
            </a:r>
          </a:p>
          <a:p>
            <a:pPr marL="0" indent="0" algn="ctr">
              <a:buNone/>
            </a:pPr>
            <a:r>
              <a:rPr lang="en-US" dirty="0"/>
              <a:t>    return x + y</a:t>
            </a:r>
            <a:endParaRPr lang="en-IN" dirty="0"/>
          </a:p>
        </p:txBody>
      </p:sp>
    </p:spTree>
    <p:extLst>
      <p:ext uri="{BB962C8B-B14F-4D97-AF65-F5344CB8AC3E}">
        <p14:creationId xmlns:p14="http://schemas.microsoft.com/office/powerpoint/2010/main" val="197750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58C7-8A10-F93C-0E8C-AA71D60F007C}"/>
              </a:ext>
            </a:extLst>
          </p:cNvPr>
          <p:cNvSpPr>
            <a:spLocks noGrp="1"/>
          </p:cNvSpPr>
          <p:nvPr>
            <p:ph type="title"/>
          </p:nvPr>
        </p:nvSpPr>
        <p:spPr/>
        <p:txBody>
          <a:bodyPr/>
          <a:lstStyle/>
          <a:p>
            <a:r>
              <a:rPr lang="en-IN" dirty="0"/>
              <a:t>CALLING FUNCTIONS</a:t>
            </a:r>
          </a:p>
        </p:txBody>
      </p:sp>
      <p:sp>
        <p:nvSpPr>
          <p:cNvPr id="4" name="Rectangle 3">
            <a:extLst>
              <a:ext uri="{FF2B5EF4-FFF2-40B4-BE49-F238E27FC236}">
                <a16:creationId xmlns:a16="http://schemas.microsoft.com/office/drawing/2014/main" id="{015BBA56-49BA-175B-8456-F041B35C7EDE}"/>
              </a:ext>
            </a:extLst>
          </p:cNvPr>
          <p:cNvSpPr/>
          <p:nvPr/>
        </p:nvSpPr>
        <p:spPr>
          <a:xfrm>
            <a:off x="4432300" y="4051300"/>
            <a:ext cx="3257550" cy="882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2D01B60-FFA5-9AF3-16EC-231B07C380EE}"/>
              </a:ext>
            </a:extLst>
          </p:cNvPr>
          <p:cNvSpPr>
            <a:spLocks noGrp="1"/>
          </p:cNvSpPr>
          <p:nvPr>
            <p:ph idx="1"/>
          </p:nvPr>
        </p:nvSpPr>
        <p:spPr/>
        <p:txBody>
          <a:bodyPr/>
          <a:lstStyle/>
          <a:p>
            <a:pPr algn="just"/>
            <a:r>
              <a:rPr lang="en-US" dirty="0"/>
              <a:t>To use a function, you need to call it by its name followed by parentheses, passing the required arguments.</a:t>
            </a:r>
          </a:p>
          <a:p>
            <a:pPr algn="just"/>
            <a:r>
              <a:rPr lang="en-US" dirty="0"/>
              <a:t>Example:</a:t>
            </a:r>
          </a:p>
          <a:p>
            <a:endParaRPr lang="en-US" dirty="0"/>
          </a:p>
          <a:p>
            <a:pPr marL="0" indent="0" algn="ctr">
              <a:buNone/>
            </a:pPr>
            <a:r>
              <a:rPr lang="en-US" dirty="0"/>
              <a:t>result = add(3, 5)</a:t>
            </a:r>
            <a:endParaRPr lang="en-IN" dirty="0"/>
          </a:p>
        </p:txBody>
      </p:sp>
    </p:spTree>
    <p:extLst>
      <p:ext uri="{BB962C8B-B14F-4D97-AF65-F5344CB8AC3E}">
        <p14:creationId xmlns:p14="http://schemas.microsoft.com/office/powerpoint/2010/main" val="106465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4864-DE78-7976-C527-86F3CF8770A0}"/>
              </a:ext>
            </a:extLst>
          </p:cNvPr>
          <p:cNvSpPr>
            <a:spLocks noGrp="1"/>
          </p:cNvSpPr>
          <p:nvPr>
            <p:ph type="title"/>
          </p:nvPr>
        </p:nvSpPr>
        <p:spPr/>
        <p:txBody>
          <a:bodyPr/>
          <a:lstStyle/>
          <a:p>
            <a:r>
              <a:rPr lang="en-IN" dirty="0"/>
              <a:t>THE RETURN STATEMENT</a:t>
            </a:r>
          </a:p>
        </p:txBody>
      </p:sp>
      <p:sp>
        <p:nvSpPr>
          <p:cNvPr id="4" name="Rectangle 3">
            <a:extLst>
              <a:ext uri="{FF2B5EF4-FFF2-40B4-BE49-F238E27FC236}">
                <a16:creationId xmlns:a16="http://schemas.microsoft.com/office/drawing/2014/main" id="{33148578-9C84-22C1-C463-92BCFCAA8ADE}"/>
              </a:ext>
            </a:extLst>
          </p:cNvPr>
          <p:cNvSpPr/>
          <p:nvPr/>
        </p:nvSpPr>
        <p:spPr>
          <a:xfrm>
            <a:off x="4756150" y="4419600"/>
            <a:ext cx="2743200" cy="1581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5093878-DCE4-ECA1-D022-404B41FA5843}"/>
              </a:ext>
            </a:extLst>
          </p:cNvPr>
          <p:cNvSpPr>
            <a:spLocks noGrp="1"/>
          </p:cNvSpPr>
          <p:nvPr>
            <p:ph idx="1"/>
          </p:nvPr>
        </p:nvSpPr>
        <p:spPr/>
        <p:txBody>
          <a:bodyPr>
            <a:normAutofit fontScale="92500" lnSpcReduction="10000"/>
          </a:bodyPr>
          <a:lstStyle/>
          <a:p>
            <a:pPr algn="just"/>
            <a:r>
              <a:rPr lang="en-US" dirty="0"/>
              <a:t>Functions can return values using the return statement.</a:t>
            </a:r>
          </a:p>
          <a:p>
            <a:pPr algn="just"/>
            <a:r>
              <a:rPr lang="en-US" dirty="0"/>
              <a:t>A function can have multiple return statements, but it will exit and return the first encountered return statement.</a:t>
            </a:r>
          </a:p>
          <a:p>
            <a:pPr algn="just"/>
            <a:r>
              <a:rPr lang="en-US" dirty="0"/>
              <a:t>Example:</a:t>
            </a:r>
          </a:p>
          <a:p>
            <a:endParaRPr lang="en-US" dirty="0"/>
          </a:p>
          <a:p>
            <a:pPr marL="0" indent="0" algn="ctr">
              <a:buNone/>
            </a:pPr>
            <a:r>
              <a:rPr lang="en-US" dirty="0"/>
              <a:t>def multiply(x, y):</a:t>
            </a:r>
          </a:p>
          <a:p>
            <a:pPr marL="0" indent="0" algn="ctr">
              <a:buNone/>
            </a:pPr>
            <a:r>
              <a:rPr lang="en-US" dirty="0"/>
              <a:t>    result = x * y</a:t>
            </a:r>
          </a:p>
          <a:p>
            <a:pPr marL="0" indent="0" algn="ctr">
              <a:buNone/>
            </a:pPr>
            <a:r>
              <a:rPr lang="en-US" dirty="0"/>
              <a:t>    return result</a:t>
            </a:r>
            <a:endParaRPr lang="en-IN" dirty="0"/>
          </a:p>
        </p:txBody>
      </p:sp>
    </p:spTree>
    <p:extLst>
      <p:ext uri="{BB962C8B-B14F-4D97-AF65-F5344CB8AC3E}">
        <p14:creationId xmlns:p14="http://schemas.microsoft.com/office/powerpoint/2010/main" val="3736767343"/>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Blockprint</Template>
  <TotalTime>4290</TotalTime>
  <Words>2805</Words>
  <Application>Microsoft Office PowerPoint</Application>
  <PresentationFormat>Widescreen</PresentationFormat>
  <Paragraphs>336</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Avenir Next LT Pro</vt:lpstr>
      <vt:lpstr>AvenirNext LT Pro Medium</vt:lpstr>
      <vt:lpstr>Wingdings</vt:lpstr>
      <vt:lpstr>BlockprintVTI</vt:lpstr>
      <vt:lpstr>FUNCTIONS, MODULES AND DATA MANIPULATION IN PYTHON</vt:lpstr>
      <vt:lpstr>CONTENTS</vt:lpstr>
      <vt:lpstr>UNLEASHING THE POWER OF FUNCTIONS IN PYTHON</vt:lpstr>
      <vt:lpstr>INTRODUCTION</vt:lpstr>
      <vt:lpstr>BENEFITS</vt:lpstr>
      <vt:lpstr>FUNCTION DEFINITION</vt:lpstr>
      <vt:lpstr>FUNCTION PARAMETERS</vt:lpstr>
      <vt:lpstr>CALLING FUNCTIONS</vt:lpstr>
      <vt:lpstr>THE RETURN STATEMENT</vt:lpstr>
      <vt:lpstr>DEFAULT PARAMETERS</vt:lpstr>
      <vt:lpstr>VARIABLE SCOPE</vt:lpstr>
      <vt:lpstr>DOCSTRINGS</vt:lpstr>
      <vt:lpstr>LAMBDA FUNCTIONS</vt:lpstr>
      <vt:lpstr>FUNCTION RECURSION</vt:lpstr>
      <vt:lpstr>FUNCTION ARGUMENTS</vt:lpstr>
      <vt:lpstr>FUNCTION MODULES</vt:lpstr>
      <vt:lpstr>FUNCTION ANNOTATIONS </vt:lpstr>
      <vt:lpstr>BUILT-IN FUNCTIONS</vt:lpstr>
      <vt:lpstr>EXPLORING PYTHON MODULES</vt:lpstr>
      <vt:lpstr>WHAT ARE MODULES?</vt:lpstr>
      <vt:lpstr>CREATING YOUR OWN MODULES</vt:lpstr>
      <vt:lpstr>PYTHON’S STANDARD LIBRARY</vt:lpstr>
      <vt:lpstr>PYTHON’S STANDARD LIBRARY (CONTD)</vt:lpstr>
      <vt:lpstr>IMPORTING MODULES</vt:lpstr>
      <vt:lpstr>IMPORTING MODULES (CONTD)</vt:lpstr>
      <vt:lpstr>IMPORTING MODULES (CONTD)</vt:lpstr>
      <vt:lpstr>DOCUMENTING MODULES</vt:lpstr>
      <vt:lpstr>DOCUMENTING MODULES (CONTD)</vt:lpstr>
      <vt:lpstr>FEW COMMON ERRORS AND DEBUGGING TIPS</vt:lpstr>
      <vt:lpstr>FEW COMMON ERRORS AND DEBUGGING TIPS (CONTD)</vt:lpstr>
      <vt:lpstr>FEW COMMON ERRORS AND DEBUGGING TIPS (CONTD)</vt:lpstr>
      <vt:lpstr>REAL-WORLD APPLICATIONS</vt:lpstr>
      <vt:lpstr>MASTERING DATA MANIPULATION IN PYTHON</vt:lpstr>
      <vt:lpstr>UNDERSTANDING DATA MANIPULATION</vt:lpstr>
      <vt:lpstr>DATA STRUCTURES FOR DATA MANIPULATION</vt:lpstr>
      <vt:lpstr>LISTS AND NUMPY ARRAYS</vt:lpstr>
      <vt:lpstr>PANDAS DATAFRAMES</vt:lpstr>
      <vt:lpstr>DATA IMPORT AND EXPORT</vt:lpstr>
      <vt:lpstr>READING DATA</vt:lpstr>
      <vt:lpstr>WRITING DATA</vt:lpstr>
      <vt:lpstr>DATA CLEANING AND PREPROCESSING</vt:lpstr>
      <vt:lpstr>HANDLING MISSING DATA</vt:lpstr>
      <vt:lpstr>REMOVING DUPLICATES</vt:lpstr>
      <vt:lpstr>OUTLIER DETECTION</vt:lpstr>
      <vt:lpstr>DATA TRANSFORMATION</vt:lpstr>
      <vt:lpstr>DATA RESHAPING</vt:lpstr>
      <vt:lpstr>AGGREGATION AND GROUPING</vt:lpstr>
      <vt:lpstr>MERGING AND JOINING</vt:lpstr>
      <vt:lpstr>DATA ANALYSIS AND VISUALIZATION</vt:lpstr>
      <vt:lpstr>DESCRIPTIVE STATISTICS</vt:lpstr>
      <vt:lpstr>DATA VISUALIZATION</vt:lpstr>
      <vt:lpstr>HYPOTHESIS TESTING</vt:lpstr>
      <vt:lpstr>REAL-WORLD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MODULES AND DATA MANIPULATION IN PYTHON</dc:title>
  <dc:creator>Deekshita Reddy L</dc:creator>
  <cp:lastModifiedBy>Deekshita Reddy L</cp:lastModifiedBy>
  <cp:revision>1</cp:revision>
  <dcterms:created xsi:type="dcterms:W3CDTF">2023-10-07T07:07:24Z</dcterms:created>
  <dcterms:modified xsi:type="dcterms:W3CDTF">2023-10-10T06:38:14Z</dcterms:modified>
</cp:coreProperties>
</file>