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282" r:id="rId6"/>
    <p:sldId id="314" r:id="rId7"/>
    <p:sldId id="315" r:id="rId8"/>
    <p:sldId id="317" r:id="rId9"/>
    <p:sldId id="304"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0" d="100"/>
          <a:sy n="70" d="100"/>
        </p:scale>
        <p:origin x="536"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Diwali Sales 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Data cleaning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a:spcAft>
                <a:spcPts val="1200"/>
              </a:spcAft>
            </a:pPr>
            <a:r>
              <a:rPr lang="en-US" b="0" i="0" dirty="0">
                <a:solidFill>
                  <a:schemeClr val="accent6">
                    <a:lumMod val="50000"/>
                  </a:schemeClr>
                </a:solidFill>
                <a:effectLst/>
                <a:latin typeface="-apple-system"/>
              </a:rPr>
              <a:t>Dropped null values to clean the dataset.</a:t>
            </a:r>
          </a:p>
          <a:p>
            <a:pPr>
              <a:spcAft>
                <a:spcPts val="1200"/>
              </a:spcAft>
            </a:pPr>
            <a:r>
              <a:rPr lang="en-US" b="0" i="0" dirty="0">
                <a:solidFill>
                  <a:schemeClr val="accent6">
                    <a:lumMod val="50000"/>
                  </a:schemeClr>
                </a:solidFill>
                <a:effectLst/>
                <a:latin typeface="-apple-system"/>
              </a:rPr>
              <a:t>Removed unnecessary columns like 'Status', 'unnamed1'.</a:t>
            </a:r>
          </a:p>
          <a:p>
            <a:pPr>
              <a:spcAft>
                <a:spcPts val="1200"/>
              </a:spcAft>
            </a:pPr>
            <a:r>
              <a:rPr lang="en-US" b="0" i="0" dirty="0">
                <a:solidFill>
                  <a:schemeClr val="accent6">
                    <a:lumMod val="50000"/>
                  </a:schemeClr>
                </a:solidFill>
                <a:effectLst/>
                <a:latin typeface="-apple-system"/>
              </a:rPr>
              <a:t>Ensured correct data types for numerical analysis (e.g., converting 'Amount' to integers).</a:t>
            </a:r>
          </a:p>
          <a:p>
            <a:pPr marL="0" indent="0">
              <a:buNone/>
            </a:pPr>
            <a:endParaRPr lang="en-US" dirty="0">
              <a:solidFill>
                <a:schemeClr val="accent6">
                  <a:lumMod val="50000"/>
                </a:schemeClr>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5"/>
            <a:ext cx="7043617" cy="744094"/>
          </a:xfrm>
        </p:spPr>
        <p:txBody>
          <a:bodyPr/>
          <a:lstStyle/>
          <a:p>
            <a:r>
              <a:rPr lang="en-US" b="0" i="0" dirty="0">
                <a:solidFill>
                  <a:schemeClr val="accent6">
                    <a:lumMod val="60000"/>
                    <a:lumOff val="40000"/>
                  </a:schemeClr>
                </a:solidFill>
                <a:effectLst/>
                <a:latin typeface="-apple-system"/>
              </a:rPr>
              <a:t>Exploratory Data Analysis (EDA)</a:t>
            </a:r>
            <a:endParaRPr lang="en-US" dirty="0">
              <a:solidFill>
                <a:schemeClr val="accent6">
                  <a:lumMod val="60000"/>
                  <a:lumOff val="40000"/>
                </a:schemeClr>
              </a:solidFill>
            </a:endParaRP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002536"/>
            <a:ext cx="7043618" cy="4039447"/>
          </a:xfrm>
        </p:spPr>
        <p:txBody>
          <a:bodyPr>
            <a:noAutofit/>
          </a:bodyPr>
          <a:lstStyle/>
          <a:p>
            <a:pPr algn="l">
              <a:spcAft>
                <a:spcPts val="1200"/>
              </a:spcAft>
            </a:pPr>
            <a:r>
              <a:rPr lang="en-US" sz="1400" b="0" i="0" dirty="0">
                <a:solidFill>
                  <a:schemeClr val="accent6">
                    <a:lumMod val="50000"/>
                  </a:schemeClr>
                </a:solidFill>
                <a:effectLst/>
                <a:latin typeface="-apple-system"/>
              </a:rPr>
              <a:t>Gender Distribution:</a:t>
            </a:r>
          </a:p>
          <a:p>
            <a:pPr marL="285750" indent="-285750" algn="l">
              <a:spcAft>
                <a:spcPts val="1200"/>
              </a:spcAft>
              <a:buFont typeface="Arial" panose="020B0604020202020204" pitchFamily="34" charset="0"/>
              <a:buChar char="•"/>
            </a:pPr>
            <a:r>
              <a:rPr lang="en-US" sz="1400" b="0" i="0" dirty="0">
                <a:solidFill>
                  <a:schemeClr val="accent6">
                    <a:lumMod val="50000"/>
                  </a:schemeClr>
                </a:solidFill>
                <a:effectLst/>
                <a:latin typeface="-apple-system"/>
              </a:rPr>
              <a:t>Count plot showed more purchases by males than females.</a:t>
            </a:r>
          </a:p>
          <a:p>
            <a:pPr marL="285750" indent="-285750" algn="l">
              <a:spcAft>
                <a:spcPts val="1200"/>
              </a:spcAft>
              <a:buFont typeface="Arial" panose="020B0604020202020204" pitchFamily="34" charset="0"/>
              <a:buChar char="•"/>
            </a:pPr>
            <a:r>
              <a:rPr lang="en-US" sz="1400" b="0" i="0" dirty="0">
                <a:solidFill>
                  <a:schemeClr val="accent6">
                    <a:lumMod val="50000"/>
                  </a:schemeClr>
                </a:solidFill>
                <a:effectLst/>
                <a:latin typeface="-apple-system"/>
              </a:rPr>
              <a:t>Males contributed to a higher total purchase amount.</a:t>
            </a:r>
          </a:p>
          <a:p>
            <a:pPr algn="l">
              <a:spcAft>
                <a:spcPts val="1200"/>
              </a:spcAft>
            </a:pPr>
            <a:r>
              <a:rPr lang="en-US" sz="1400" b="0" i="0" dirty="0">
                <a:solidFill>
                  <a:schemeClr val="accent6">
                    <a:lumMod val="50000"/>
                  </a:schemeClr>
                </a:solidFill>
                <a:effectLst/>
                <a:latin typeface="-apple-system"/>
              </a:rPr>
              <a:t>Age Group Analysis:</a:t>
            </a:r>
          </a:p>
          <a:p>
            <a:pPr marL="285750" indent="-285750" algn="l">
              <a:spcAft>
                <a:spcPts val="1200"/>
              </a:spcAft>
              <a:buFont typeface="Arial" panose="020B0604020202020204" pitchFamily="34" charset="0"/>
              <a:buChar char="•"/>
            </a:pPr>
            <a:r>
              <a:rPr lang="en-US" sz="1400" b="0" i="0" dirty="0">
                <a:solidFill>
                  <a:schemeClr val="accent6">
                    <a:lumMod val="50000"/>
                  </a:schemeClr>
                </a:solidFill>
                <a:effectLst/>
                <a:latin typeface="-apple-system"/>
              </a:rPr>
              <a:t>Most purchases were made by the 26-35 age group, especially males.</a:t>
            </a:r>
          </a:p>
          <a:p>
            <a:pPr marL="285750" indent="-285750" algn="l">
              <a:spcAft>
                <a:spcPts val="1200"/>
              </a:spcAft>
              <a:buFont typeface="Arial" panose="020B0604020202020204" pitchFamily="34" charset="0"/>
              <a:buChar char="•"/>
            </a:pPr>
            <a:r>
              <a:rPr lang="en-US" sz="1400" b="0" i="0" dirty="0">
                <a:solidFill>
                  <a:schemeClr val="accent6">
                    <a:lumMod val="50000"/>
                  </a:schemeClr>
                </a:solidFill>
                <a:effectLst/>
                <a:latin typeface="-apple-system"/>
              </a:rPr>
              <a:t>Plots highlighted both count and total amount spent by age group.</a:t>
            </a:r>
          </a:p>
          <a:p>
            <a:pPr algn="l">
              <a:spcAft>
                <a:spcPts val="1200"/>
              </a:spcAft>
            </a:pPr>
            <a:r>
              <a:rPr lang="en-US" sz="1400" b="0" i="0" dirty="0">
                <a:solidFill>
                  <a:schemeClr val="accent6">
                    <a:lumMod val="50000"/>
                  </a:schemeClr>
                </a:solidFill>
                <a:effectLst/>
                <a:latin typeface="-apple-system"/>
              </a:rPr>
              <a:t>State-wise Sales:</a:t>
            </a:r>
          </a:p>
          <a:p>
            <a:pPr marL="285750" indent="-285750" algn="l">
              <a:spcAft>
                <a:spcPts val="1200"/>
              </a:spcAft>
              <a:buFont typeface="Arial" panose="020B0604020202020204" pitchFamily="34" charset="0"/>
              <a:buChar char="•"/>
            </a:pPr>
            <a:r>
              <a:rPr lang="en-US" sz="1400" b="0" i="0" dirty="0">
                <a:solidFill>
                  <a:schemeClr val="accent6">
                    <a:lumMod val="50000"/>
                  </a:schemeClr>
                </a:solidFill>
                <a:effectLst/>
                <a:latin typeface="-apple-system"/>
              </a:rPr>
              <a:t>Uttar Pradesh, Maharashtra, and Karnataka were top-performing states in terms of sales amount.</a:t>
            </a:r>
          </a:p>
          <a:p>
            <a:pPr algn="l">
              <a:spcAft>
                <a:spcPts val="1200"/>
              </a:spcAft>
            </a:pPr>
            <a:r>
              <a:rPr lang="en-US" sz="1400" b="0" i="0" dirty="0">
                <a:solidFill>
                  <a:schemeClr val="accent6">
                    <a:lumMod val="50000"/>
                  </a:schemeClr>
                </a:solidFill>
                <a:effectLst/>
                <a:latin typeface="-apple-system"/>
              </a:rPr>
              <a:t>Marital Status:</a:t>
            </a:r>
          </a:p>
          <a:p>
            <a:pPr marL="285750" indent="-285750" algn="l">
              <a:spcAft>
                <a:spcPts val="1200"/>
              </a:spcAft>
              <a:buFont typeface="Arial" panose="020B0604020202020204" pitchFamily="34" charset="0"/>
              <a:buChar char="•"/>
            </a:pPr>
            <a:r>
              <a:rPr lang="en-US" sz="1400" b="0" i="0" dirty="0">
                <a:solidFill>
                  <a:schemeClr val="accent6">
                    <a:lumMod val="50000"/>
                  </a:schemeClr>
                </a:solidFill>
                <a:effectLst/>
                <a:latin typeface="-apple-system"/>
              </a:rPr>
              <a:t>Married individuals, especially those aged 26-35, were the major contributors to sales..</a:t>
            </a:r>
          </a:p>
        </p:txBody>
      </p:sp>
    </p:spTree>
    <p:extLst>
      <p:ext uri="{BB962C8B-B14F-4D97-AF65-F5344CB8AC3E}">
        <p14:creationId xmlns:p14="http://schemas.microsoft.com/office/powerpoint/2010/main" val="113171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b="0" i="0" dirty="0">
                <a:solidFill>
                  <a:schemeClr val="accent6">
                    <a:lumMod val="60000"/>
                    <a:lumOff val="40000"/>
                  </a:schemeClr>
                </a:solidFill>
                <a:effectLst/>
                <a:latin typeface="-apple-system"/>
              </a:rPr>
              <a:t>Exploratory Data Analysis (EDA)</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671816" cy="3720337"/>
          </a:xfrm>
        </p:spPr>
        <p:txBody>
          <a:bodyPr>
            <a:normAutofit/>
          </a:bodyPr>
          <a:lstStyle/>
          <a:p>
            <a:pPr algn="l">
              <a:spcAft>
                <a:spcPts val="1200"/>
              </a:spcAft>
            </a:pPr>
            <a:r>
              <a:rPr lang="en-US" b="0" i="0" dirty="0">
                <a:solidFill>
                  <a:schemeClr val="accent6">
                    <a:lumMod val="50000"/>
                  </a:schemeClr>
                </a:solidFill>
                <a:effectLst/>
                <a:latin typeface="-apple-system"/>
              </a:rPr>
              <a:t>Occupation Insights:</a:t>
            </a:r>
          </a:p>
          <a:p>
            <a:pPr marL="285750" indent="-285750" algn="l">
              <a:spcAft>
                <a:spcPts val="1200"/>
              </a:spcAft>
              <a:buFont typeface="Arial" panose="020B0604020202020204" pitchFamily="34" charset="0"/>
              <a:buChar char="•"/>
            </a:pPr>
            <a:r>
              <a:rPr lang="en-US" b="0" i="0" dirty="0">
                <a:solidFill>
                  <a:schemeClr val="accent6">
                    <a:lumMod val="50000"/>
                  </a:schemeClr>
                </a:solidFill>
                <a:effectLst/>
                <a:latin typeface="-apple-system"/>
              </a:rPr>
              <a:t>IT Sector employees were the highest spenders.</a:t>
            </a:r>
          </a:p>
          <a:p>
            <a:pPr algn="l">
              <a:spcAft>
                <a:spcPts val="1200"/>
              </a:spcAft>
            </a:pPr>
            <a:r>
              <a:rPr lang="en-US" b="0" i="0" dirty="0">
                <a:solidFill>
                  <a:schemeClr val="accent6">
                    <a:lumMod val="50000"/>
                  </a:schemeClr>
                </a:solidFill>
                <a:effectLst/>
                <a:latin typeface="-apple-system"/>
              </a:rPr>
              <a:t>Product Category:</a:t>
            </a:r>
          </a:p>
          <a:p>
            <a:pPr marL="285750" indent="-285750" algn="l">
              <a:spcAft>
                <a:spcPts val="1200"/>
              </a:spcAft>
              <a:buFont typeface="Arial" panose="020B0604020202020204" pitchFamily="34" charset="0"/>
              <a:buChar char="•"/>
            </a:pPr>
            <a:r>
              <a:rPr lang="en-US" b="0" i="0" dirty="0">
                <a:solidFill>
                  <a:schemeClr val="accent6">
                    <a:lumMod val="50000"/>
                  </a:schemeClr>
                </a:solidFill>
                <a:effectLst/>
                <a:latin typeface="-apple-system"/>
              </a:rPr>
              <a:t>Clothing &amp; Apparel was the most purchased category, followed by Electronics and Food.</a:t>
            </a:r>
          </a:p>
          <a:p>
            <a:pPr algn="l">
              <a:spcAft>
                <a:spcPts val="1200"/>
              </a:spcAft>
            </a:pPr>
            <a:r>
              <a:rPr lang="en-US" b="0" i="0" dirty="0">
                <a:solidFill>
                  <a:schemeClr val="accent6">
                    <a:lumMod val="50000"/>
                  </a:schemeClr>
                </a:solidFill>
                <a:effectLst/>
                <a:latin typeface="-apple-system"/>
              </a:rPr>
              <a:t>Top 10 Products:</a:t>
            </a:r>
          </a:p>
          <a:p>
            <a:pPr marL="285750" indent="-285750" algn="l">
              <a:spcAft>
                <a:spcPts val="1200"/>
              </a:spcAft>
              <a:buFont typeface="Arial" panose="020B0604020202020204" pitchFamily="34" charset="0"/>
              <a:buChar char="•"/>
            </a:pPr>
            <a:r>
              <a:rPr lang="en-US" b="0" i="0" dirty="0">
                <a:solidFill>
                  <a:schemeClr val="accent6">
                    <a:lumMod val="50000"/>
                  </a:schemeClr>
                </a:solidFill>
                <a:effectLst/>
                <a:latin typeface="-apple-system"/>
              </a:rPr>
              <a:t>A bar chart visualized the top 10 products by quantity sold.</a:t>
            </a:r>
          </a:p>
          <a:p>
            <a:pPr marL="285750" indent="-285750">
              <a:buFont typeface="Arial" panose="020B0604020202020204" pitchFamily="34" charset="0"/>
              <a:buChar char="•"/>
            </a:pPr>
            <a:endParaRPr lang="en-US" dirty="0">
              <a:solidFill>
                <a:schemeClr val="accent6">
                  <a:lumMod val="50000"/>
                </a:schemeClr>
              </a:solidFill>
            </a:endParaRP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412047"/>
          </a:xfrm>
        </p:spPr>
        <p:txBody>
          <a:bodyPr/>
          <a:lstStyle/>
          <a:p>
            <a:r>
              <a:rPr lang="en-US" dirty="0"/>
              <a:t>Insights/conclusion</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5" name="Content Placeholder 5">
            <a:extLst>
              <a:ext uri="{FF2B5EF4-FFF2-40B4-BE49-F238E27FC236}">
                <a16:creationId xmlns:a16="http://schemas.microsoft.com/office/drawing/2014/main" id="{BA2EA2A9-37EC-B763-3C24-146B2E45CC54}"/>
              </a:ext>
            </a:extLst>
          </p:cNvPr>
          <p:cNvSpPr>
            <a:spLocks noGrp="1"/>
          </p:cNvSpPr>
          <p:nvPr>
            <p:ph sz="half" idx="15"/>
          </p:nvPr>
        </p:nvSpPr>
        <p:spPr>
          <a:xfrm>
            <a:off x="914996" y="2788920"/>
            <a:ext cx="7631113" cy="3785934"/>
          </a:xfrm>
        </p:spPr>
        <p:txBody>
          <a:bodyPr/>
          <a:lstStyle/>
          <a:p>
            <a:pPr marL="285750" indent="-285750" algn="l">
              <a:spcAft>
                <a:spcPts val="1200"/>
              </a:spcAft>
              <a:buFont typeface="Arial" panose="020B0604020202020204" pitchFamily="34" charset="0"/>
              <a:buChar char="•"/>
            </a:pPr>
            <a:r>
              <a:rPr lang="en-US" b="0" i="0" dirty="0">
                <a:solidFill>
                  <a:schemeClr val="accent6">
                    <a:lumMod val="50000"/>
                  </a:schemeClr>
                </a:solidFill>
                <a:effectLst/>
                <a:latin typeface="-apple-system"/>
              </a:rPr>
              <a:t> Males aged 26-35 from Uttar Pradesh, Maharashtra, and Karnataka were the top buyers.</a:t>
            </a:r>
          </a:p>
          <a:p>
            <a:pPr algn="l">
              <a:spcAft>
                <a:spcPts val="1200"/>
              </a:spcAft>
              <a:buFont typeface="Arial" panose="020B0604020202020204" pitchFamily="34" charset="0"/>
              <a:buChar char="•"/>
            </a:pPr>
            <a:r>
              <a:rPr lang="en-US" b="0" i="0" dirty="0">
                <a:solidFill>
                  <a:schemeClr val="accent6">
                    <a:lumMod val="50000"/>
                  </a:schemeClr>
                </a:solidFill>
                <a:effectLst/>
                <a:latin typeface="-apple-system"/>
              </a:rPr>
              <a:t>Clothing &amp; Electronics are best-selling categories.</a:t>
            </a:r>
          </a:p>
          <a:p>
            <a:pPr algn="l">
              <a:buFont typeface="Arial" panose="020B0604020202020204" pitchFamily="34" charset="0"/>
              <a:buChar char="•"/>
            </a:pPr>
            <a:r>
              <a:rPr lang="en-US" b="0" i="0" dirty="0">
                <a:solidFill>
                  <a:schemeClr val="accent6">
                    <a:lumMod val="50000"/>
                  </a:schemeClr>
                </a:solidFill>
                <a:effectLst/>
                <a:latin typeface="-apple-system"/>
              </a:rPr>
              <a:t>T professionals and married individuals are high-value customer segments.</a:t>
            </a:r>
          </a:p>
          <a:p>
            <a:pPr>
              <a:buFont typeface="Arial" panose="020B0604020202020204" pitchFamily="34" charset="0"/>
              <a:buChar char="•"/>
            </a:pPr>
            <a:endParaRPr lang="en-US" dirty="0">
              <a:solidFill>
                <a:schemeClr val="accent6">
                  <a:lumMod val="50000"/>
                </a:schemeClr>
              </a:solidFill>
            </a:endParaRPr>
          </a:p>
        </p:txBody>
      </p:sp>
    </p:spTree>
    <p:extLst>
      <p:ext uri="{BB962C8B-B14F-4D97-AF65-F5344CB8AC3E}">
        <p14:creationId xmlns:p14="http://schemas.microsoft.com/office/powerpoint/2010/main" val="19416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85000" lnSpcReduction="20000"/>
          </a:bodyPr>
          <a:lstStyle/>
          <a:p>
            <a:r>
              <a:rPr lang="en-US" b="0" i="0" dirty="0">
                <a:solidFill>
                  <a:schemeClr val="accent6">
                    <a:lumMod val="50000"/>
                  </a:schemeClr>
                </a:solidFill>
                <a:effectLst/>
                <a:latin typeface="-apple-system"/>
              </a:rPr>
              <a:t>The Diwali Sales Analysis shows that males aged 26–35, especially from Uttar Pradesh, Maharashtra, and Karnataka, spent the most. IT professionals and married individuals were top buyers, with Clothing &amp; Apparel being the most popular category during the festive season. The Diwali Sales Analysis notebook includes data cleaning, exploratory data analysis (EDA), and basic visualizations to understand customer purchasing behavior during the Diwali festival.</a:t>
            </a:r>
            <a:endParaRPr lang="en-US" dirty="0">
              <a:solidFill>
                <a:schemeClr val="accent6">
                  <a:lumMod val="50000"/>
                </a:schemeClr>
              </a:solidFill>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6" name="Title 5">
            <a:extLst>
              <a:ext uri="{FF2B5EF4-FFF2-40B4-BE49-F238E27FC236}">
                <a16:creationId xmlns:a16="http://schemas.microsoft.com/office/drawing/2014/main" id="{F24ED68B-258C-4160-9ED8-E35095A34608}"/>
              </a:ext>
            </a:extLst>
          </p:cNvPr>
          <p:cNvSpPr>
            <a:spLocks noGrp="1"/>
          </p:cNvSpPr>
          <p:nvPr>
            <p:ph type="title"/>
          </p:nvPr>
        </p:nvSpPr>
        <p:spPr/>
        <p:txBody>
          <a:bodyPr/>
          <a:lstStyle/>
          <a:p>
            <a:r>
              <a:rPr lang="en-US" dirty="0">
                <a:solidFill>
                  <a:schemeClr val="accent6">
                    <a:lumMod val="40000"/>
                    <a:lumOff val="60000"/>
                  </a:schemeClr>
                </a:solidFill>
              </a:rPr>
              <a:t>summary</a:t>
            </a:r>
          </a:p>
        </p:txBody>
      </p:sp>
    </p:spTree>
    <p:extLst>
      <p:ext uri="{BB962C8B-B14F-4D97-AF65-F5344CB8AC3E}">
        <p14:creationId xmlns:p14="http://schemas.microsoft.com/office/powerpoint/2010/main" val="39132197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{B318983F-4D78-4D45-ABE6-474CFB265B3D}tf78438558_win32</Template>
  <TotalTime>41</TotalTime>
  <Words>302</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Arial Black</vt:lpstr>
      <vt:lpstr>Calibri</vt:lpstr>
      <vt:lpstr>Sabon Next LT</vt:lpstr>
      <vt:lpstr>Custom</vt:lpstr>
      <vt:lpstr>Diwali Sales Analysis</vt:lpstr>
      <vt:lpstr>Data cleaning</vt:lpstr>
      <vt:lpstr>Exploratory Data Analysis (EDA)</vt:lpstr>
      <vt:lpstr>Exploratory Data Analysis (EDA)</vt:lpstr>
      <vt:lpstr>Insights/conclusion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yashasvipandey59@outlook.com</dc:creator>
  <cp:lastModifiedBy>yashasvipandey59@outlook.com</cp:lastModifiedBy>
  <cp:revision>1</cp:revision>
  <dcterms:created xsi:type="dcterms:W3CDTF">2025-04-29T19:39:07Z</dcterms:created>
  <dcterms:modified xsi:type="dcterms:W3CDTF">2025-04-29T20:20:32Z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