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8" r:id="rId3"/>
    <p:sldId id="257" r:id="rId4"/>
    <p:sldId id="26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96EE0E-761C-6B94-B101-14CB6F802764}" v="85" dt="2020-12-17T13:39:22.209"/>
    <p1510:client id="{3D1EFFF1-6B81-081A-82CF-4ADD36769613}" v="2599" dt="2020-12-17T05:36:35.405"/>
    <p1510:client id="{D1A0E8C4-E87B-45B7-6A8C-CD561C709064}" v="1077" dt="2020-11-07T19:04:43.9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3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36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247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6901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431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336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722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100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06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8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883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392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72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5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325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937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887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2000"/>
                <a:hueMod val="96000"/>
                <a:satMod val="128000"/>
                <a:lumMod val="114000"/>
              </a:schemeClr>
            </a:gs>
            <a:gs pos="100000">
              <a:schemeClr val="bg2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92748-D502-4AEA-A4D9-5BEDEF385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016036" cy="36209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/>
              <a:t>Material Sensing based on mm-Wave Propagation and Reflection</a:t>
            </a:r>
            <a:br>
              <a:rPr lang="en-US" sz="3400" b="1" dirty="0">
                <a:cs typeface="Calibri Light"/>
              </a:rPr>
            </a:br>
            <a:br>
              <a:rPr lang="en-US" sz="3400" b="1" dirty="0"/>
            </a:br>
            <a:br>
              <a:rPr lang="en-US" sz="3400" b="1" dirty="0"/>
            </a:br>
            <a:r>
              <a:rPr lang="en-US" sz="3400"/>
              <a:t>Maysoor Amin &amp; Yashasvi Asthana </a:t>
            </a:r>
            <a:endParaRPr lang="en-US" sz="3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831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8BE155-3640-44BA-B9DB-B49FA5142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Wireless Insite Simulation 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5AF5F3-AD0A-4EFA-854A-47C780F26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3278F-8328-49AE-A15F-48984CF885C9}"/>
              </a:ext>
            </a:extLst>
          </p:cNvPr>
          <p:cNvSpPr txBox="1"/>
          <p:nvPr/>
        </p:nvSpPr>
        <p:spPr>
          <a:xfrm>
            <a:off x="687513" y="2760484"/>
            <a:ext cx="5122606" cy="31378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Simulations were run with 2 reflections, 2 transmissions and 1 diffraction allowed.</a:t>
            </a:r>
          </a:p>
          <a:p>
            <a:pPr marL="342900" indent="-34290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Multipaths were eliminated using the angle of arrival and the time-of-flight.</a:t>
            </a:r>
          </a:p>
          <a:p>
            <a:pPr marL="342900" indent="-34290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Every transmission to other transceivers were neglected to form the dataset.</a:t>
            </a:r>
          </a:p>
          <a:p>
            <a:pPr marL="342900" indent="-34290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A71C5D-17D4-4F31-966A-467B68C1D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4" t="11530" r="29381" b="26100"/>
          <a:stretch/>
        </p:blipFill>
        <p:spPr>
          <a:xfrm>
            <a:off x="6882853" y="2373513"/>
            <a:ext cx="4331643" cy="392950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43377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01B559-FDAB-4D42-A2B0-B11C5076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Parameters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5B3FB-3D6D-4EA6-BB67-3393DE68F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Phase Value</a:t>
            </a:r>
          </a:p>
          <a:p>
            <a:r>
              <a:rPr lang="en-US" dirty="0">
                <a:cs typeface="Calibri"/>
              </a:rPr>
              <a:t>Time of Flight</a:t>
            </a:r>
          </a:p>
          <a:p>
            <a:r>
              <a:rPr lang="en-US" dirty="0">
                <a:cs typeface="Calibri"/>
              </a:rPr>
              <a:t>Power Received</a:t>
            </a:r>
          </a:p>
          <a:p>
            <a:r>
              <a:rPr lang="en-US" dirty="0">
                <a:cs typeface="Calibri"/>
              </a:rPr>
              <a:t>Angle of Departure (theta)</a:t>
            </a:r>
          </a:p>
          <a:p>
            <a:r>
              <a:rPr lang="en-US" dirty="0">
                <a:cs typeface="Calibri"/>
              </a:rPr>
              <a:t>Angle of Departure (phi)</a:t>
            </a:r>
          </a:p>
          <a:p>
            <a:r>
              <a:rPr lang="en-US" dirty="0">
                <a:cs typeface="Calibri"/>
              </a:rPr>
              <a:t>Angle of Arrival (theta)</a:t>
            </a:r>
          </a:p>
          <a:p>
            <a:r>
              <a:rPr lang="en-US" dirty="0">
                <a:cs typeface="Calibri"/>
              </a:rPr>
              <a:t>Angle of Arrival (phi)</a:t>
            </a:r>
          </a:p>
          <a:p>
            <a:r>
              <a:rPr lang="en-US" dirty="0">
                <a:ea typeface="+mj-lt"/>
                <a:cs typeface="+mj-lt"/>
              </a:rPr>
              <a:t>Distance Travelled (calculated using the </a:t>
            </a:r>
            <a:r>
              <a:rPr lang="en-US" dirty="0" err="1">
                <a:ea typeface="+mj-lt"/>
                <a:cs typeface="+mj-lt"/>
              </a:rPr>
              <a:t>ToF</a:t>
            </a:r>
            <a:r>
              <a:rPr lang="en-US" dirty="0">
                <a:ea typeface="+mj-lt"/>
                <a:cs typeface="+mj-lt"/>
              </a:rPr>
              <a:t>)</a:t>
            </a: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3162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FDF0-38AA-47E5-BF59-D8AC5696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Visualization after PCA transform</a:t>
            </a: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78CEC8C-95A6-4DF3-8706-2CEAA496F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011" y="1896353"/>
            <a:ext cx="4577751" cy="4454296"/>
          </a:xfrm>
        </p:spPr>
      </p:pic>
      <p:pic>
        <p:nvPicPr>
          <p:cNvPr id="5" name="Picture 5" descr="Chart, waterfall chart&#10;&#10;Description automatically generated">
            <a:extLst>
              <a:ext uri="{FF2B5EF4-FFF2-40B4-BE49-F238E27FC236}">
                <a16:creationId xmlns:a16="http://schemas.microsoft.com/office/drawing/2014/main" id="{4FC78FC8-4376-4797-AAA7-14249779B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287" y="1902073"/>
            <a:ext cx="5057954" cy="431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12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7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19ADC-E175-4C1F-B014-FD9AC84B9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Classification Results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CF5D3-7D12-4C59-9E97-5D6AF9556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7812" y="2785931"/>
            <a:ext cx="5181364" cy="6497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Using SVM with 2D PCA transformation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33" name="Picture 33" descr="A picture containing chart&#10;&#10;Description automatically generated">
            <a:extLst>
              <a:ext uri="{FF2B5EF4-FFF2-40B4-BE49-F238E27FC236}">
                <a16:creationId xmlns:a16="http://schemas.microsoft.com/office/drawing/2014/main" id="{EB3B2AE8-1C3E-45D8-AB8A-BFD8DAC9E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230" y="3437558"/>
            <a:ext cx="3538817" cy="3173266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23936539-4B98-4107-906F-EE62704B3E18}"/>
              </a:ext>
            </a:extLst>
          </p:cNvPr>
          <p:cNvSpPr txBox="1">
            <a:spLocks/>
          </p:cNvSpPr>
          <p:nvPr/>
        </p:nvSpPr>
        <p:spPr>
          <a:xfrm>
            <a:off x="975565" y="2781449"/>
            <a:ext cx="4150424" cy="6497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>
                <a:cs typeface="Calibri"/>
              </a:rPr>
              <a:t>Using SVM with all the </a:t>
            </a:r>
            <a:r>
              <a:rPr lang="en-US" dirty="0">
                <a:cs typeface="Calibri"/>
              </a:rPr>
              <a:t>features</a:t>
            </a:r>
          </a:p>
          <a:p>
            <a:pPr marL="0" indent="0">
              <a:buFont typeface="Wingdings 3" charset="2"/>
              <a:buNone/>
            </a:pPr>
            <a:endParaRPr lang="en-US" dirty="0">
              <a:cs typeface="Calibri"/>
            </a:endParaRPr>
          </a:p>
        </p:txBody>
      </p:sp>
      <p:pic>
        <p:nvPicPr>
          <p:cNvPr id="36" name="Picture 36" descr="Chart, box and whisker chart&#10;&#10;Description automatically generated">
            <a:extLst>
              <a:ext uri="{FF2B5EF4-FFF2-40B4-BE49-F238E27FC236}">
                <a16:creationId xmlns:a16="http://schemas.microsoft.com/office/drawing/2014/main" id="{7DFB47CD-8CCE-4871-9EDB-5F5F67977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312" y="3432719"/>
            <a:ext cx="3493994" cy="316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69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94201-AD04-417C-8E68-8FC1DA6E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Beyond Classification to Material Properties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F316-6DF3-461B-8B69-09D8B1A94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6324364" cy="35745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Next steps could be to create a dataset with varied material properties and then training a regressor to estimate those properties based on the reflected signals.</a:t>
            </a:r>
          </a:p>
          <a:p>
            <a:r>
              <a:rPr lang="en-US"/>
              <a:t>Due to time constraints, we could not create a detailed dataset such that a network can learn these parameters to regress permittivity values. But we have taken some steps towards it.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E442CBD-F798-4E5B-91E5-F5515ED27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754" y="2758264"/>
            <a:ext cx="4704229" cy="299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90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B30468-2D21-4C9D-95C6-D6EC3D28B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DF66F-17AE-4214-82AE-2A52010A5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38281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4B4D7-6BD1-44E7-9E88-1A55F49BB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401A3-267E-4E68-A8B5-55833C940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Portable Security system with low energy requirement</a:t>
            </a:r>
            <a:endParaRPr lang="en-US" sz="2400">
              <a:cs typeface="Calibri"/>
            </a:endParaRPr>
          </a:p>
          <a:p>
            <a:r>
              <a:rPr lang="en-US" sz="2400"/>
              <a:t>Visual Aid to blind people</a:t>
            </a:r>
            <a:endParaRPr lang="en-US" sz="2400">
              <a:cs typeface="Calibri"/>
            </a:endParaRPr>
          </a:p>
          <a:p>
            <a:r>
              <a:rPr lang="en-US" sz="2400">
                <a:cs typeface="Calibri"/>
              </a:rPr>
              <a:t>Understanding material specific properties without heavy sensors</a:t>
            </a:r>
            <a:endParaRPr lang="en-US" sz="2400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8309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1E831-A38E-4B04-B387-8657C0454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Hypothesis </a:t>
            </a:r>
            <a:endParaRPr lang="en-US">
              <a:solidFill>
                <a:srgbClr val="FFFFFF"/>
              </a:solidFill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B6673-F8E8-4C6B-9815-0DE6593B4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108577"/>
            <a:ext cx="8946541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It is feasible to sense material using RF signals without utilizing expensive infrastructure.</a:t>
            </a:r>
            <a:endParaRPr lang="en-US" sz="2400">
              <a:cs typeface="Calibri"/>
            </a:endParaRPr>
          </a:p>
          <a:p>
            <a:r>
              <a:rPr lang="en-US" sz="2400"/>
              <a:t>We can accurately identify different materials based on only the reflections (bouncing off) of signals from objects.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7071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093FC-80F6-478F-BB65-899B2236A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Why Millimeter Wave?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84437-0C20-4EF7-93E6-E02324111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28378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Power Efficient.</a:t>
            </a:r>
          </a:p>
          <a:p>
            <a:r>
              <a:rPr lang="en-US" sz="2400" dirty="0">
                <a:cs typeface="Calibri"/>
              </a:rPr>
              <a:t>High Sensitivity in propagation loss, hence the loss is more expressive </a:t>
            </a:r>
            <a:r>
              <a:rPr lang="en-US" sz="2400">
                <a:cs typeface="Calibri"/>
              </a:rPr>
              <a:t>in shorter travel distances.</a:t>
            </a:r>
            <a:endParaRPr lang="en-US" sz="2400" dirty="0">
              <a:cs typeface="Calibri"/>
            </a:endParaRPr>
          </a:p>
          <a:p>
            <a:r>
              <a:rPr lang="en-US" sz="2400">
                <a:cs typeface="Calibri"/>
              </a:rPr>
              <a:t>Mm-Wave</a:t>
            </a:r>
            <a:r>
              <a:rPr lang="en-US" sz="2400" dirty="0">
                <a:cs typeface="Calibri"/>
              </a:rPr>
              <a:t> is used in 5g which is being adopted worldwide, especially in smartphones.</a:t>
            </a:r>
          </a:p>
        </p:txBody>
      </p:sp>
    </p:spTree>
    <p:extLst>
      <p:ext uri="{BB962C8B-B14F-4D97-AF65-F5344CB8AC3E}">
        <p14:creationId xmlns:p14="http://schemas.microsoft.com/office/powerpoint/2010/main" val="3501698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B1CFD-F727-45BD-92B7-2BECF020D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5G Antenna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5AF5F3-AD0A-4EFA-854A-47C780F26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B8C8FC-DB08-4DC2-AB2B-5DDE321E3DA3}"/>
              </a:ext>
            </a:extLst>
          </p:cNvPr>
          <p:cNvSpPr txBox="1"/>
          <p:nvPr/>
        </p:nvSpPr>
        <p:spPr>
          <a:xfrm>
            <a:off x="648931" y="2548281"/>
            <a:ext cx="5122606" cy="365868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antenna array was designed on XFDTD-3D then imported to Wireless Insite to run simulations.</a:t>
            </a:r>
            <a:endParaRPr lang="en-US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design has 16 total sensors.</a:t>
            </a:r>
            <a:endParaRPr lang="en-US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antenna frequency was set at 28 GHz for our simulation.</a:t>
            </a:r>
            <a:br>
              <a:rPr lang="en-US" dirty="0">
                <a:latin typeface="+mj-lt"/>
                <a:ea typeface="+mj-ea"/>
                <a:cs typeface="+mj-cs"/>
              </a:rPr>
            </a:br>
            <a:endParaRPr lang="en-US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 limit our study with one set of array being the transmitter and the other being the receiver.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7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673AF6-75B4-4DB3-A4CC-B03FC8D14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623" y="2548281"/>
            <a:ext cx="3378212" cy="3662018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6FED70-6B18-4A05-A9F7-5DF8878EFD16}"/>
              </a:ext>
            </a:extLst>
          </p:cNvPr>
          <p:cNvSpPr txBox="1"/>
          <p:nvPr/>
        </p:nvSpPr>
        <p:spPr>
          <a:xfrm>
            <a:off x="7128623" y="5844098"/>
            <a:ext cx="3378212" cy="36620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50">
                <a:solidFill>
                  <a:srgbClr val="FFFFFF"/>
                </a:solidFill>
              </a:rPr>
              <a:t>1.0: 5G antenna design on a phone case</a:t>
            </a:r>
          </a:p>
        </p:txBody>
      </p:sp>
    </p:spTree>
    <p:extLst>
      <p:ext uri="{BB962C8B-B14F-4D97-AF65-F5344CB8AC3E}">
        <p14:creationId xmlns:p14="http://schemas.microsoft.com/office/powerpoint/2010/main" val="275086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6153F-BBF2-4C9F-97BA-8FB9CE2F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105" y="39592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Electric-Field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ACA286-CED0-422F-B054-022B303F7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98" y="1505049"/>
            <a:ext cx="5093041" cy="43926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1E3E40-BFFA-44B7-B8E0-7B5E46763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862" y="1505822"/>
            <a:ext cx="5078482" cy="43877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436FEA-FF66-4A02-AC6C-C2233501E558}"/>
              </a:ext>
            </a:extLst>
          </p:cNvPr>
          <p:cNvSpPr txBox="1"/>
          <p:nvPr/>
        </p:nvSpPr>
        <p:spPr>
          <a:xfrm>
            <a:off x="767989" y="5912300"/>
            <a:ext cx="218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1.1: Receiver E-Field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4FBE2C-9BDC-40F9-9DDB-A5FB4F47B320}"/>
              </a:ext>
            </a:extLst>
          </p:cNvPr>
          <p:cNvSpPr txBox="1"/>
          <p:nvPr/>
        </p:nvSpPr>
        <p:spPr>
          <a:xfrm>
            <a:off x="6395862" y="5912891"/>
            <a:ext cx="2458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1.2: Transmitter E-Field </a:t>
            </a:r>
          </a:p>
        </p:txBody>
      </p:sp>
    </p:spTree>
    <p:extLst>
      <p:ext uri="{BB962C8B-B14F-4D97-AF65-F5344CB8AC3E}">
        <p14:creationId xmlns:p14="http://schemas.microsoft.com/office/powerpoint/2010/main" val="4090255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B852F-C4FA-457B-BBED-ABD948419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17" y="507085"/>
            <a:ext cx="10515600" cy="951752"/>
          </a:xfrm>
        </p:spPr>
        <p:txBody>
          <a:bodyPr/>
          <a:lstStyle/>
          <a:p>
            <a:pPr algn="ctr"/>
            <a:r>
              <a:rPr lang="en-US" dirty="0"/>
              <a:t>Transmitter Gain Profile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A0B2E6-2A9A-43AA-AF32-6035780B0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772" y="1719304"/>
            <a:ext cx="8733174" cy="4207987"/>
          </a:xfrm>
        </p:spPr>
      </p:pic>
    </p:spTree>
    <p:extLst>
      <p:ext uri="{BB962C8B-B14F-4D97-AF65-F5344CB8AC3E}">
        <p14:creationId xmlns:p14="http://schemas.microsoft.com/office/powerpoint/2010/main" val="1184475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D536-BE12-4736-8B26-8DE7C626D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2708"/>
            <a:ext cx="10515600" cy="1054242"/>
          </a:xfrm>
        </p:spPr>
        <p:txBody>
          <a:bodyPr/>
          <a:lstStyle/>
          <a:p>
            <a:pPr algn="ctr"/>
            <a:r>
              <a:rPr lang="en-US" dirty="0"/>
              <a:t>Receiver Gain Profile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3D905C-C5B9-47CF-B0D1-67A591750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97" y="1799228"/>
            <a:ext cx="8733732" cy="4118943"/>
          </a:xfrm>
        </p:spPr>
      </p:pic>
    </p:spTree>
    <p:extLst>
      <p:ext uri="{BB962C8B-B14F-4D97-AF65-F5344CB8AC3E}">
        <p14:creationId xmlns:p14="http://schemas.microsoft.com/office/powerpoint/2010/main" val="2646774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E3498-3C3F-4055-A5D3-88779DA47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Wireless Insite Simulation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5AF5F3-AD0A-4EFA-854A-47C780F26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66609B-5991-4EC8-85AC-2A88AFD80FA2}"/>
              </a:ext>
            </a:extLst>
          </p:cNvPr>
          <p:cNvSpPr txBox="1"/>
          <p:nvPr/>
        </p:nvSpPr>
        <p:spPr>
          <a:xfrm>
            <a:off x="648931" y="2548281"/>
            <a:ext cx="5122606" cy="36586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Regular office space.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Flat 3 cm thick sheet of the testing material placed in center.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Materials tested - GLASS, WOOD, METAL, CONCRETE, and PLASTIC</a:t>
            </a: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Blue points represent the positions of the individual Transceivers used in testing.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2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266409-AE3F-458B-9104-388683B4D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450" y="2548281"/>
            <a:ext cx="4372559" cy="36620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564496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352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Ion</vt:lpstr>
      <vt:lpstr>Material Sensing based on mm-Wave Propagation and Reflection   Maysoor Amin &amp; Yashasvi Asthana </vt:lpstr>
      <vt:lpstr>Applications</vt:lpstr>
      <vt:lpstr>Hypothesis </vt:lpstr>
      <vt:lpstr>Why Millimeter Wave?</vt:lpstr>
      <vt:lpstr>5G Antenna </vt:lpstr>
      <vt:lpstr>Electric-Field </vt:lpstr>
      <vt:lpstr>Transmitter Gain Profile </vt:lpstr>
      <vt:lpstr>Receiver Gain Profile </vt:lpstr>
      <vt:lpstr>Wireless Insite Simulation</vt:lpstr>
      <vt:lpstr>Wireless Insite Simulation </vt:lpstr>
      <vt:lpstr>Parameters </vt:lpstr>
      <vt:lpstr>Visualization after PCA transform</vt:lpstr>
      <vt:lpstr>Classification Results</vt:lpstr>
      <vt:lpstr>Beyond Classification to Material Properties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Affordable Material Sensing</dc:title>
  <dc:creator>Mani Amin</dc:creator>
  <cp:lastModifiedBy>Audrey Thole</cp:lastModifiedBy>
  <cp:revision>559</cp:revision>
  <dcterms:created xsi:type="dcterms:W3CDTF">2020-11-07T02:48:19Z</dcterms:created>
  <dcterms:modified xsi:type="dcterms:W3CDTF">2020-12-18T09:27:58Z</dcterms:modified>
</cp:coreProperties>
</file>