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</p:sldIdLst>
  <p:sldSz cx="18288000" cy="10287000"/>
  <p:notesSz cx="6858000" cy="9144000"/>
  <p:embeddedFontLst>
    <p:embeddedFont>
      <p:font typeface="Canva Sans Bold" charset="0"/>
      <p:bold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Helvetica World" charset="-128"/>
      <p:regular r:id="rId16"/>
    </p:embeddedFont>
    <p:embeddedFont>
      <p:font typeface="Helvetica World Bold" charset="-128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-776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>
            <a:off x="13449005" y="2984862"/>
            <a:ext cx="3636645" cy="7201277"/>
          </a:xfrm>
          <a:custGeom>
            <a:avLst/>
            <a:gdLst/>
            <a:ahLst/>
            <a:cxnLst/>
            <a:rect l="l" t="t" r="r" b="b"/>
            <a:pathLst>
              <a:path w="3636645" h="7201277">
                <a:moveTo>
                  <a:pt x="3636645" y="0"/>
                </a:moveTo>
                <a:lnTo>
                  <a:pt x="0" y="0"/>
                </a:lnTo>
                <a:lnTo>
                  <a:pt x="0" y="7201277"/>
                </a:lnTo>
                <a:lnTo>
                  <a:pt x="3636645" y="7201277"/>
                </a:lnTo>
                <a:lnTo>
                  <a:pt x="3636645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59149" y="4717638"/>
            <a:ext cx="8074291" cy="3364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495"/>
              </a:lnSpc>
              <a:spcBef>
                <a:spcPct val="0"/>
              </a:spcBef>
            </a:pPr>
            <a:r>
              <a:rPr lang="en-US" sz="19640" dirty="0">
                <a:solidFill>
                  <a:srgbClr val="EDCA98"/>
                </a:solidFill>
                <a:latin typeface="Norwester" panose="00000506000000000000"/>
                <a:ea typeface="Norwester" panose="00000506000000000000"/>
                <a:cs typeface="Norwester" panose="00000506000000000000"/>
                <a:sym typeface="Norwester" panose="00000506000000000000"/>
              </a:rPr>
              <a:t>HOPE</a:t>
            </a:r>
          </a:p>
        </p:txBody>
      </p:sp>
      <p:sp>
        <p:nvSpPr>
          <p:cNvPr id="8" name="Freeform 8"/>
          <p:cNvSpPr/>
          <p:nvPr/>
        </p:nvSpPr>
        <p:spPr>
          <a:xfrm>
            <a:off x="-762000" y="2476500"/>
            <a:ext cx="5943600" cy="3302242"/>
          </a:xfrm>
          <a:custGeom>
            <a:avLst/>
            <a:gdLst/>
            <a:ahLst/>
            <a:cxnLst/>
            <a:rect l="l" t="t" r="r" b="b"/>
            <a:pathLst>
              <a:path w="6230178" h="3759442">
                <a:moveTo>
                  <a:pt x="0" y="0"/>
                </a:moveTo>
                <a:lnTo>
                  <a:pt x="6230178" y="0"/>
                </a:lnTo>
                <a:lnTo>
                  <a:pt x="6230178" y="3759442"/>
                </a:lnTo>
                <a:lnTo>
                  <a:pt x="0" y="375944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t="-3717" b="-371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706420" y="-799932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4"/>
                </a:lnTo>
                <a:lnTo>
                  <a:pt x="0" y="4241134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334000" y="4610100"/>
            <a:ext cx="2864454" cy="492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0"/>
              </a:lnSpc>
            </a:pPr>
            <a:r>
              <a:rPr lang="en-US" sz="2895" b="1" dirty="0">
                <a:solidFill>
                  <a:srgbClr val="FFFFFF"/>
                </a:solidFill>
                <a:latin typeface="Canva Sans Bold" panose="020B0803030501040103"/>
                <a:ea typeface="Canva Sans Bold" panose="020B0803030501040103"/>
                <a:cs typeface="Canva Sans Bold" panose="020B0803030501040103"/>
                <a:sym typeface="Canva Sans Bold" panose="020B0803030501040103"/>
              </a:rPr>
              <a:t>WELCOME TO!</a:t>
            </a:r>
          </a:p>
        </p:txBody>
      </p:sp>
      <p:pic>
        <p:nvPicPr>
          <p:cNvPr id="16" name="Picture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00400" y="1104900"/>
            <a:ext cx="11506200" cy="1253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7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PROBLEM STATEMENT</a:t>
            </a:r>
          </a:p>
        </p:txBody>
      </p:sp>
      <p:sp>
        <p:nvSpPr>
          <p:cNvPr id="8" name="Freeform 8"/>
          <p:cNvSpPr/>
          <p:nvPr/>
        </p:nvSpPr>
        <p:spPr>
          <a:xfrm>
            <a:off x="14858921" y="-876116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3"/>
                </a:lnTo>
                <a:lnTo>
                  <a:pt x="0" y="424113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668000" y="3848100"/>
            <a:ext cx="6495908" cy="4322731"/>
          </a:xfrm>
          <a:custGeom>
            <a:avLst/>
            <a:gdLst/>
            <a:ahLst/>
            <a:cxnLst/>
            <a:rect l="l" t="t" r="r" b="b"/>
            <a:pathLst>
              <a:path w="6495908" h="4322731">
                <a:moveTo>
                  <a:pt x="0" y="0"/>
                </a:moveTo>
                <a:lnTo>
                  <a:pt x="6495907" y="0"/>
                </a:lnTo>
                <a:lnTo>
                  <a:pt x="6495907" y="4322731"/>
                </a:lnTo>
                <a:lnTo>
                  <a:pt x="0" y="4322731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95400" y="3848100"/>
            <a:ext cx="6566257" cy="493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40"/>
              </a:lnSpc>
              <a:spcBef>
                <a:spcPct val="0"/>
              </a:spcBef>
            </a:pPr>
            <a:r>
              <a:rPr lang="en-US" sz="32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Vehicle-animal collisions pose serious risks to both human and animal lives, as well as causing significant vehicle damage. Current systems lack efficient real-time detection of animals near roads, leading to accidents. A solution is needed to detect animals and humans near vehicles, assess risk, and provide timely warnings to prevent collisions, ensuring safer roads and reducing fatalities and damage</a:t>
            </a:r>
            <a:r>
              <a:rPr lang="en-US" sz="28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.</a:t>
            </a:r>
          </a:p>
        </p:txBody>
      </p:sp>
      <p:pic>
        <p:nvPicPr>
          <p:cNvPr id="14" name="Picture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1104245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621000" y="-537210"/>
            <a:ext cx="3591560" cy="3531235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3"/>
                </a:lnTo>
                <a:lnTo>
                  <a:pt x="0" y="424113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85800" y="4076700"/>
            <a:ext cx="6362700" cy="4547870"/>
          </a:xfrm>
          <a:custGeom>
            <a:avLst/>
            <a:gdLst/>
            <a:ahLst/>
            <a:cxnLst/>
            <a:rect l="l" t="t" r="r" b="b"/>
            <a:pathLst>
              <a:path w="6948668" h="5222049">
                <a:moveTo>
                  <a:pt x="0" y="0"/>
                </a:moveTo>
                <a:lnTo>
                  <a:pt x="6948668" y="0"/>
                </a:lnTo>
                <a:lnTo>
                  <a:pt x="6948668" y="5222048"/>
                </a:lnTo>
                <a:lnTo>
                  <a:pt x="0" y="522204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 r="-34199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019800" y="342900"/>
            <a:ext cx="6248406" cy="1280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80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SOLUTION</a:t>
            </a:r>
            <a:endParaRPr lang="en-US" sz="80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  <a:ea typeface="Norwester" panose="00000506000000000000"/>
              <a:cs typeface="Norwester" panose="00000506000000000000"/>
              <a:sym typeface="Norwester" panose="00000506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229600" y="2628900"/>
            <a:ext cx="9401810" cy="746760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indent="0" algn="just">
              <a:lnSpc>
                <a:spcPts val="3520"/>
              </a:lnSpc>
              <a:buNone/>
            </a:pP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•</a:t>
            </a: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Detects animals and humans within a set range, alerting the driver to slow or stop.</a:t>
            </a:r>
          </a:p>
          <a:p>
            <a:pPr indent="0" algn="just">
              <a:lnSpc>
                <a:spcPts val="3520"/>
              </a:lnSpc>
              <a:buNone/>
            </a:pP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•In case of a collision, when </a:t>
            </a:r>
            <a:r>
              <a:rPr lang="en-US" sz="2400" spc="-50" dirty="0" smtClean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vibration</a:t>
            </a:r>
            <a:r>
              <a:rPr lang="en-US" sz="2400" spc="-50" dirty="0" smtClean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 </a:t>
            </a: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sensor’s intensity goes at high, GPS will trigger at that time and GSM will </a:t>
            </a:r>
            <a:r>
              <a:rPr lang="en-US" sz="2400" spc="-50" dirty="0" smtClean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send an </a:t>
            </a: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SMS of  location, date, and time.</a:t>
            </a:r>
          </a:p>
          <a:p>
            <a:pPr indent="0" algn="just">
              <a:lnSpc>
                <a:spcPts val="3520"/>
              </a:lnSpc>
              <a:buNone/>
            </a:pP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•GSM module sends an SMS with collision details to relevant </a:t>
            </a:r>
            <a:r>
              <a:rPr lang="en-US" sz="2400" spc="-50" dirty="0" smtClean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parties</a:t>
            </a: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 </a:t>
            </a:r>
            <a:r>
              <a:rPr lang="en-US" sz="2400" spc="-50" dirty="0" smtClean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and </a:t>
            </a: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+mn-lt"/>
                <a:sym typeface="Helvetica World" panose="020B0500040000020004" charset="-122"/>
              </a:rPr>
              <a:t>also an ML Model will differentiate between animals and humans.</a:t>
            </a:r>
          </a:p>
          <a:p>
            <a:pPr algn="just">
              <a:lnSpc>
                <a:spcPts val="3520"/>
              </a:lnSpc>
            </a:pPr>
            <a:r>
              <a:rPr lang="en-US" sz="2800" b="1" spc="-50" dirty="0">
                <a:solidFill>
                  <a:srgbClr val="FFFFFF"/>
                </a:solidFill>
                <a:ea typeface="Helvetica World" panose="020B0500040000020004" charset="-122"/>
                <a:cs typeface="Calibri" panose="020F0502020204030204" charset="0"/>
                <a:sym typeface="Helvetica World" panose="020B0500040000020004" charset="-122"/>
              </a:rPr>
              <a:t>Working </a:t>
            </a:r>
            <a:r>
              <a:rPr lang="en-US" sz="2800" b="1" spc="-50" dirty="0" err="1">
                <a:solidFill>
                  <a:srgbClr val="FFFFFF"/>
                </a:solidFill>
                <a:ea typeface="Helvetica World" panose="020B0500040000020004" charset="-122"/>
                <a:cs typeface="Calibri" panose="020F0502020204030204" charset="0"/>
                <a:sym typeface="Helvetica World" panose="020B0500040000020004" charset="-122"/>
              </a:rPr>
              <a:t>Vedio</a:t>
            </a:r>
            <a:r>
              <a:rPr lang="en-US" sz="2800" b="1" spc="-50" dirty="0">
                <a:solidFill>
                  <a:srgbClr val="FFFFFF"/>
                </a:solidFill>
                <a:ea typeface="Helvetica World" panose="020B0500040000020004" charset="-122"/>
                <a:cs typeface="Calibri" panose="020F0502020204030204" charset="0"/>
                <a:sym typeface="Helvetica World" panose="020B0500040000020004" charset="-122"/>
              </a:rPr>
              <a:t>:</a:t>
            </a:r>
          </a:p>
          <a:p>
            <a:pPr algn="just">
              <a:lnSpc>
                <a:spcPts val="3520"/>
              </a:lnSpc>
            </a:pPr>
            <a:r>
              <a:rPr lang="en-US" altLang="en-GB" sz="2715" u="sng" spc="-54" dirty="0">
                <a:solidFill>
                  <a:srgbClr val="EFA007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https://drive.google.com/file/d/142YYFofiSiP4kWFDBwh3HjBIMxDLxX0b/view?usp=drivesdk</a:t>
            </a:r>
          </a:p>
          <a:p>
            <a:pPr algn="just">
              <a:lnSpc>
                <a:spcPts val="3520"/>
              </a:lnSpc>
            </a:pPr>
            <a:r>
              <a:rPr lang="en-US" sz="2800" b="1" spc="-50" dirty="0" smtClean="0">
                <a:solidFill>
                  <a:srgbClr val="FFFFFF"/>
                </a:solidFill>
                <a:ea typeface="Helvetica World" panose="020B0500040000020004" charset="-122"/>
                <a:cs typeface="Calibri" panose="020F0502020204030204" charset="0"/>
                <a:sym typeface="Helvetica World" panose="020B0500040000020004" charset="-122"/>
              </a:rPr>
              <a:t>Website </a:t>
            </a:r>
            <a:r>
              <a:rPr lang="en-US" sz="2800" b="1" spc="-50" dirty="0">
                <a:solidFill>
                  <a:srgbClr val="FFFFFF"/>
                </a:solidFill>
                <a:ea typeface="Helvetica World" panose="020B0500040000020004" charset="-122"/>
                <a:cs typeface="Calibri" panose="020F0502020204030204" charset="0"/>
                <a:sym typeface="Helvetica World" panose="020B0500040000020004" charset="-122"/>
              </a:rPr>
              <a:t>offers:</a:t>
            </a:r>
            <a:endParaRPr lang="en-US" sz="2515" spc="-50" dirty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just">
              <a:lnSpc>
                <a:spcPts val="3520"/>
              </a:lnSpc>
            </a:pPr>
            <a:r>
              <a:rPr lang="en-US" sz="2515" spc="-50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                Information on animal importance and driving guides.</a:t>
            </a:r>
          </a:p>
          <a:p>
            <a:pPr algn="just">
              <a:lnSpc>
                <a:spcPts val="3520"/>
              </a:lnSpc>
            </a:pPr>
            <a:r>
              <a:rPr lang="en-US" sz="2515" spc="-50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                History of animal-vehicle collisions</a:t>
            </a:r>
            <a:r>
              <a:rPr lang="en-US" sz="2515" spc="-50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.</a:t>
            </a:r>
            <a:endParaRPr lang="en-US" sz="2515" spc="-50" dirty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just">
              <a:lnSpc>
                <a:spcPts val="3520"/>
              </a:lnSpc>
            </a:pPr>
            <a:r>
              <a:rPr lang="en-US" sz="2515" spc="-50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                 Instructional videos on helping injured animals.</a:t>
            </a:r>
          </a:p>
          <a:p>
            <a:pPr algn="just">
              <a:lnSpc>
                <a:spcPts val="3520"/>
              </a:lnSpc>
            </a:pPr>
            <a:r>
              <a:rPr lang="en-US" sz="2800" b="1" spc="-50" dirty="0">
                <a:solidFill>
                  <a:srgbClr val="FFFFFF"/>
                </a:solidFill>
                <a:ea typeface="Helvetica World Bold" panose="020B0800040000020004" charset="-122"/>
                <a:cs typeface="Calibri" panose="020F0502020204030204" charset="0"/>
                <a:sym typeface="Helvetica World Bold" panose="020B0800040000020004" charset="-122"/>
              </a:rPr>
              <a:t>Website Link:</a:t>
            </a:r>
            <a:r>
              <a:rPr lang="en-US" sz="2515" spc="-50" dirty="0">
                <a:solidFill>
                  <a:srgbClr val="EFA007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</a:t>
            </a:r>
            <a:r>
              <a:rPr lang="en-US" sz="2515" u="sng" spc="-50" dirty="0">
                <a:solidFill>
                  <a:srgbClr val="EFA007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https://0c87b535-59c1-46e4-8375-1c9db4a5deb7-00-3pvbhz14ldhv6.pike.replit.dev/</a:t>
            </a:r>
            <a:r>
              <a:rPr lang="en-US" sz="2515" spc="-50" dirty="0">
                <a:solidFill>
                  <a:srgbClr val="EFA007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</a:t>
            </a:r>
          </a:p>
          <a:p>
            <a:pPr algn="just">
              <a:lnSpc>
                <a:spcPts val="3520"/>
              </a:lnSpc>
            </a:pPr>
            <a:r>
              <a:rPr lang="en-US" sz="2400" spc="-50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•Similar to ADAS animal detection system with added post-collision support. </a:t>
            </a:r>
          </a:p>
          <a:p>
            <a:pPr algn="l">
              <a:lnSpc>
                <a:spcPts val="2970"/>
              </a:lnSpc>
              <a:spcBef>
                <a:spcPct val="0"/>
              </a:spcBef>
            </a:pPr>
            <a:endParaRPr dirty="0"/>
          </a:p>
        </p:txBody>
      </p:sp>
      <p:pic>
        <p:nvPicPr>
          <p:cNvPr id="15" name="Picture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4800" y="342900"/>
            <a:ext cx="2353310" cy="1770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572000" y="342900"/>
            <a:ext cx="10744200" cy="1280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8000" b="1" dirty="0" smtClean="0">
                <a:solidFill>
                  <a:srgbClr val="EDCA98"/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SYSTEM ARCHITECTURE</a:t>
            </a:r>
            <a:endParaRPr lang="en-US" sz="8000" b="1" dirty="0">
              <a:solidFill>
                <a:srgbClr val="EDCA98"/>
              </a:solidFill>
              <a:latin typeface="+mj-lt"/>
              <a:ea typeface="Norwester" panose="00000506000000000000"/>
              <a:cs typeface="Norwester" panose="00000506000000000000"/>
              <a:sym typeface="Norwester" panose="00000506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28800" y="2933700"/>
            <a:ext cx="5311682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 b="1" spc="-59" dirty="0">
                <a:solidFill>
                  <a:srgbClr val="EDCA98"/>
                </a:solidFill>
                <a:latin typeface="+mj-lt"/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Key Hardware Components: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1000" y="3467100"/>
            <a:ext cx="8116721" cy="591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endParaRPr dirty="0"/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Ultrasonic sensor: Detect animals/humans or any object </a:t>
            </a:r>
            <a:r>
              <a:rPr lang="en-US" sz="2800" spc="-54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within the </a:t>
            </a: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respective range.</a:t>
            </a:r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Vibration/ Shock Sensor: Detects collisions.</a:t>
            </a:r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GSM &amp; GPS Modules: Sends SMS with location, date, and time after a collision.</a:t>
            </a:r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Microcontroller (ESP32/</a:t>
            </a:r>
            <a:r>
              <a:rPr lang="en-US" sz="2800" spc="-54" dirty="0" err="1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Arduino</a:t>
            </a: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): Central control unit.</a:t>
            </a:r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Buzzer: Alerts driver when an object is detected.</a:t>
            </a:r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ML Model: It will detect whether there is a animal or human.</a:t>
            </a:r>
          </a:p>
          <a:p>
            <a:pPr algn="just">
              <a:lnSpc>
                <a:spcPts val="37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4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Power Supply: Ensures system functionality.</a:t>
            </a:r>
          </a:p>
          <a:p>
            <a:pPr algn="ctr">
              <a:lnSpc>
                <a:spcPts val="3760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12" name="TextBox 12"/>
          <p:cNvSpPr txBox="1"/>
          <p:nvPr/>
        </p:nvSpPr>
        <p:spPr>
          <a:xfrm>
            <a:off x="9220200" y="3848100"/>
            <a:ext cx="8686800" cy="4873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Detection: Sensors continuously monitor surroundings</a:t>
            </a:r>
            <a:r>
              <a:rPr lang="en-US" sz="28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.</a:t>
            </a:r>
            <a:endParaRPr lang="en-US" sz="2800" spc="-53" dirty="0" smtClean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Driver </a:t>
            </a:r>
            <a:r>
              <a:rPr lang="en-US" sz="28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Alert: Buzzer activates when an object is in danger range.</a:t>
            </a:r>
          </a:p>
          <a:p>
            <a:pPr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Post-Collision Action: Upon impact, SMS with collision details is sent.</a:t>
            </a:r>
          </a:p>
          <a:p>
            <a:pPr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System Communication:</a:t>
            </a:r>
          </a:p>
          <a:p>
            <a:pPr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Sensors -&gt; Microcontroller -&gt; GSM for alerts and notifications.</a:t>
            </a:r>
          </a:p>
          <a:p>
            <a:pPr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Website Integration:</a:t>
            </a:r>
          </a:p>
          <a:p>
            <a:pPr algn="just">
              <a:lnSpc>
                <a:spcPts val="3775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Log history of collisions and provide educational content for drivers.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44400" y="2933700"/>
            <a:ext cx="1993099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600" b="1" spc="-59" dirty="0">
                <a:solidFill>
                  <a:srgbClr val="EDCA98"/>
                </a:solidFill>
                <a:ea typeface="Helvetica World Bold" panose="020B0800040000020004" charset="-122"/>
                <a:cs typeface="Helvetica World Bold" panose="020B0800040000020004" charset="-122"/>
                <a:sym typeface="Helvetica World Bold" panose="020B0800040000020004" charset="-122"/>
              </a:rPr>
              <a:t>Data Flow: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011098" y="-799916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3"/>
                </a:lnTo>
                <a:lnTo>
                  <a:pt x="0" y="424113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pic>
        <p:nvPicPr>
          <p:cNvPr id="16" name="Picture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48200" y="495300"/>
            <a:ext cx="10058141" cy="1280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WORKING MECHANISM</a:t>
            </a:r>
          </a:p>
        </p:txBody>
      </p:sp>
      <p:sp>
        <p:nvSpPr>
          <p:cNvPr id="8" name="Freeform 8"/>
          <p:cNvSpPr/>
          <p:nvPr/>
        </p:nvSpPr>
        <p:spPr>
          <a:xfrm>
            <a:off x="15087822" y="-952332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4"/>
                </a:lnTo>
                <a:lnTo>
                  <a:pt x="0" y="4241134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887200" y="4076700"/>
            <a:ext cx="6151937" cy="4354742"/>
          </a:xfrm>
          <a:custGeom>
            <a:avLst/>
            <a:gdLst/>
            <a:ahLst/>
            <a:cxnLst/>
            <a:rect l="l" t="t" r="r" b="b"/>
            <a:pathLst>
              <a:path w="6151937" h="4354742">
                <a:moveTo>
                  <a:pt x="0" y="0"/>
                </a:moveTo>
                <a:lnTo>
                  <a:pt x="6151937" y="0"/>
                </a:lnTo>
                <a:lnTo>
                  <a:pt x="6151937" y="4354742"/>
                </a:lnTo>
                <a:lnTo>
                  <a:pt x="0" y="4354742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pic>
        <p:nvPicPr>
          <p:cNvPr id="16" name="Picture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1219200" y="3390900"/>
            <a:ext cx="7001510" cy="6123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GB" sz="2800" dirty="0">
                <a:solidFill>
                  <a:schemeClr val="bg1"/>
                </a:solidFill>
                <a:cs typeface="+mn-lt"/>
              </a:rPr>
              <a:t>The Human Safety System helps prevent road accidents by using sensors (ultrasonic or infrared) to detect people near the road. A small computer (ESP32) processes the data to check if a person is present. When someone is detected, a buzzer warns the driver. An AI model then confirms if it is really a human</a:t>
            </a:r>
            <a:r>
              <a:rPr lang="en-US" altLang="en-GB" sz="2800" dirty="0" smtClean="0">
                <a:solidFill>
                  <a:schemeClr val="bg1"/>
                </a:solidFill>
                <a:cs typeface="+mn-lt"/>
              </a:rPr>
              <a:t>. If </a:t>
            </a:r>
            <a:r>
              <a:rPr lang="en-US" altLang="en-GB" sz="2800" dirty="0">
                <a:solidFill>
                  <a:schemeClr val="bg1"/>
                </a:solidFill>
                <a:cs typeface="+mn-lt"/>
              </a:rPr>
              <a:t>there is a risk of an accident, the system sends an SMS alert to the driver’s emergency contacts and local authorities using a GSM module. It also adjusts to different environments to reduce false alarms. Thorough testing ensures the system works accurately, making roads safer for everyone.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4252560"/>
            <a:ext cx="4446248" cy="4114800"/>
          </a:xfrm>
          <a:custGeom>
            <a:avLst/>
            <a:gdLst/>
            <a:ahLst/>
            <a:cxnLst/>
            <a:rect l="l" t="t" r="r" b="b"/>
            <a:pathLst>
              <a:path w="4446248" h="4114800">
                <a:moveTo>
                  <a:pt x="0" y="0"/>
                </a:moveTo>
                <a:lnTo>
                  <a:pt x="4446248" y="0"/>
                </a:lnTo>
                <a:lnTo>
                  <a:pt x="4446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029200" y="800100"/>
            <a:ext cx="9753696" cy="12807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8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 WEBSITE FEATURES</a:t>
            </a:r>
          </a:p>
        </p:txBody>
      </p:sp>
      <p:sp>
        <p:nvSpPr>
          <p:cNvPr id="11" name="Freeform 11"/>
          <p:cNvSpPr/>
          <p:nvPr/>
        </p:nvSpPr>
        <p:spPr>
          <a:xfrm>
            <a:off x="15163498" y="-876101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3"/>
                </a:lnTo>
                <a:lnTo>
                  <a:pt x="0" y="4241133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296411" y="3926782"/>
            <a:ext cx="11571633" cy="5096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Importance </a:t>
            </a:r>
            <a:r>
              <a:rPr lang="en-US" sz="2800" spc="-56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of Animals: Information on the role and significance of wildlife.</a:t>
            </a:r>
          </a:p>
          <a:p>
            <a:pPr algn="just">
              <a:lnSpc>
                <a:spcPts val="39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Driving </a:t>
            </a:r>
            <a:r>
              <a:rPr lang="en-US" sz="2800" spc="-56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Guides: Tips and recommendations for safe driving around animals.</a:t>
            </a:r>
          </a:p>
          <a:p>
            <a:pPr algn="just">
              <a:lnSpc>
                <a:spcPts val="39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</a:t>
            </a:r>
            <a:r>
              <a:rPr lang="en-US" sz="2800" spc="-56" dirty="0" err="1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Chatbot</a:t>
            </a: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Assistance: Provides help and guidance for drivers who have accidentally hit animals and are unsure how to assist them.</a:t>
            </a:r>
          </a:p>
          <a:p>
            <a:pPr algn="just">
              <a:lnSpc>
                <a:spcPts val="39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Collision History: Records and displays data on past collisions involving animals or humans.</a:t>
            </a:r>
          </a:p>
          <a:p>
            <a:pPr algn="just">
              <a:lnSpc>
                <a:spcPts val="39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Real-Time </a:t>
            </a:r>
            <a:r>
              <a:rPr lang="en-US" sz="2800" spc="-56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Map Integration (Future): A map linked with Google Maps for tracking and locating incidents.</a:t>
            </a:r>
          </a:p>
          <a:p>
            <a:pPr algn="just">
              <a:lnSpc>
                <a:spcPts val="398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sz="28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SOS </a:t>
            </a:r>
            <a:r>
              <a:rPr lang="en-US" sz="2800" spc="-56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Call Feature(Future): Alerts the driver’s family in case of a collision, ensuring they are informed immediately.</a:t>
            </a:r>
          </a:p>
        </p:txBody>
      </p:sp>
      <p:pic>
        <p:nvPicPr>
          <p:cNvPr id="14" name="Picture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pic>
        <p:nvPicPr>
          <p:cNvPr id="3" name="Picture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  <p:sp>
        <p:nvSpPr>
          <p:cNvPr id="4" name="Freeform 11"/>
          <p:cNvSpPr/>
          <p:nvPr/>
        </p:nvSpPr>
        <p:spPr>
          <a:xfrm>
            <a:off x="15163498" y="-876101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3"/>
                </a:lnTo>
                <a:lnTo>
                  <a:pt x="0" y="4241133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  <p:sp>
        <p:nvSpPr>
          <p:cNvPr id="5" name="TextBox 4"/>
          <p:cNvSpPr txBox="1"/>
          <p:nvPr/>
        </p:nvSpPr>
        <p:spPr>
          <a:xfrm>
            <a:off x="6324600" y="571500"/>
            <a:ext cx="601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FUTURE SCOPE</a:t>
            </a:r>
            <a:endParaRPr lang="en-US" sz="7200" b="1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0" y="3086100"/>
            <a:ext cx="1257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Arial" pitchFamily="34" charset="0"/>
              <a:buChar char="•"/>
            </a:pPr>
            <a:r>
              <a:rPr lang="en-US" sz="36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</a:t>
            </a:r>
            <a:r>
              <a:rPr lang="en-US" sz="36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Chat-</a:t>
            </a:r>
            <a:r>
              <a:rPr lang="en-US" sz="3600" spc="-56" dirty="0" err="1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bot</a:t>
            </a:r>
            <a:r>
              <a:rPr lang="en-US" sz="36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Assistance in website: </a:t>
            </a:r>
            <a:r>
              <a:rPr lang="en-US" sz="36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Provides help and guidance for drivers who have accidentally hit animals and are unsure how to assist them</a:t>
            </a:r>
            <a:r>
              <a:rPr lang="en-US" sz="36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.</a:t>
            </a:r>
          </a:p>
          <a:p>
            <a:pPr marL="742950" indent="-742950">
              <a:buFont typeface="Arial" pitchFamily="34" charset="0"/>
              <a:buChar char="•"/>
            </a:pPr>
            <a:r>
              <a:rPr lang="en-US" sz="3600" spc="-56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ML Model on animals and humans.</a:t>
            </a:r>
            <a:endParaRPr lang="en-US" sz="3600" spc="-56" dirty="0" smtClean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57065" y="3086100"/>
            <a:ext cx="4183253" cy="4114800"/>
          </a:xfrm>
          <a:custGeom>
            <a:avLst/>
            <a:gdLst/>
            <a:ahLst/>
            <a:cxnLst/>
            <a:rect l="l" t="t" r="r" b="b"/>
            <a:pathLst>
              <a:path w="4183253" h="4114800">
                <a:moveTo>
                  <a:pt x="0" y="0"/>
                </a:moveTo>
                <a:lnTo>
                  <a:pt x="4183253" y="0"/>
                </a:lnTo>
                <a:lnTo>
                  <a:pt x="418325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114914" y="647884"/>
            <a:ext cx="9924033" cy="1253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50"/>
              </a:lnSpc>
            </a:pPr>
            <a:r>
              <a:rPr lang="en-US" sz="7200" b="1" dirty="0">
                <a:solidFill>
                  <a:srgbClr val="EDCA98"/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BUSINESS </a:t>
            </a:r>
            <a:r>
              <a:rPr lang="en-US" sz="7200" b="1" dirty="0" smtClean="0">
                <a:solidFill>
                  <a:srgbClr val="EDCA98"/>
                </a:solidFill>
                <a:latin typeface="+mj-lt"/>
                <a:ea typeface="Norwester" panose="00000506000000000000"/>
                <a:cs typeface="Norwester" panose="00000506000000000000"/>
                <a:sym typeface="Norwester" panose="00000506000000000000"/>
              </a:rPr>
              <a:t>REVENUE</a:t>
            </a:r>
            <a:endParaRPr lang="en-US" sz="7200" b="1" dirty="0">
              <a:solidFill>
                <a:srgbClr val="EDCA98"/>
              </a:solidFill>
              <a:latin typeface="+mj-lt"/>
              <a:ea typeface="Norwester" panose="00000506000000000000"/>
              <a:cs typeface="Norwester" panose="00000506000000000000"/>
              <a:sym typeface="Norwester" panose="0000050600000000000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5163498" y="-952802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4"/>
                </a:lnTo>
                <a:lnTo>
                  <a:pt x="0" y="4241134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1787" y="3734355"/>
            <a:ext cx="11817910" cy="4385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Pricing: $30 per unit.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OLLA: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Units Sold: 5,000 annually.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Annual Revenue: 5,000 units ×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1300/unit </a:t>
            </a: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=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Rs.6,50,000</a:t>
            </a:r>
            <a:endParaRPr lang="en-US" sz="3600" spc="-53" dirty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 err="1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Uber</a:t>
            </a: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: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Units Sold: 20,000 annually.</a:t>
            </a: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Annual Revenue: 20,000 units ×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Rs.1300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/unit </a:t>
            </a: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=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Rs.26,000,00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.</a:t>
            </a:r>
            <a:endParaRPr lang="en-US" sz="3600" spc="-53" dirty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  <a:p>
            <a:pPr algn="ctr">
              <a:lnSpc>
                <a:spcPts val="3750"/>
              </a:lnSpc>
              <a:spcBef>
                <a:spcPct val="0"/>
              </a:spcBef>
            </a:pP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Total Annual Revenue: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Rs.6,50,000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(OLLA</a:t>
            </a: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) +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Rs.26,000,00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 </a:t>
            </a: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(</a:t>
            </a:r>
            <a:r>
              <a:rPr lang="en-US" sz="3600" spc="-53" dirty="0" err="1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Uber</a:t>
            </a:r>
            <a:r>
              <a:rPr lang="en-US" sz="3600" spc="-53" dirty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) = 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Rs.26,650,000</a:t>
            </a:r>
            <a:r>
              <a:rPr lang="en-US" sz="3600" spc="-53" dirty="0" smtClean="0">
                <a:solidFill>
                  <a:srgbClr val="FFFFFF"/>
                </a:solidFill>
                <a:ea typeface="Helvetica World" panose="020B0500040000020004" charset="-122"/>
                <a:cs typeface="Helvetica World" panose="020B0500040000020004" charset="-122"/>
                <a:sym typeface="Helvetica World" panose="020B0500040000020004" charset="-122"/>
              </a:rPr>
              <a:t>.</a:t>
            </a:r>
            <a:endParaRPr lang="en-US" sz="3600" spc="-53" dirty="0">
              <a:solidFill>
                <a:srgbClr val="FFFFFF"/>
              </a:solidFill>
              <a:ea typeface="Helvetica World" panose="020B0500040000020004" charset="-122"/>
              <a:cs typeface="Helvetica World" panose="020B0500040000020004" charset="-122"/>
              <a:sym typeface="Helvetica World" panose="020B0500040000020004" charset="-122"/>
            </a:endParaRPr>
          </a:p>
        </p:txBody>
      </p:sp>
      <p:pic>
        <p:nvPicPr>
          <p:cNvPr id="16" name="Picture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 t="-1703" b="-170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76800" y="4152900"/>
            <a:ext cx="8991431" cy="20646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060"/>
              </a:lnSpc>
            </a:pPr>
            <a:r>
              <a:rPr lang="en-US" sz="11470" dirty="0">
                <a:solidFill>
                  <a:srgbClr val="FFFFFF"/>
                </a:solidFill>
                <a:latin typeface="Norwester" panose="00000506000000000000"/>
                <a:ea typeface="Norwester" panose="00000506000000000000"/>
                <a:cs typeface="Norwester" panose="00000506000000000000"/>
                <a:sym typeface="Norwester" panose="00000506000000000000"/>
              </a:rPr>
              <a:t>THANK YOU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90500"/>
            <a:ext cx="2439035" cy="1695450"/>
          </a:xfrm>
          <a:prstGeom prst="rect">
            <a:avLst/>
          </a:prstGeom>
        </p:spPr>
      </p:pic>
      <p:sp>
        <p:nvSpPr>
          <p:cNvPr id="11" name="Freeform 11"/>
          <p:cNvSpPr/>
          <p:nvPr/>
        </p:nvSpPr>
        <p:spPr>
          <a:xfrm>
            <a:off x="15163498" y="-952802"/>
            <a:ext cx="4241134" cy="4241134"/>
          </a:xfrm>
          <a:custGeom>
            <a:avLst/>
            <a:gdLst/>
            <a:ahLst/>
            <a:cxnLst/>
            <a:rect l="l" t="t" r="r" b="b"/>
            <a:pathLst>
              <a:path w="4241134" h="4241134">
                <a:moveTo>
                  <a:pt x="0" y="0"/>
                </a:moveTo>
                <a:lnTo>
                  <a:pt x="4241134" y="0"/>
                </a:lnTo>
                <a:lnTo>
                  <a:pt x="4241134" y="4241134"/>
                </a:lnTo>
                <a:lnTo>
                  <a:pt x="0" y="4241134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670</Words>
  <Application>Microsoft Office PowerPoint</Application>
  <PresentationFormat>Custom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Norwester</vt:lpstr>
      <vt:lpstr>Canva Sans Bold</vt:lpstr>
      <vt:lpstr>Calibri</vt:lpstr>
      <vt:lpstr>Helvetica World</vt:lpstr>
      <vt:lpstr>Helvetica World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HOPE</dc:title>
  <dc:creator>Yashasvi Chhaliya</dc:creator>
  <cp:lastModifiedBy>Yashasvi Chhaliya</cp:lastModifiedBy>
  <cp:revision>22</cp:revision>
  <dcterms:created xsi:type="dcterms:W3CDTF">2006-08-16T00:00:00Z</dcterms:created>
  <dcterms:modified xsi:type="dcterms:W3CDTF">2025-03-11T09:25:11Z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05232FA91394436E8BD137D5E156F697_12</vt:lpwstr>
  </property>
  <property fmtid="{D5CDD505-2E9C-101B-9397-08002B2CF9AE}" pid="3" name="KSOProductBuildVer">
    <vt:lpwstr>2057-12.2.0.20341</vt:lpwstr>
  </property>
</Properties>
</file>