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92" r:id="rId5"/>
    <p:sldId id="275" r:id="rId6"/>
    <p:sldId id="276" r:id="rId7"/>
    <p:sldId id="277" r:id="rId8"/>
    <p:sldId id="296" r:id="rId9"/>
    <p:sldId id="278" r:id="rId10"/>
    <p:sldId id="301" r:id="rId11"/>
    <p:sldId id="300" r:id="rId12"/>
    <p:sldId id="305" r:id="rId13"/>
    <p:sldId id="307" r:id="rId14"/>
    <p:sldId id="311" r:id="rId15"/>
    <p:sldId id="310" r:id="rId16"/>
    <p:sldId id="302" r:id="rId17"/>
    <p:sldId id="303" r:id="rId18"/>
    <p:sldId id="304" r:id="rId19"/>
    <p:sldId id="279" r:id="rId20"/>
    <p:sldId id="297" r:id="rId21"/>
    <p:sldId id="298" r:id="rId22"/>
    <p:sldId id="299" r:id="rId23"/>
    <p:sldId id="288" r:id="rId24"/>
    <p:sldId id="2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64" d="100"/>
          <a:sy n="64" d="100"/>
        </p:scale>
        <p:origin x="748" y="4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6/15/2024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6/15/2024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21</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Cost-of-Living Analysis</a:t>
            </a:r>
            <a:endParaRPr lang="en-US" dirty="0">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1897208" cy="760288"/>
          </a:xfrm>
        </p:spPr>
        <p:txBody>
          <a:bodyPr/>
          <a:lstStyle/>
          <a:p>
            <a:r>
              <a:rPr lang="en-US"/>
              <a:t>Presenter </a:t>
            </a:r>
            <a:br>
              <a:rPr lang="en-US"/>
            </a:br>
            <a:r>
              <a:rPr lang="en-US"/>
              <a:t>Yashaswi Gadde</a:t>
            </a:r>
            <a:endParaRPr lang="en-US" dirty="0"/>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2" name="Picture Placeholder 11">
            <a:extLst>
              <a:ext uri="{FF2B5EF4-FFF2-40B4-BE49-F238E27FC236}">
                <a16:creationId xmlns:a16="http://schemas.microsoft.com/office/drawing/2014/main" id="{2A235A46-F89B-0E07-0FE2-CBEA61FF369F}"/>
              </a:ext>
            </a:extLst>
          </p:cNvPr>
          <p:cNvPicPr>
            <a:picLocks noGrp="1" noChangeAspect="1"/>
          </p:cNvPicPr>
          <p:nvPr>
            <p:ph type="pic" sz="quarter" idx="47"/>
          </p:nvPr>
        </p:nvPicPr>
        <p:blipFill>
          <a:blip r:embed="rId3"/>
          <a:srcRect l="25240" r="25240"/>
          <a:stretch>
            <a:fillRect/>
          </a:stretch>
        </p:blipFill>
        <p:spPr>
          <a:xfrm>
            <a:off x="6926215" y="895827"/>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F8CD35-DFE7-E4BE-90DE-215FBC116AA7}"/>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
        <p:nvSpPr>
          <p:cNvPr id="6" name="TextBox 5">
            <a:extLst>
              <a:ext uri="{FF2B5EF4-FFF2-40B4-BE49-F238E27FC236}">
                <a16:creationId xmlns:a16="http://schemas.microsoft.com/office/drawing/2014/main" id="{16F93956-6FFF-474F-DEF7-B9F35B874C5D}"/>
              </a:ext>
            </a:extLst>
          </p:cNvPr>
          <p:cNvSpPr txBox="1"/>
          <p:nvPr/>
        </p:nvSpPr>
        <p:spPr>
          <a:xfrm>
            <a:off x="198781" y="352265"/>
            <a:ext cx="10118036" cy="6063198"/>
          </a:xfrm>
          <a:prstGeom prst="rect">
            <a:avLst/>
          </a:prstGeom>
          <a:noFill/>
        </p:spPr>
        <p:txBody>
          <a:bodyPr wrap="square">
            <a:spAutoFit/>
          </a:bodyPr>
          <a:lstStyle/>
          <a:p>
            <a:r>
              <a:rPr lang="en-US" b="1">
                <a:latin typeface="Arial" panose="020B0604020202020204" pitchFamily="34" charset="0"/>
                <a:cs typeface="Arial" panose="020B0604020202020204" pitchFamily="34" charset="0"/>
              </a:rPr>
              <a:t>Insights from the "Total Cost of Living by Country" Map:</a:t>
            </a:r>
          </a:p>
          <a:p>
            <a:r>
              <a:rPr lang="en-US" b="1">
                <a:latin typeface="Arial" panose="020B0604020202020204" pitchFamily="34" charset="0"/>
                <a:cs typeface="Arial" panose="020B0604020202020204" pitchFamily="34" charset="0"/>
              </a:rPr>
              <a:t>High Cost of Living (Red Areas):</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Iran: The map indicates Iran as the country with the highest cost of living. This aligns with the earlier chart showing Iran having the highest transportation costs.</a:t>
            </a:r>
          </a:p>
          <a:p>
            <a:r>
              <a:rPr lang="en-US" sz="1600" b="1">
                <a:latin typeface="Arial" panose="020B0604020202020204" pitchFamily="34" charset="0"/>
                <a:cs typeface="Arial" panose="020B0604020202020204" pitchFamily="34" charset="0"/>
              </a:rPr>
              <a:t>Low Cost of Living (Green Areas):</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Russia: Russia is prominently highlighted in green, indicating a low cost of living.</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Brazil: Similarly, Brazil is also green, suggesting it has a lower cost of living compared to many other regions.</a:t>
            </a:r>
          </a:p>
          <a:p>
            <a:endParaRPr lang="en-US" sz="1600">
              <a:latin typeface="Arial" panose="020B0604020202020204" pitchFamily="34" charset="0"/>
              <a:cs typeface="Arial" panose="020B0604020202020204" pitchFamily="34" charset="0"/>
            </a:endParaRPr>
          </a:p>
          <a:p>
            <a:r>
              <a:rPr lang="en-US" sz="1600" b="1">
                <a:latin typeface="Arial" panose="020B0604020202020204" pitchFamily="34" charset="0"/>
                <a:cs typeface="Arial" panose="020B0604020202020204" pitchFamily="34" charset="0"/>
              </a:rPr>
              <a:t>Key Takeaways:</a:t>
            </a:r>
          </a:p>
          <a:p>
            <a:r>
              <a:rPr lang="en-US" sz="1600" b="1">
                <a:latin typeface="Arial" panose="020B0604020202020204" pitchFamily="34" charset="0"/>
                <a:cs typeface="Arial" panose="020B0604020202020204" pitchFamily="34" charset="0"/>
              </a:rPr>
              <a:t>High-Cost Regions:</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Iran stands out significantly as a high-cost region, suggesting that the overall living expenses there are substantially higher than in other countries highlighted.</a:t>
            </a:r>
          </a:p>
          <a:p>
            <a:r>
              <a:rPr lang="en-US" sz="1600" b="1">
                <a:latin typeface="Arial" panose="020B0604020202020204" pitchFamily="34" charset="0"/>
                <a:cs typeface="Arial" panose="020B0604020202020204" pitchFamily="34" charset="0"/>
              </a:rPr>
              <a:t>Low-Cost Regions:</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Countries like Russia, Brazil, and Australia are highlighted as low-cost regions, indicating more affordable living expenses.</a:t>
            </a:r>
          </a:p>
          <a:p>
            <a:endParaRPr lang="en-US" sz="1600">
              <a:latin typeface="Arial" panose="020B0604020202020204" pitchFamily="34" charset="0"/>
              <a:cs typeface="Arial" panose="020B0604020202020204" pitchFamily="34" charset="0"/>
            </a:endParaRPr>
          </a:p>
          <a:p>
            <a:r>
              <a:rPr lang="en-US" sz="1600" b="1">
                <a:latin typeface="Arial" panose="020B0604020202020204" pitchFamily="34" charset="0"/>
                <a:cs typeface="Arial" panose="020B0604020202020204" pitchFamily="34" charset="0"/>
              </a:rPr>
              <a:t>Conclusion:</a:t>
            </a:r>
          </a:p>
          <a:p>
            <a:r>
              <a:rPr lang="en-US" sz="1600">
                <a:latin typeface="Arial" panose="020B0604020202020204" pitchFamily="34" charset="0"/>
                <a:cs typeface="Arial" panose="020B0604020202020204" pitchFamily="34" charset="0"/>
              </a:rPr>
              <a:t>The "Total Cost of Living by Country" map provides a visual representation of the cost of living disparities across different regions. Iran is identified as having the highest cost of living, particularly influenced by its high transportation costs. In contrast, Russia, Brazil, and Australia are highlighted as more affordable regions. The map underscores the importance of considering geographical and regional differences when analyzing living costs globally.</a:t>
            </a:r>
          </a:p>
          <a:p>
            <a:endParaRPr lang="en-IN"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746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5FFD-9661-8368-DBFC-6CB0D005F22E}"/>
              </a:ext>
            </a:extLst>
          </p:cNvPr>
          <p:cNvSpPr>
            <a:spLocks noGrp="1"/>
          </p:cNvSpPr>
          <p:nvPr>
            <p:ph type="title"/>
          </p:nvPr>
        </p:nvSpPr>
        <p:spPr>
          <a:xfrm>
            <a:off x="318052" y="274955"/>
            <a:ext cx="11105413" cy="699758"/>
          </a:xfrm>
        </p:spPr>
        <p:txBody>
          <a:bodyPr/>
          <a:lstStyle/>
          <a:p>
            <a:r>
              <a:rPr lang="en-US" sz="4400">
                <a:latin typeface="Arial" panose="020B0604020202020204" pitchFamily="34" charset="0"/>
                <a:cs typeface="Arial" panose="020B0604020202020204" pitchFamily="34" charset="0"/>
              </a:rPr>
              <a:t>Total Cost-of-Living by City</a:t>
            </a:r>
            <a:endParaRPr lang="en-IN"/>
          </a:p>
        </p:txBody>
      </p:sp>
      <p:sp>
        <p:nvSpPr>
          <p:cNvPr id="5" name="Slide Number Placeholder 4">
            <a:extLst>
              <a:ext uri="{FF2B5EF4-FFF2-40B4-BE49-F238E27FC236}">
                <a16:creationId xmlns:a16="http://schemas.microsoft.com/office/drawing/2014/main" id="{1EF8CD35-DFE7-E4BE-90DE-215FBC116AA7}"/>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pic>
        <p:nvPicPr>
          <p:cNvPr id="4" name="Picture 3">
            <a:extLst>
              <a:ext uri="{FF2B5EF4-FFF2-40B4-BE49-F238E27FC236}">
                <a16:creationId xmlns:a16="http://schemas.microsoft.com/office/drawing/2014/main" id="{6942DAF8-39BD-8DD6-AA42-2E5A2925A4FC}"/>
              </a:ext>
            </a:extLst>
          </p:cNvPr>
          <p:cNvPicPr>
            <a:picLocks noChangeAspect="1"/>
          </p:cNvPicPr>
          <p:nvPr/>
        </p:nvPicPr>
        <p:blipFill>
          <a:blip r:embed="rId2"/>
          <a:stretch>
            <a:fillRect/>
          </a:stretch>
        </p:blipFill>
        <p:spPr>
          <a:xfrm>
            <a:off x="184053" y="1117469"/>
            <a:ext cx="11589027" cy="5465576"/>
          </a:xfrm>
          <a:prstGeom prst="rect">
            <a:avLst/>
          </a:prstGeom>
        </p:spPr>
      </p:pic>
    </p:spTree>
    <p:extLst>
      <p:ext uri="{BB962C8B-B14F-4D97-AF65-F5344CB8AC3E}">
        <p14:creationId xmlns:p14="http://schemas.microsoft.com/office/powerpoint/2010/main" val="238810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F8CD35-DFE7-E4BE-90DE-215FBC116AA7}"/>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6" name="TextBox 5">
            <a:extLst>
              <a:ext uri="{FF2B5EF4-FFF2-40B4-BE49-F238E27FC236}">
                <a16:creationId xmlns:a16="http://schemas.microsoft.com/office/drawing/2014/main" id="{967D9568-CA5C-4FEF-3B46-3CF5DAC7F770}"/>
              </a:ext>
            </a:extLst>
          </p:cNvPr>
          <p:cNvSpPr txBox="1"/>
          <p:nvPr/>
        </p:nvSpPr>
        <p:spPr>
          <a:xfrm>
            <a:off x="178904" y="117693"/>
            <a:ext cx="10257183" cy="6740307"/>
          </a:xfrm>
          <a:prstGeom prst="rect">
            <a:avLst/>
          </a:prstGeom>
          <a:noFill/>
        </p:spPr>
        <p:txBody>
          <a:bodyPr wrap="square">
            <a:spAutoFit/>
          </a:bodyPr>
          <a:lstStyle/>
          <a:p>
            <a:r>
              <a:rPr lang="en-US" b="1">
                <a:latin typeface="Arial" panose="020B0604020202020204" pitchFamily="34" charset="0"/>
                <a:cs typeface="Arial" panose="020B0604020202020204" pitchFamily="34" charset="0"/>
              </a:rPr>
              <a:t>High Cost of Living Cities:</a:t>
            </a:r>
          </a:p>
          <a:p>
            <a:pPr marL="285750" indent="-285750">
              <a:buFont typeface="Arial" panose="020B0604020202020204" pitchFamily="34" charset="0"/>
              <a:buChar char="•"/>
            </a:pPr>
            <a:r>
              <a:rPr lang="en-US" b="1">
                <a:latin typeface="Arial" panose="020B0604020202020204" pitchFamily="34" charset="0"/>
                <a:cs typeface="Arial" panose="020B0604020202020204" pitchFamily="34" charset="0"/>
              </a:rPr>
              <a:t>Southeast Asia: </a:t>
            </a:r>
            <a:r>
              <a:rPr lang="en-US">
                <a:latin typeface="Arial" panose="020B0604020202020204" pitchFamily="34" charset="0"/>
                <a:cs typeface="Arial" panose="020B0604020202020204" pitchFamily="34" charset="0"/>
              </a:rPr>
              <a:t>There is a very large circle in Southeast Asia, indicating a city with a high cost of living. This is likely a major metropolitan area such as Singapore or Hong Kong, known for their high living expenses.</a:t>
            </a:r>
          </a:p>
          <a:p>
            <a:pPr marL="285750" indent="-285750">
              <a:buFont typeface="Arial" panose="020B0604020202020204" pitchFamily="34" charset="0"/>
              <a:buChar char="•"/>
            </a:pPr>
            <a:r>
              <a:rPr lang="en-US" b="1">
                <a:latin typeface="Arial" panose="020B0604020202020204" pitchFamily="34" charset="0"/>
                <a:cs typeface="Arial" panose="020B0604020202020204" pitchFamily="34" charset="0"/>
              </a:rPr>
              <a:t>Australia/Oceania: </a:t>
            </a:r>
            <a:r>
              <a:rPr lang="en-US">
                <a:latin typeface="Arial" panose="020B0604020202020204" pitchFamily="34" charset="0"/>
                <a:cs typeface="Arial" panose="020B0604020202020204" pitchFamily="34" charset="0"/>
              </a:rPr>
              <a:t>A similarly large circle in the Oceania region suggests a city with a high cost of living, possibly Sydney or another major Australian city</a:t>
            </a: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Moderate Cost of Living Cities: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Europe: A smaller circle is seen in Europe, indicating a city with a moderate cost of living. This could represent a city with balanced expenses compared to high-cost cities in the region.</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Asia: Another moderately sized circle is seen in Asia, suggesting a city with average living costs. This might be a second-tier city in countries with high variance in living costs</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Low Cost of Living Cities: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South America: A relatively small circle in South America indicates a city with lower living costs, likely reflecting general affordability in the region.</a:t>
            </a: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Conclusion:</a:t>
            </a:r>
          </a:p>
          <a:p>
            <a:r>
              <a:rPr lang="en-US">
                <a:latin typeface="Arial" panose="020B0604020202020204" pitchFamily="34" charset="0"/>
                <a:cs typeface="Arial" panose="020B0604020202020204" pitchFamily="34" charset="0"/>
              </a:rPr>
              <a:t>The map highlights significant geographical disparities in the cost of living across different cities globally. High-cost living areas are concentrated in major metropolitan regions in Southeast Asia, Oceania, and West Africa. Conversely, more affordable living costs are found in cities in South America, North America, and parts of Africa, reflecting the economic diversity and varying standards of living across the world.</a:t>
            </a:r>
            <a:endParaRPr lang="en-IN">
              <a:latin typeface="Arial" panose="020B0604020202020204" pitchFamily="34" charset="0"/>
              <a:cs typeface="Arial" panose="020B0604020202020204" pitchFamily="34" charset="0"/>
            </a:endParaRPr>
          </a:p>
          <a:p>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06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76D8-486F-218B-6672-11CE1949E9EC}"/>
              </a:ext>
            </a:extLst>
          </p:cNvPr>
          <p:cNvSpPr>
            <a:spLocks noGrp="1"/>
          </p:cNvSpPr>
          <p:nvPr>
            <p:ph type="title"/>
          </p:nvPr>
        </p:nvSpPr>
        <p:spPr>
          <a:xfrm>
            <a:off x="492257" y="115930"/>
            <a:ext cx="10889796" cy="609628"/>
          </a:xfrm>
        </p:spPr>
        <p:txBody>
          <a:bodyPr/>
          <a:lstStyle/>
          <a:p>
            <a:r>
              <a:rPr lang="en-US" sz="2800">
                <a:latin typeface="Arial" panose="020B0604020202020204" pitchFamily="34" charset="0"/>
                <a:cs typeface="Arial" panose="020B0604020202020204" pitchFamily="34" charset="0"/>
              </a:rPr>
              <a:t>Treemap showing Housing and Utility Analysis</a:t>
            </a:r>
            <a:endParaRPr lang="en-IN" sz="28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0F2653C-AB06-CBAE-B5D9-C321D0AFD6B0}"/>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pic>
        <p:nvPicPr>
          <p:cNvPr id="6" name="Picture 5">
            <a:extLst>
              <a:ext uri="{FF2B5EF4-FFF2-40B4-BE49-F238E27FC236}">
                <a16:creationId xmlns:a16="http://schemas.microsoft.com/office/drawing/2014/main" id="{94CE2006-BAEA-68F0-49C5-532FE61F3F26}"/>
              </a:ext>
            </a:extLst>
          </p:cNvPr>
          <p:cNvPicPr>
            <a:picLocks noChangeAspect="1"/>
          </p:cNvPicPr>
          <p:nvPr/>
        </p:nvPicPr>
        <p:blipFill>
          <a:blip r:embed="rId2"/>
          <a:stretch>
            <a:fillRect/>
          </a:stretch>
        </p:blipFill>
        <p:spPr>
          <a:xfrm>
            <a:off x="5700363" y="725558"/>
            <a:ext cx="6427304" cy="6016512"/>
          </a:xfrm>
          <a:prstGeom prst="rect">
            <a:avLst/>
          </a:prstGeom>
        </p:spPr>
      </p:pic>
      <p:sp>
        <p:nvSpPr>
          <p:cNvPr id="7" name="TextBox 6">
            <a:extLst>
              <a:ext uri="{FF2B5EF4-FFF2-40B4-BE49-F238E27FC236}">
                <a16:creationId xmlns:a16="http://schemas.microsoft.com/office/drawing/2014/main" id="{623E8100-8691-C31B-2D47-E0EB6768E5C2}"/>
              </a:ext>
            </a:extLst>
          </p:cNvPr>
          <p:cNvSpPr txBox="1"/>
          <p:nvPr/>
        </p:nvSpPr>
        <p:spPr>
          <a:xfrm>
            <a:off x="119269" y="983973"/>
            <a:ext cx="5208105" cy="369332"/>
          </a:xfrm>
          <a:prstGeom prst="rect">
            <a:avLst/>
          </a:prstGeom>
        </p:spPr>
        <p:txBody>
          <a:bodyPr wrap="square" rtlCol="0">
            <a:spAutoFit/>
          </a:bodyPr>
          <a:lstStyle/>
          <a:p>
            <a:pPr marL="0" indent="0" algn="ctr">
              <a:lnSpc>
                <a:spcPct val="100000"/>
              </a:lnSpc>
              <a:spcBef>
                <a:spcPts val="0"/>
              </a:spcBef>
              <a:buFontTx/>
              <a:buNone/>
            </a:pPr>
            <a:endParaRPr lang="en-IN" sz="1800">
              <a:solidFill>
                <a:prstClr val="white"/>
              </a:solidFill>
              <a:latin typeface="Arial" panose="020B0604020202020204" pitchFamily="34" charset="0"/>
              <a:ea typeface="微软雅黑"/>
              <a:cs typeface="Arial" panose="020B0604020202020204" pitchFamily="34" charset="0"/>
            </a:endParaRPr>
          </a:p>
        </p:txBody>
      </p:sp>
      <p:sp>
        <p:nvSpPr>
          <p:cNvPr id="9" name="TextBox 8">
            <a:extLst>
              <a:ext uri="{FF2B5EF4-FFF2-40B4-BE49-F238E27FC236}">
                <a16:creationId xmlns:a16="http://schemas.microsoft.com/office/drawing/2014/main" id="{469D92C9-8995-A652-4B9A-1ABAB15671F8}"/>
              </a:ext>
            </a:extLst>
          </p:cNvPr>
          <p:cNvSpPr txBox="1"/>
          <p:nvPr/>
        </p:nvSpPr>
        <p:spPr>
          <a:xfrm>
            <a:off x="119268" y="725558"/>
            <a:ext cx="5456583" cy="3539430"/>
          </a:xfrm>
          <a:prstGeom prst="rect">
            <a:avLst/>
          </a:prstGeom>
          <a:noFill/>
        </p:spPr>
        <p:txBody>
          <a:bodyPr wrap="square">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purpose of this treemap is to visualize and compare the average costs of housing and utilities across various countries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Each rectangle in the treemap represents a country.</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size of each rectangle corresponds to the average cost of housing and utilities in that country.</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Larger rectangles indicate higher average costs, while smaller rectangles indicate lower costs.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Highest Costs: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Switzerland has the highest average cost of housing and utilities, as indicated by its larger rectangle and tooltip information.</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treemap allows for a quick visual comparison of housing and utility costs between countries.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Other notable countries with high costs include France, the United States, and the United Kingdom, as they have relatively larger rectangles.</a:t>
            </a:r>
          </a:p>
        </p:txBody>
      </p:sp>
      <p:sp>
        <p:nvSpPr>
          <p:cNvPr id="12" name="TextBox 11">
            <a:extLst>
              <a:ext uri="{FF2B5EF4-FFF2-40B4-BE49-F238E27FC236}">
                <a16:creationId xmlns:a16="http://schemas.microsoft.com/office/drawing/2014/main" id="{B868EB15-320D-7415-9E5F-110EABB75B35}"/>
              </a:ext>
            </a:extLst>
          </p:cNvPr>
          <p:cNvSpPr txBox="1"/>
          <p:nvPr/>
        </p:nvSpPr>
        <p:spPr>
          <a:xfrm>
            <a:off x="99392" y="4486745"/>
            <a:ext cx="5009322" cy="1661993"/>
          </a:xfrm>
          <a:prstGeom prst="rect">
            <a:avLst/>
          </a:prstGeom>
          <a:noFill/>
        </p:spPr>
        <p:txBody>
          <a:bodyPr wrap="square">
            <a:spAutoFit/>
          </a:bodyPr>
          <a:lstStyle/>
          <a:p>
            <a:r>
              <a:rPr lang="en-US" b="1">
                <a:latin typeface="Arial" panose="020B0604020202020204" pitchFamily="34" charset="0"/>
                <a:cs typeface="Arial" panose="020B0604020202020204" pitchFamily="34" charset="0"/>
              </a:rPr>
              <a:t>Conclusion:</a:t>
            </a:r>
          </a:p>
          <a:p>
            <a:r>
              <a:rPr lang="en-US" sz="1400">
                <a:latin typeface="Arial" panose="020B0604020202020204" pitchFamily="34" charset="0"/>
                <a:cs typeface="Arial" panose="020B0604020202020204" pitchFamily="34" charset="0"/>
              </a:rPr>
              <a:t>The treemap effectively illustrates which countries have higher or lower average costs for housing and utilities, allowing for a straightforward comparison. Switzerland stands out as having the highest average cost among the displayed countries, making it easily identifiable due to the larger size of its rectangle.</a:t>
            </a:r>
            <a:endParaRPr lang="en-IN"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079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76D8-486F-218B-6672-11CE1949E9EC}"/>
              </a:ext>
            </a:extLst>
          </p:cNvPr>
          <p:cNvSpPr>
            <a:spLocks noGrp="1"/>
          </p:cNvSpPr>
          <p:nvPr>
            <p:ph type="title"/>
          </p:nvPr>
        </p:nvSpPr>
        <p:spPr>
          <a:xfrm>
            <a:off x="533669" y="250444"/>
            <a:ext cx="10889796" cy="531279"/>
          </a:xfrm>
        </p:spPr>
        <p:txBody>
          <a:bodyPr/>
          <a:lstStyle/>
          <a:p>
            <a:r>
              <a:rPr lang="en-US" sz="2800">
                <a:latin typeface="Arial" panose="020B0604020202020204" pitchFamily="34" charset="0"/>
                <a:cs typeface="Arial" panose="020B0604020202020204" pitchFamily="34" charset="0"/>
              </a:rPr>
              <a:t>Transportation Cost Analysis</a:t>
            </a:r>
            <a:endParaRPr lang="en-IN" sz="28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0F2653C-AB06-CBAE-B5D9-C321D0AFD6B0}"/>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pic>
        <p:nvPicPr>
          <p:cNvPr id="4" name="Picture 3">
            <a:extLst>
              <a:ext uri="{FF2B5EF4-FFF2-40B4-BE49-F238E27FC236}">
                <a16:creationId xmlns:a16="http://schemas.microsoft.com/office/drawing/2014/main" id="{4B21AFF0-A740-3F42-9430-DEF042E35FCF}"/>
              </a:ext>
            </a:extLst>
          </p:cNvPr>
          <p:cNvPicPr>
            <a:picLocks noChangeAspect="1"/>
          </p:cNvPicPr>
          <p:nvPr/>
        </p:nvPicPr>
        <p:blipFill>
          <a:blip r:embed="rId2"/>
          <a:stretch>
            <a:fillRect/>
          </a:stretch>
        </p:blipFill>
        <p:spPr>
          <a:xfrm>
            <a:off x="4979504" y="781723"/>
            <a:ext cx="7212496" cy="6006703"/>
          </a:xfrm>
          <a:prstGeom prst="rect">
            <a:avLst/>
          </a:prstGeom>
        </p:spPr>
      </p:pic>
      <p:sp>
        <p:nvSpPr>
          <p:cNvPr id="8" name="TextBox 7">
            <a:extLst>
              <a:ext uri="{FF2B5EF4-FFF2-40B4-BE49-F238E27FC236}">
                <a16:creationId xmlns:a16="http://schemas.microsoft.com/office/drawing/2014/main" id="{B0782BC7-35EC-2AB0-014E-433BF2A12288}"/>
              </a:ext>
            </a:extLst>
          </p:cNvPr>
          <p:cNvSpPr txBox="1"/>
          <p:nvPr/>
        </p:nvSpPr>
        <p:spPr>
          <a:xfrm>
            <a:off x="0" y="781723"/>
            <a:ext cx="4986130" cy="3293209"/>
          </a:xfrm>
          <a:prstGeom prst="rect">
            <a:avLst/>
          </a:prstGeom>
          <a:noFill/>
        </p:spPr>
        <p:txBody>
          <a:bodyPr wrap="square">
            <a:spAutoFit/>
          </a:bodyPr>
          <a:lstStyle/>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Iran has the highest transportation costs at $96.56K. This indicates that transportation in Iran is significantly more expensive compared to other countries listed.</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United Kingdom ($45.59K), Germany ($41.64K), and Spain ($41.19K) also have high transportation costs, indicating a trend of high transportation expenses in some European countries.</a:t>
            </a:r>
          </a:p>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The range of transportation costs spans from $26.9K in India to $96.56K in Iran. This wide range suggests a significant variation in transportation costs across different countries.</a:t>
            </a:r>
            <a:endParaRPr lang="en-IN" sz="160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E9FE23F-8309-551D-AE46-C4FA02F3BCF8}"/>
              </a:ext>
            </a:extLst>
          </p:cNvPr>
          <p:cNvSpPr txBox="1"/>
          <p:nvPr/>
        </p:nvSpPr>
        <p:spPr>
          <a:xfrm>
            <a:off x="-6626" y="4092158"/>
            <a:ext cx="4986130" cy="2369880"/>
          </a:xfrm>
          <a:prstGeom prst="rect">
            <a:avLst/>
          </a:prstGeom>
          <a:noFill/>
        </p:spPr>
        <p:txBody>
          <a:bodyPr wrap="square">
            <a:spAutoFit/>
          </a:bodyPr>
          <a:lstStyle/>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Conclusion: </a:t>
            </a:r>
          </a:p>
          <a:p>
            <a:r>
              <a:rPr lang="en-US" sz="1600">
                <a:latin typeface="Arial" panose="020B0604020202020204" pitchFamily="34" charset="0"/>
                <a:cs typeface="Arial" panose="020B0604020202020204" pitchFamily="34" charset="0"/>
              </a:rPr>
              <a:t>This funnel chart effectively visualizes the top 10 countries with the highest transportation costs, highlighting Iran as the most expensive. The significant differences between the countries suggest diverse factors influencing transportation costs, such as fuel prices, infrastructure, and transportation policies.</a:t>
            </a:r>
            <a:endParaRPr lang="en-IN"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4336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76D8-486F-218B-6672-11CE1949E9EC}"/>
              </a:ext>
            </a:extLst>
          </p:cNvPr>
          <p:cNvSpPr>
            <a:spLocks noGrp="1"/>
          </p:cNvSpPr>
          <p:nvPr>
            <p:ph type="title"/>
          </p:nvPr>
        </p:nvSpPr>
        <p:spPr>
          <a:xfrm>
            <a:off x="581709" y="274955"/>
            <a:ext cx="10889796" cy="520175"/>
          </a:xfrm>
        </p:spPr>
        <p:txBody>
          <a:bodyPr/>
          <a:lstStyle/>
          <a:p>
            <a:r>
              <a:rPr lang="en-US" sz="2800">
                <a:latin typeface="Arial" panose="020B0604020202020204" pitchFamily="34" charset="0"/>
                <a:cs typeface="Arial" panose="020B0604020202020204" pitchFamily="34" charset="0"/>
              </a:rPr>
              <a:t>Children Education Analysis</a:t>
            </a:r>
            <a:endParaRPr lang="en-IN" sz="28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0F2653C-AB06-CBAE-B5D9-C321D0AFD6B0}"/>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pic>
        <p:nvPicPr>
          <p:cNvPr id="4" name="Picture 3">
            <a:extLst>
              <a:ext uri="{FF2B5EF4-FFF2-40B4-BE49-F238E27FC236}">
                <a16:creationId xmlns:a16="http://schemas.microsoft.com/office/drawing/2014/main" id="{94AE13FE-D2DA-6373-3275-0ABE01CE8320}"/>
              </a:ext>
            </a:extLst>
          </p:cNvPr>
          <p:cNvPicPr>
            <a:picLocks noChangeAspect="1"/>
          </p:cNvPicPr>
          <p:nvPr/>
        </p:nvPicPr>
        <p:blipFill>
          <a:blip r:embed="rId2"/>
          <a:stretch>
            <a:fillRect/>
          </a:stretch>
        </p:blipFill>
        <p:spPr>
          <a:xfrm>
            <a:off x="5436704" y="1054226"/>
            <a:ext cx="6755296" cy="5703094"/>
          </a:xfrm>
          <a:prstGeom prst="rect">
            <a:avLst/>
          </a:prstGeom>
        </p:spPr>
      </p:pic>
      <p:sp>
        <p:nvSpPr>
          <p:cNvPr id="6" name="TextBox 5">
            <a:extLst>
              <a:ext uri="{FF2B5EF4-FFF2-40B4-BE49-F238E27FC236}">
                <a16:creationId xmlns:a16="http://schemas.microsoft.com/office/drawing/2014/main" id="{BAEC9BA8-E70A-8A65-7D63-0D334CD68FA0}"/>
              </a:ext>
            </a:extLst>
          </p:cNvPr>
          <p:cNvSpPr txBox="1"/>
          <p:nvPr/>
        </p:nvSpPr>
        <p:spPr>
          <a:xfrm>
            <a:off x="119269" y="1693605"/>
            <a:ext cx="5138531" cy="4524315"/>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a:latin typeface="Arial" panose="020B0604020202020204" pitchFamily="34" charset="0"/>
                <a:ea typeface="微软雅黑"/>
                <a:cs typeface="Arial" panose="020B0604020202020204" pitchFamily="34" charset="0"/>
              </a:rPr>
              <a:t>This map represents the top 10 highest costs for children’s education analysis</a:t>
            </a:r>
            <a:r>
              <a:rPr lang="en-US">
                <a:solidFill>
                  <a:prstClr val="white"/>
                </a:solidFill>
                <a:latin typeface="Arial" panose="020B0604020202020204" pitchFamily="34" charset="0"/>
                <a:ea typeface="微软雅黑"/>
                <a:cs typeface="Arial" panose="020B0604020202020204" pitchFamily="34" charset="0"/>
              </a:rPr>
              <a:t> </a:t>
            </a:r>
            <a:endParaRPr lang="en-IN">
              <a:solidFill>
                <a:prstClr val="white"/>
              </a:solidFill>
              <a:latin typeface="Arial" panose="020B0604020202020204" pitchFamily="34" charset="0"/>
              <a:ea typeface="微软雅黑"/>
              <a:cs typeface="Arial" panose="020B0604020202020204" pitchFamily="34" charset="0"/>
            </a:endParaRPr>
          </a:p>
          <a:p>
            <a:pPr marL="285750" indent="-285750">
              <a:lnSpc>
                <a:spcPct val="100000"/>
              </a:lnSpc>
              <a:spcBef>
                <a:spcPts val="0"/>
              </a:spcBef>
              <a:buFont typeface="Arial" panose="020B0604020202020204" pitchFamily="34" charset="0"/>
              <a:buChar char="•"/>
            </a:pPr>
            <a:r>
              <a:rPr lang="en-IN">
                <a:latin typeface="Arial" panose="020B0604020202020204" pitchFamily="34" charset="0"/>
                <a:ea typeface="微软雅黑"/>
                <a:cs typeface="Arial" panose="020B0604020202020204" pitchFamily="34" charset="0"/>
              </a:rPr>
              <a:t>The country with the highest costs is in Switzerland which represents the higher education costs in the country which affects the overall cost of living in the country</a:t>
            </a:r>
          </a:p>
          <a:p>
            <a:pPr marL="285750" indent="-285750">
              <a:lnSpc>
                <a:spcPct val="100000"/>
              </a:lnSpc>
              <a:spcBef>
                <a:spcPts val="0"/>
              </a:spcBef>
              <a:buFont typeface="Arial" panose="020B0604020202020204" pitchFamily="34" charset="0"/>
              <a:buChar char="•"/>
            </a:pPr>
            <a:r>
              <a:rPr lang="en-US">
                <a:latin typeface="Arial" panose="020B0604020202020204" pitchFamily="34" charset="0"/>
                <a:ea typeface="微软雅黑"/>
                <a:cs typeface="Arial" panose="020B0604020202020204" pitchFamily="34" charset="0"/>
              </a:rPr>
              <a:t>Then followed by the United Kingdom, China</a:t>
            </a:r>
          </a:p>
          <a:p>
            <a:pPr marL="285750" indent="-285750">
              <a:lnSpc>
                <a:spcPct val="100000"/>
              </a:lnSpc>
              <a:spcBef>
                <a:spcPts val="0"/>
              </a:spcBef>
              <a:buFont typeface="Arial" panose="020B0604020202020204" pitchFamily="34" charset="0"/>
              <a:buChar char="•"/>
            </a:pPr>
            <a:r>
              <a:rPr lang="en-US">
                <a:latin typeface="Arial" panose="020B0604020202020204" pitchFamily="34" charset="0"/>
                <a:ea typeface="微软雅黑"/>
                <a:cs typeface="Arial" panose="020B0604020202020204" pitchFamily="34" charset="0"/>
              </a:rPr>
              <a:t> Children’s education costs are almost negligible in the overall analysis when compared to transportation, housing, and food costs.</a:t>
            </a:r>
          </a:p>
          <a:p>
            <a:pPr marL="285750" indent="-285750">
              <a:lnSpc>
                <a:spcPct val="100000"/>
              </a:lnSpc>
              <a:spcBef>
                <a:spcPts val="0"/>
              </a:spcBef>
              <a:buFont typeface="Arial" panose="020B0604020202020204" pitchFamily="34" charset="0"/>
              <a:buChar char="•"/>
            </a:pPr>
            <a:r>
              <a:rPr lang="en-US">
                <a:latin typeface="Arial" panose="020B0604020202020204" pitchFamily="34" charset="0"/>
                <a:ea typeface="微软雅黑"/>
                <a:cs typeface="Arial" panose="020B0604020202020204" pitchFamily="34" charset="0"/>
              </a:rPr>
              <a:t>The no. of children in the family has a great effect on the overall education costs and hence the cost of living in a specific country</a:t>
            </a:r>
          </a:p>
          <a:p>
            <a:pPr marL="285750" indent="-285750">
              <a:lnSpc>
                <a:spcPct val="100000"/>
              </a:lnSpc>
              <a:spcBef>
                <a:spcPts val="0"/>
              </a:spcBef>
              <a:buFont typeface="Arial" panose="020B0604020202020204" pitchFamily="34" charset="0"/>
              <a:buChar char="•"/>
            </a:pPr>
            <a:endParaRPr lang="en-US">
              <a:latin typeface="Arial" panose="020B0604020202020204" pitchFamily="34" charset="0"/>
              <a:ea typeface="微软雅黑"/>
              <a:cs typeface="Arial" panose="020B0604020202020204" pitchFamily="34" charset="0"/>
            </a:endParaRPr>
          </a:p>
          <a:p>
            <a:pPr marL="285750" indent="-285750">
              <a:lnSpc>
                <a:spcPct val="100000"/>
              </a:lnSpc>
              <a:spcBef>
                <a:spcPts val="0"/>
              </a:spcBef>
              <a:buFont typeface="Arial" panose="020B0604020202020204" pitchFamily="34" charset="0"/>
              <a:buChar char="•"/>
            </a:pPr>
            <a:endParaRPr lang="en-US">
              <a:latin typeface="Arial" panose="020B0604020202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432075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651102" y="132716"/>
            <a:ext cx="10889796" cy="686697"/>
          </a:xfrm>
        </p:spPr>
        <p:txBody>
          <a:bodyPr/>
          <a:lstStyle/>
          <a:p>
            <a:pPr algn="ctr"/>
            <a:r>
              <a:rPr lang="en-US" sz="3200">
                <a:latin typeface="Arial" panose="020B0604020202020204" pitchFamily="34" charset="0"/>
                <a:cs typeface="Arial" panose="020B0604020202020204" pitchFamily="34" charset="0"/>
              </a:rPr>
              <a:t>Key Influencers chart </a:t>
            </a:r>
            <a:endParaRPr lang="en-US" sz="32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pic>
        <p:nvPicPr>
          <p:cNvPr id="9" name="Picture 8">
            <a:extLst>
              <a:ext uri="{FF2B5EF4-FFF2-40B4-BE49-F238E27FC236}">
                <a16:creationId xmlns:a16="http://schemas.microsoft.com/office/drawing/2014/main" id="{67DA55A9-D83D-12FF-BCA1-7AECCD5AE1D5}"/>
              </a:ext>
            </a:extLst>
          </p:cNvPr>
          <p:cNvPicPr>
            <a:picLocks noChangeAspect="1"/>
          </p:cNvPicPr>
          <p:nvPr/>
        </p:nvPicPr>
        <p:blipFill>
          <a:blip r:embed="rId3"/>
          <a:stretch>
            <a:fillRect/>
          </a:stretch>
        </p:blipFill>
        <p:spPr>
          <a:xfrm>
            <a:off x="79513" y="819413"/>
            <a:ext cx="7096539" cy="5725995"/>
          </a:xfrm>
          <a:prstGeom prst="rect">
            <a:avLst/>
          </a:prstGeom>
        </p:spPr>
      </p:pic>
      <p:pic>
        <p:nvPicPr>
          <p:cNvPr id="11" name="Picture 10">
            <a:extLst>
              <a:ext uri="{FF2B5EF4-FFF2-40B4-BE49-F238E27FC236}">
                <a16:creationId xmlns:a16="http://schemas.microsoft.com/office/drawing/2014/main" id="{D3C1338A-E2D8-4836-F366-BE0D1026DAC0}"/>
              </a:ext>
            </a:extLst>
          </p:cNvPr>
          <p:cNvPicPr>
            <a:picLocks noChangeAspect="1"/>
          </p:cNvPicPr>
          <p:nvPr/>
        </p:nvPicPr>
        <p:blipFill>
          <a:blip r:embed="rId4"/>
          <a:stretch>
            <a:fillRect/>
          </a:stretch>
        </p:blipFill>
        <p:spPr>
          <a:xfrm>
            <a:off x="7176052" y="819413"/>
            <a:ext cx="4936436" cy="5725995"/>
          </a:xfrm>
          <a:prstGeom prst="rect">
            <a:avLst/>
          </a:prstGeom>
        </p:spPr>
      </p:pic>
    </p:spTree>
    <p:extLst>
      <p:ext uri="{BB962C8B-B14F-4D97-AF65-F5344CB8AC3E}">
        <p14:creationId xmlns:p14="http://schemas.microsoft.com/office/powerpoint/2010/main" val="124602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155D4E7-9EE3-CDA2-CBFA-683C186DBE6F}"/>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sp>
        <p:nvSpPr>
          <p:cNvPr id="7" name="TextBox 6">
            <a:extLst>
              <a:ext uri="{FF2B5EF4-FFF2-40B4-BE49-F238E27FC236}">
                <a16:creationId xmlns:a16="http://schemas.microsoft.com/office/drawing/2014/main" id="{689A3C46-2AA4-F62D-CD19-693EBF6D9B74}"/>
              </a:ext>
            </a:extLst>
          </p:cNvPr>
          <p:cNvSpPr txBox="1"/>
          <p:nvPr/>
        </p:nvSpPr>
        <p:spPr>
          <a:xfrm>
            <a:off x="298174" y="477078"/>
            <a:ext cx="9829800" cy="369332"/>
          </a:xfrm>
          <a:prstGeom prst="rect">
            <a:avLst/>
          </a:prstGeom>
        </p:spPr>
        <p:txBody>
          <a:bodyPr wrap="square" rtlCol="0">
            <a:spAutoFit/>
          </a:bodyPr>
          <a:lstStyle/>
          <a:p>
            <a:pPr marL="0" indent="0">
              <a:lnSpc>
                <a:spcPct val="100000"/>
              </a:lnSpc>
              <a:spcBef>
                <a:spcPts val="0"/>
              </a:spcBef>
              <a:buFontTx/>
              <a:buNone/>
            </a:pPr>
            <a:endParaRPr lang="en-IN" sz="1800">
              <a:solidFill>
                <a:prstClr val="white"/>
              </a:solidFill>
              <a:latin typeface="Arial" panose="020B0604020202020204" pitchFamily="34" charset="0"/>
              <a:ea typeface="微软雅黑"/>
              <a:cs typeface="Arial" panose="020B0604020202020204" pitchFamily="34" charset="0"/>
            </a:endParaRPr>
          </a:p>
        </p:txBody>
      </p:sp>
      <p:sp>
        <p:nvSpPr>
          <p:cNvPr id="9" name="TextBox 8">
            <a:extLst>
              <a:ext uri="{FF2B5EF4-FFF2-40B4-BE49-F238E27FC236}">
                <a16:creationId xmlns:a16="http://schemas.microsoft.com/office/drawing/2014/main" id="{EC6D7D83-8F2C-77DD-33E6-72DD101C4D52}"/>
              </a:ext>
            </a:extLst>
          </p:cNvPr>
          <p:cNvSpPr txBox="1"/>
          <p:nvPr/>
        </p:nvSpPr>
        <p:spPr>
          <a:xfrm>
            <a:off x="298174" y="1693605"/>
            <a:ext cx="9829800" cy="4524315"/>
          </a:xfrm>
          <a:prstGeom prst="rect">
            <a:avLst/>
          </a:prstGeom>
          <a:noFill/>
        </p:spPr>
        <p:txBody>
          <a:bodyPr wrap="square">
            <a:spAutoFit/>
          </a:bodyPr>
          <a:lstStyle/>
          <a:p>
            <a:r>
              <a:rPr lang="en-US">
                <a:latin typeface="Arial" panose="020B0604020202020204" pitchFamily="34" charset="0"/>
                <a:cs typeface="Arial" panose="020B0604020202020204" pitchFamily="34" charset="0"/>
              </a:rPr>
              <a:t>The Key Influencers chart in Power BI helps to identify the key factors that influence a particular metric—in this case, the Total Cost of Living. The chart highlights which variables have the most significant impact on decreasing the Total Cost of Living.</a:t>
            </a: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Components of the Chart:</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Key Influencers List:</a:t>
            </a:r>
          </a:p>
          <a:p>
            <a:r>
              <a:rPr lang="en-US">
                <a:latin typeface="Arial" panose="020B0604020202020204" pitchFamily="34" charset="0"/>
                <a:cs typeface="Arial" panose="020B0604020202020204" pitchFamily="34" charset="0"/>
              </a:rPr>
              <a:t>Title: "What influences TotalCostOfLiving to Decrease?"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Influencing Factors: The chart lists the factors in order of their impact on decreasing the Total Cost of Living. A visual indicator of its effect accompanies each factor.</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Detailed Analysis for Selected Influencer:</a:t>
            </a:r>
          </a:p>
          <a:p>
            <a:r>
              <a:rPr lang="en-US">
                <a:latin typeface="Arial" panose="020B0604020202020204" pitchFamily="34" charset="0"/>
                <a:cs typeface="Arial" panose="020B0604020202020204" pitchFamily="34" charset="0"/>
              </a:rPr>
              <a:t>Visualization: The bar chart shows how different ranges of the selected influencing factor affect the Total Cost of Living.</a:t>
            </a:r>
            <a:br>
              <a:rPr lang="en-US"/>
            </a:br>
            <a:endParaRPr lang="en-IN"/>
          </a:p>
        </p:txBody>
      </p:sp>
      <p:sp>
        <p:nvSpPr>
          <p:cNvPr id="10" name="TextBox 9">
            <a:extLst>
              <a:ext uri="{FF2B5EF4-FFF2-40B4-BE49-F238E27FC236}">
                <a16:creationId xmlns:a16="http://schemas.microsoft.com/office/drawing/2014/main" id="{66D2DD22-FC18-4329-E590-1899F47CBFBB}"/>
              </a:ext>
            </a:extLst>
          </p:cNvPr>
          <p:cNvSpPr txBox="1"/>
          <p:nvPr/>
        </p:nvSpPr>
        <p:spPr>
          <a:xfrm>
            <a:off x="298174" y="661744"/>
            <a:ext cx="9829800" cy="646331"/>
          </a:xfrm>
          <a:prstGeom prst="rect">
            <a:avLst/>
          </a:prstGeom>
        </p:spPr>
        <p:txBody>
          <a:bodyPr wrap="square" rtlCol="0">
            <a:spAutoFit/>
          </a:bodyPr>
          <a:lstStyle/>
          <a:p>
            <a:pPr marL="0" indent="0">
              <a:lnSpc>
                <a:spcPct val="100000"/>
              </a:lnSpc>
              <a:spcBef>
                <a:spcPts val="0"/>
              </a:spcBef>
              <a:buFontTx/>
              <a:buNone/>
            </a:pPr>
            <a:r>
              <a:rPr lang="en-US" sz="3600" b="1">
                <a:latin typeface="Arial" panose="020B0604020202020204" pitchFamily="34" charset="0"/>
                <a:ea typeface="微软雅黑"/>
                <a:cs typeface="Arial" panose="020B0604020202020204" pitchFamily="34" charset="0"/>
              </a:rPr>
              <a:t>Key Insights of the chart:</a:t>
            </a:r>
            <a:endParaRPr lang="en-IN" sz="3600" b="1">
              <a:latin typeface="Arial" panose="020B0604020202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3686610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B68374-3338-4964-D70F-1B09F48E5AF7}"/>
              </a:ext>
            </a:extLst>
          </p:cNvPr>
          <p:cNvSpPr>
            <a:spLocks noGrp="1"/>
          </p:cNvSpPr>
          <p:nvPr>
            <p:ph type="sldNum" sz="quarter" idx="29"/>
          </p:nvPr>
        </p:nvSpPr>
        <p:spPr/>
        <p:txBody>
          <a:bodyPr/>
          <a:lstStyle/>
          <a:p>
            <a:fld id="{47FEACEE-25B4-4A2D-B147-27296E36371D}" type="slidenum">
              <a:rPr lang="en-US" altLang="zh-CN" smtClean="0"/>
              <a:pPr/>
              <a:t>18</a:t>
            </a:fld>
            <a:endParaRPr lang="en-US" altLang="zh-CN" dirty="0"/>
          </a:p>
        </p:txBody>
      </p:sp>
      <p:sp>
        <p:nvSpPr>
          <p:cNvPr id="7" name="TextBox 6">
            <a:extLst>
              <a:ext uri="{FF2B5EF4-FFF2-40B4-BE49-F238E27FC236}">
                <a16:creationId xmlns:a16="http://schemas.microsoft.com/office/drawing/2014/main" id="{9BA66B5A-CDD1-440D-21E7-8BB53D80599A}"/>
              </a:ext>
            </a:extLst>
          </p:cNvPr>
          <p:cNvSpPr txBox="1"/>
          <p:nvPr/>
        </p:nvSpPr>
        <p:spPr>
          <a:xfrm>
            <a:off x="208722" y="278296"/>
            <a:ext cx="9929191" cy="369332"/>
          </a:xfrm>
          <a:prstGeom prst="rect">
            <a:avLst/>
          </a:prstGeom>
        </p:spPr>
        <p:txBody>
          <a:bodyPr wrap="square" rtlCol="0">
            <a:spAutoFit/>
          </a:bodyPr>
          <a:lstStyle/>
          <a:p>
            <a:pPr marL="0" indent="0">
              <a:lnSpc>
                <a:spcPct val="100000"/>
              </a:lnSpc>
              <a:spcBef>
                <a:spcPts val="0"/>
              </a:spcBef>
              <a:buFontTx/>
              <a:buNone/>
            </a:pPr>
            <a:endParaRPr lang="en-IN" sz="1800">
              <a:solidFill>
                <a:prstClr val="white"/>
              </a:solidFill>
              <a:latin typeface="Arial" panose="020B0604020202020204" pitchFamily="34" charset="0"/>
              <a:ea typeface="微软雅黑"/>
              <a:cs typeface="Arial" panose="020B0604020202020204" pitchFamily="34" charset="0"/>
            </a:endParaRPr>
          </a:p>
        </p:txBody>
      </p:sp>
      <p:sp>
        <p:nvSpPr>
          <p:cNvPr id="9" name="TextBox 8">
            <a:extLst>
              <a:ext uri="{FF2B5EF4-FFF2-40B4-BE49-F238E27FC236}">
                <a16:creationId xmlns:a16="http://schemas.microsoft.com/office/drawing/2014/main" id="{82E27808-BED6-616C-918A-ED093678EB1D}"/>
              </a:ext>
            </a:extLst>
          </p:cNvPr>
          <p:cNvSpPr txBox="1"/>
          <p:nvPr/>
        </p:nvSpPr>
        <p:spPr>
          <a:xfrm>
            <a:off x="208722" y="398839"/>
            <a:ext cx="9929191" cy="6001643"/>
          </a:xfrm>
          <a:prstGeom prst="rect">
            <a:avLst/>
          </a:prstGeom>
          <a:noFill/>
        </p:spPr>
        <p:txBody>
          <a:bodyPr wrap="square">
            <a:spAutoFit/>
          </a:bodyPr>
          <a:lstStyle/>
          <a:p>
            <a:r>
              <a:rPr lang="en-US" sz="1600" b="1">
                <a:latin typeface="Arial" panose="020B0604020202020204" pitchFamily="34" charset="0"/>
                <a:cs typeface="Arial" panose="020B0604020202020204" pitchFamily="34" charset="0"/>
              </a:rPr>
              <a:t>Key Influencers:</a:t>
            </a:r>
          </a:p>
          <a:p>
            <a:r>
              <a:rPr lang="en-US" sz="1600">
                <a:latin typeface="Arial" panose="020B0604020202020204" pitchFamily="34" charset="0"/>
                <a:cs typeface="Arial" panose="020B0604020202020204" pitchFamily="34" charset="0"/>
              </a:rPr>
              <a:t>Sum of Transportation: When transportation costs decrease by $23,612.46, the average Total Cost of Living decreases by $23,040.</a:t>
            </a:r>
          </a:p>
          <a:p>
            <a:r>
              <a:rPr lang="en-US" sz="1600">
                <a:latin typeface="Arial" panose="020B0604020202020204" pitchFamily="34" charset="0"/>
                <a:cs typeface="Arial" panose="020B0604020202020204" pitchFamily="34" charset="0"/>
              </a:rPr>
              <a:t>Sum of Personalcare_n_Entertainment: When costs in this category are between $0.81 and $34.48, the average Total Cost of Living decreases by $14,880.</a:t>
            </a:r>
          </a:p>
          <a:p>
            <a:r>
              <a:rPr lang="en-US" sz="1600">
                <a:latin typeface="Arial" panose="020B0604020202020204" pitchFamily="34" charset="0"/>
                <a:cs typeface="Arial" panose="020B0604020202020204" pitchFamily="34" charset="0"/>
              </a:rPr>
              <a:t>Sum of Housing_n_Utilities: When housing and utility costs decrease by $9,634.54, the average Total Cost of Living decreases by $11,480.</a:t>
            </a:r>
          </a:p>
          <a:p>
            <a:r>
              <a:rPr lang="en-US" sz="1600">
                <a:latin typeface="Arial" panose="020B0604020202020204" pitchFamily="34" charset="0"/>
                <a:cs typeface="Arial" panose="020B0604020202020204" pitchFamily="34" charset="0"/>
              </a:rPr>
              <a:t>Sum of ChildrenEducation: When education costs decrease by $8,005.92, the average Total Cost of Living decreases by $7,510.</a:t>
            </a:r>
          </a:p>
          <a:p>
            <a:endParaRPr lang="en-US" sz="1600">
              <a:latin typeface="Arial" panose="020B0604020202020204" pitchFamily="34" charset="0"/>
              <a:cs typeface="Arial" panose="020B0604020202020204" pitchFamily="34" charset="0"/>
            </a:endParaRPr>
          </a:p>
          <a:p>
            <a:r>
              <a:rPr lang="en-US" sz="1600" b="1">
                <a:latin typeface="Arial" panose="020B0604020202020204" pitchFamily="34" charset="0"/>
                <a:cs typeface="Arial" panose="020B0604020202020204" pitchFamily="34" charset="0"/>
              </a:rPr>
              <a:t>Detailed Analysis </a:t>
            </a:r>
          </a:p>
          <a:p>
            <a:r>
              <a:rPr lang="en-US" sz="1600">
                <a:latin typeface="Arial" panose="020B0604020202020204" pitchFamily="34" charset="0"/>
                <a:cs typeface="Arial" panose="020B0604020202020204" pitchFamily="34" charset="0"/>
              </a:rPr>
              <a:t>Selected Influencer: Sum of Personalcare_n_Entertainment</a:t>
            </a:r>
          </a:p>
          <a:p>
            <a:r>
              <a:rPr lang="en-US" sz="1600">
                <a:latin typeface="Arial" panose="020B0604020202020204" pitchFamily="34" charset="0"/>
                <a:cs typeface="Arial" panose="020B0604020202020204" pitchFamily="34" charset="0"/>
              </a:rPr>
              <a:t>Insight: The bar chart indicates how different spending ranges on Personalcare_n_Entertainment correlate with the Total Cost of Living.</a:t>
            </a:r>
          </a:p>
          <a:p>
            <a:r>
              <a:rPr lang="en-US" sz="1600">
                <a:latin typeface="Arial" panose="020B0604020202020204" pitchFamily="34" charset="0"/>
                <a:cs typeface="Arial" panose="020B0604020202020204" pitchFamily="34" charset="0"/>
              </a:rPr>
              <a:t>Bars: The height of each bar represents the average Total Cost of Living for different ranges of spending on Personalcare_n_Entertainment.</a:t>
            </a:r>
          </a:p>
          <a:p>
            <a:r>
              <a:rPr lang="en-US" sz="1600">
                <a:latin typeface="Arial" panose="020B0604020202020204" pitchFamily="34" charset="0"/>
                <a:cs typeface="Arial" panose="020B0604020202020204" pitchFamily="34" charset="0"/>
              </a:rPr>
              <a:t>Ranges:</a:t>
            </a:r>
          </a:p>
          <a:p>
            <a:r>
              <a:rPr lang="en-US" sz="1600">
                <a:latin typeface="Arial" panose="020B0604020202020204" pitchFamily="34" charset="0"/>
                <a:cs typeface="Arial" panose="020B0604020202020204" pitchFamily="34" charset="0"/>
              </a:rPr>
              <a:t>$0.81 or less: The average Total Cost of Living is significantly lower.</a:t>
            </a:r>
          </a:p>
          <a:p>
            <a:r>
              <a:rPr lang="en-US" sz="1600">
                <a:latin typeface="Arial" panose="020B0604020202020204" pitchFamily="34" charset="0"/>
                <a:cs typeface="Arial" panose="020B0604020202020204" pitchFamily="34" charset="0"/>
              </a:rPr>
              <a:t>$0.81 - $34.48: The selected range, where the Total Cost of Living is notably decreased (highlighted in blue).</a:t>
            </a:r>
          </a:p>
          <a:p>
            <a:r>
              <a:rPr lang="en-US" sz="1600">
                <a:latin typeface="Arial" panose="020B0604020202020204" pitchFamily="34" charset="0"/>
                <a:cs typeface="Arial" panose="020B0604020202020204" pitchFamily="34" charset="0"/>
              </a:rPr>
              <a:t>$34.48 - $42.98: The average Total Cost of Living is moderately high.</a:t>
            </a:r>
          </a:p>
          <a:p>
            <a:r>
              <a:rPr lang="en-US" sz="1600">
                <a:latin typeface="Arial" panose="020B0604020202020204" pitchFamily="34" charset="0"/>
                <a:cs typeface="Arial" panose="020B0604020202020204" pitchFamily="34" charset="0"/>
              </a:rPr>
              <a:t>$42.98 - $61.29: The Total Cost of Living is higher.</a:t>
            </a:r>
          </a:p>
          <a:p>
            <a:r>
              <a:rPr lang="en-US" sz="1600">
                <a:latin typeface="Arial" panose="020B0604020202020204" pitchFamily="34" charset="0"/>
                <a:cs typeface="Arial" panose="020B0604020202020204" pitchFamily="34" charset="0"/>
              </a:rPr>
              <a:t>More than $61.29: The highest average Total Cost of Living.</a:t>
            </a:r>
          </a:p>
          <a:p>
            <a:r>
              <a:rPr lang="en-US" sz="1600">
                <a:latin typeface="Arial" panose="020B0604020202020204" pitchFamily="34" charset="0"/>
                <a:cs typeface="Arial" panose="020B0604020202020204" pitchFamily="34" charset="0"/>
              </a:rPr>
              <a:t>Average Line: An orange dotted line indicates the overall average Total Cost of Living ($56,921) excluding the selected influencer.</a:t>
            </a:r>
          </a:p>
        </p:txBody>
      </p:sp>
    </p:spTree>
    <p:extLst>
      <p:ext uri="{BB962C8B-B14F-4D97-AF65-F5344CB8AC3E}">
        <p14:creationId xmlns:p14="http://schemas.microsoft.com/office/powerpoint/2010/main" val="393241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0F2653C-AB06-CBAE-B5D9-C321D0AFD6B0}"/>
              </a:ext>
            </a:extLst>
          </p:cNvPr>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sp>
        <p:nvSpPr>
          <p:cNvPr id="6" name="TextBox 5">
            <a:extLst>
              <a:ext uri="{FF2B5EF4-FFF2-40B4-BE49-F238E27FC236}">
                <a16:creationId xmlns:a16="http://schemas.microsoft.com/office/drawing/2014/main" id="{FF75131A-9364-4437-D895-ADF7578624AA}"/>
              </a:ext>
            </a:extLst>
          </p:cNvPr>
          <p:cNvSpPr txBox="1"/>
          <p:nvPr/>
        </p:nvSpPr>
        <p:spPr>
          <a:xfrm>
            <a:off x="437322" y="904461"/>
            <a:ext cx="9581321" cy="2308324"/>
          </a:xfrm>
          <a:prstGeom prst="rect">
            <a:avLst/>
          </a:prstGeom>
        </p:spPr>
        <p:txBody>
          <a:bodyPr wrap="square" rtlCol="0">
            <a:spAutoFit/>
          </a:bodyPr>
          <a:lstStyle/>
          <a:p>
            <a:endParaRPr lang="en-US" sz="1800">
              <a:latin typeface="Arial" panose="020B0604020202020204" pitchFamily="34" charset="0"/>
              <a:cs typeface="Arial" panose="020B0604020202020204" pitchFamily="34" charset="0"/>
            </a:endParaRPr>
          </a:p>
          <a:p>
            <a:r>
              <a:rPr lang="en-US" sz="1800" b="1">
                <a:latin typeface="Arial" panose="020B0604020202020204" pitchFamily="34" charset="0"/>
                <a:cs typeface="Arial" panose="020B0604020202020204" pitchFamily="34" charset="0"/>
              </a:rPr>
              <a:t>Interpretation:</a:t>
            </a:r>
          </a:p>
          <a:p>
            <a:r>
              <a:rPr lang="en-US" sz="1800">
                <a:latin typeface="Arial" panose="020B0604020202020204" pitchFamily="34" charset="0"/>
                <a:cs typeface="Arial" panose="020B0604020202020204" pitchFamily="34" charset="0"/>
              </a:rPr>
              <a:t>Personalcare_n_Entertainment Influence: The key insight here is that lower expenditures in Personalcare_n_Entertainment (specifically between $0.81 and $34.48) are associated with a significant decrease in the Total Cost of Living.</a:t>
            </a:r>
          </a:p>
          <a:p>
            <a:r>
              <a:rPr lang="en-US" sz="1800">
                <a:latin typeface="Arial" panose="020B0604020202020204" pitchFamily="34" charset="0"/>
                <a:cs typeface="Arial" panose="020B0604020202020204" pitchFamily="34" charset="0"/>
              </a:rPr>
              <a:t>Comparison: The chart allows you to compare the impact of different ranges of spending in the Personalcare_n_Entertainment category against the overall average Total Cost of Living.</a:t>
            </a:r>
            <a:endParaRPr lang="en-IN" sz="1800">
              <a:latin typeface="Arial" panose="020B0604020202020204" pitchFamily="34" charset="0"/>
              <a:cs typeface="Arial" panose="020B0604020202020204" pitchFamily="34" charset="0"/>
            </a:endParaRPr>
          </a:p>
          <a:p>
            <a:pPr marL="0" indent="0">
              <a:lnSpc>
                <a:spcPct val="100000"/>
              </a:lnSpc>
              <a:spcBef>
                <a:spcPts val="0"/>
              </a:spcBef>
              <a:buFontTx/>
              <a:buNone/>
            </a:pPr>
            <a:endParaRPr lang="en-IN">
              <a:solidFill>
                <a:prstClr val="white"/>
              </a:solidFill>
              <a:latin typeface="Arial" panose="020B0604020202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269015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733110" y="2826795"/>
            <a:ext cx="4253399" cy="1740114"/>
          </a:xfrm>
        </p:spPr>
        <p:txBody>
          <a:bodyPr/>
          <a:lstStyle/>
          <a:p>
            <a:r>
              <a:rPr lang="en-US">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a:t>About the Dataset</a:t>
            </a: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a:t>Dashboard</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a:t>Various </a:t>
            </a:r>
            <a:br>
              <a:rPr lang="en-US"/>
            </a:br>
            <a:r>
              <a:rPr lang="en-US"/>
              <a:t>Analysis</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a:t>Summary</a:t>
            </a:r>
            <a:endParaRPr lang="en-US"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529148"/>
            <a:ext cx="5414117" cy="805071"/>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49970" y="1421842"/>
            <a:ext cx="4959822" cy="2007158"/>
          </a:xfrm>
        </p:spPr>
        <p:txBody>
          <a:bodyPr/>
          <a:lstStyle/>
          <a:p>
            <a:r>
              <a:rPr lang="en-US" altLang="zh-CN" sz="1600">
                <a:latin typeface="Arial" panose="020B0604020202020204" pitchFamily="34" charset="0"/>
                <a:cs typeface="Arial" panose="020B0604020202020204" pitchFamily="34" charset="0"/>
              </a:rPr>
              <a:t>Transportation is a Major Expense: The overwhelming dominance of transportation costs suggests a need for efficient and affordable transport solutions to reduce overall living expenses.</a:t>
            </a:r>
          </a:p>
          <a:p>
            <a:r>
              <a:rPr lang="en-US" altLang="zh-CN" sz="1600">
                <a:latin typeface="Arial" panose="020B0604020202020204" pitchFamily="34" charset="0"/>
                <a:cs typeface="Arial" panose="020B0604020202020204" pitchFamily="34" charset="0"/>
              </a:rPr>
              <a:t>Geographical Disparities: There are significant variations in the cost of living across different regions and countries. Countries and cities with lower costs of living may provide more affordable options for those looking to manage their expenses.</a:t>
            </a:r>
          </a:p>
          <a:p>
            <a:r>
              <a:rPr lang="en-US" altLang="zh-CN" sz="1600">
                <a:latin typeface="Arial" panose="020B0604020202020204" pitchFamily="34" charset="0"/>
                <a:cs typeface="Arial" panose="020B0604020202020204" pitchFamily="34" charset="0"/>
              </a:rPr>
              <a:t>Metropolitan Areas: High-cost living is concentrated in major urban centers, particularly in Southeast Asia, Oceania, and West Africa, highlighting the economic challenges and high demand in these cities.</a:t>
            </a:r>
          </a:p>
          <a:p>
            <a:r>
              <a:rPr lang="en-US" altLang="zh-CN" sz="1600">
                <a:latin typeface="Arial" panose="020B0604020202020204" pitchFamily="34" charset="0"/>
                <a:cs typeface="Arial" panose="020B0604020202020204" pitchFamily="34" charset="0"/>
              </a:rPr>
              <a:t>Balanced Living Costs: Moderate-cost cities in Europe and Asia may offer a balanced lifestyle with reasonable living expenses, making them attractive for individuals seeking both quality and affordability.</a:t>
            </a:r>
            <a:endParaRPr lang="en-US" sz="1600" dirty="0">
              <a:latin typeface="Arial" panose="020B0604020202020204" pitchFamily="34" charset="0"/>
              <a:cs typeface="Arial" panose="020B0604020202020204" pitchFamily="34" charset="0"/>
            </a:endParaRPr>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20</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2133614"/>
            <a:ext cx="5055698" cy="1325563"/>
          </a:xfrm>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5"/>
            <a:ext cx="4260180" cy="1772221"/>
          </a:xfrm>
        </p:spPr>
        <p:txBody>
          <a:bodyPr/>
          <a:lstStyle/>
          <a:p>
            <a:r>
              <a:rPr lang="en-US">
                <a:latin typeface="Arial" panose="020B0604020202020204" pitchFamily="34" charset="0"/>
                <a:cs typeface="Arial" panose="020B0604020202020204" pitchFamily="34" charset="0"/>
              </a:rPr>
              <a:t>This project revolves around the analysis of the cost of living in various cities and countries across the globe. The dataset used for this analysis encompasses a wide range of economic indicators, from the price of basic commodities to the cost of housing, transportation, and even entertainment.</a:t>
            </a:r>
            <a:endParaRPr lang="en-US" dirty="0">
              <a:latin typeface="Arial" panose="020B0604020202020204" pitchFamily="34" charset="0"/>
              <a:cs typeface="Arial" panose="020B0604020202020204" pitchFamily="34" charset="0"/>
            </a:endParaRPr>
          </a:p>
          <a:p>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9" name="Picture Placeholder 8">
            <a:extLst>
              <a:ext uri="{FF2B5EF4-FFF2-40B4-BE49-F238E27FC236}">
                <a16:creationId xmlns:a16="http://schemas.microsoft.com/office/drawing/2014/main" id="{B215D430-112A-2ACC-7E63-959347AEFDEA}"/>
              </a:ext>
            </a:extLst>
          </p:cNvPr>
          <p:cNvPicPr>
            <a:picLocks noGrp="1" noChangeAspect="1"/>
          </p:cNvPicPr>
          <p:nvPr>
            <p:ph type="pic" sz="quarter" idx="51"/>
          </p:nvPr>
        </p:nvPicPr>
        <p:blipFill>
          <a:blip r:embed="rId3"/>
          <a:srcRect l="14748" r="14748"/>
          <a:stretch>
            <a:fillRect/>
          </a:stretch>
        </p:blipFill>
        <p:spPr>
          <a:xfrm>
            <a:off x="5354490" y="401033"/>
            <a:ext cx="6640378" cy="6271464"/>
          </a:xfr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993297" y="1868557"/>
            <a:ext cx="5267738" cy="3508513"/>
          </a:xfrm>
        </p:spPr>
        <p:txBody>
          <a:bodyPr/>
          <a:lstStyle/>
          <a:p>
            <a:r>
              <a:rPr lang="en-US" sz="1800" b="0">
                <a:latin typeface="Arial" panose="020B0604020202020204" pitchFamily="34" charset="0"/>
                <a:cs typeface="Arial" panose="020B0604020202020204" pitchFamily="34" charset="0"/>
              </a:rPr>
              <a:t>The dataset utilized in this project is sourced from Numbeo, a collaborative online database that provides cost of living information worldwide. It contains 56 columns, including information about cities, countries, and a wide array of cost-related variables, ranging from grocery prices to real estate costs. The dataset is designed to offer a comprehensive view of the economic aspects of various locations, making it a valuable resource for conducting cost-of-living analyses. </a:t>
            </a:r>
            <a:endParaRPr lang="en-US" sz="1800" b="0" dirty="0">
              <a:latin typeface="Arial" panose="020B0604020202020204" pitchFamily="34" charset="0"/>
              <a:cs typeface="Arial" panose="020B0604020202020204" pitchFamily="34"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a:latin typeface="Arial" panose="020B0604020202020204" pitchFamily="34" charset="0"/>
                <a:cs typeface="Arial" panose="020B0604020202020204" pitchFamily="34" charset="0"/>
              </a:rPr>
              <a:t>ABOUT</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THE </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DATASET</a:t>
            </a:r>
            <a:endParaRPr lang="en-US" dirty="0">
              <a:latin typeface="Arial" panose="020B0604020202020204" pitchFamily="34" charset="0"/>
              <a:cs typeface="Arial" panose="020B0604020202020204" pitchFamily="34" charset="0"/>
            </a:endParaRP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A91C03-5102-0E5C-28C8-03317562AA0F}"/>
              </a:ext>
            </a:extLst>
          </p:cNvPr>
          <p:cNvPicPr>
            <a:picLocks noChangeAspect="1"/>
          </p:cNvPicPr>
          <p:nvPr/>
        </p:nvPicPr>
        <p:blipFill>
          <a:blip r:embed="rId2"/>
          <a:stretch>
            <a:fillRect/>
          </a:stretch>
        </p:blipFill>
        <p:spPr>
          <a:xfrm>
            <a:off x="626165" y="440115"/>
            <a:ext cx="10925270" cy="6149527"/>
          </a:xfrm>
          <a:prstGeom prst="rect">
            <a:avLst/>
          </a:prstGeom>
        </p:spPr>
      </p:pic>
    </p:spTree>
    <p:extLst>
      <p:ext uri="{BB962C8B-B14F-4D97-AF65-F5344CB8AC3E}">
        <p14:creationId xmlns:p14="http://schemas.microsoft.com/office/powerpoint/2010/main" val="295326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741230" y="136784"/>
            <a:ext cx="10515600" cy="588773"/>
          </a:xfrm>
        </p:spPr>
        <p:txBody>
          <a:bodyPr/>
          <a:lstStyle/>
          <a:p>
            <a:pPr algn="ctr"/>
            <a:r>
              <a:rPr lang="en-US" sz="3200">
                <a:latin typeface="Arial" panose="020B0604020202020204" pitchFamily="34" charset="0"/>
                <a:cs typeface="Arial" panose="020B0604020202020204" pitchFamily="34" charset="0"/>
              </a:rPr>
              <a:t>Snapshot of Cost-of-Living Dashboard</a:t>
            </a:r>
            <a:endParaRPr lang="en-US" sz="32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7" name="Picture 6">
            <a:extLst>
              <a:ext uri="{FF2B5EF4-FFF2-40B4-BE49-F238E27FC236}">
                <a16:creationId xmlns:a16="http://schemas.microsoft.com/office/drawing/2014/main" id="{D3326302-E9C4-7994-B83B-F40649A70AE6}"/>
              </a:ext>
            </a:extLst>
          </p:cNvPr>
          <p:cNvPicPr>
            <a:picLocks noChangeAspect="1"/>
          </p:cNvPicPr>
          <p:nvPr/>
        </p:nvPicPr>
        <p:blipFill>
          <a:blip r:embed="rId3"/>
          <a:stretch>
            <a:fillRect/>
          </a:stretch>
        </p:blipFill>
        <p:spPr>
          <a:xfrm>
            <a:off x="484632" y="727772"/>
            <a:ext cx="11222736" cy="5997783"/>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76D8-486F-218B-6672-11CE1949E9EC}"/>
              </a:ext>
            </a:extLst>
          </p:cNvPr>
          <p:cNvSpPr>
            <a:spLocks noGrp="1"/>
          </p:cNvSpPr>
          <p:nvPr>
            <p:ph type="title"/>
          </p:nvPr>
        </p:nvSpPr>
        <p:spPr>
          <a:xfrm>
            <a:off x="651102" y="185503"/>
            <a:ext cx="10889796" cy="593770"/>
          </a:xfrm>
        </p:spPr>
        <p:txBody>
          <a:bodyPr/>
          <a:lstStyle/>
          <a:p>
            <a:r>
              <a:rPr lang="en-US" sz="2800">
                <a:latin typeface="Arial" panose="020B0604020202020204" pitchFamily="34" charset="0"/>
                <a:cs typeface="Arial" panose="020B0604020202020204" pitchFamily="34" charset="0"/>
              </a:rPr>
              <a:t>Cost Component Distribution</a:t>
            </a:r>
            <a:endParaRPr lang="en-IN" sz="28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0F2653C-AB06-CBAE-B5D9-C321D0AFD6B0}"/>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4" name="Picture 3">
            <a:extLst>
              <a:ext uri="{FF2B5EF4-FFF2-40B4-BE49-F238E27FC236}">
                <a16:creationId xmlns:a16="http://schemas.microsoft.com/office/drawing/2014/main" id="{D19F44D2-8086-3D32-75B8-258E41C45F08}"/>
              </a:ext>
            </a:extLst>
          </p:cNvPr>
          <p:cNvPicPr>
            <a:picLocks noChangeAspect="1"/>
          </p:cNvPicPr>
          <p:nvPr/>
        </p:nvPicPr>
        <p:blipFill>
          <a:blip r:embed="rId2"/>
          <a:stretch>
            <a:fillRect/>
          </a:stretch>
        </p:blipFill>
        <p:spPr>
          <a:xfrm>
            <a:off x="5963478" y="749060"/>
            <a:ext cx="5963478" cy="5803773"/>
          </a:xfrm>
          <a:prstGeom prst="rect">
            <a:avLst/>
          </a:prstGeom>
        </p:spPr>
      </p:pic>
      <p:sp>
        <p:nvSpPr>
          <p:cNvPr id="7" name="TextBox 6">
            <a:extLst>
              <a:ext uri="{FF2B5EF4-FFF2-40B4-BE49-F238E27FC236}">
                <a16:creationId xmlns:a16="http://schemas.microsoft.com/office/drawing/2014/main" id="{41719D2B-AF6E-EA98-2688-2078C07BA1E9}"/>
              </a:ext>
            </a:extLst>
          </p:cNvPr>
          <p:cNvSpPr txBox="1"/>
          <p:nvPr/>
        </p:nvSpPr>
        <p:spPr>
          <a:xfrm>
            <a:off x="178904" y="1520687"/>
            <a:ext cx="5655366" cy="2753139"/>
          </a:xfrm>
          <a:prstGeom prst="rect">
            <a:avLst/>
          </a:prstGeom>
        </p:spPr>
        <p:txBody>
          <a:bodyPr wrap="square" rtlCol="0">
            <a:spAutoFit/>
          </a:bodyPr>
          <a:lstStyle/>
          <a:p>
            <a:pPr marL="0" indent="0" algn="ctr">
              <a:lnSpc>
                <a:spcPct val="100000"/>
              </a:lnSpc>
              <a:spcBef>
                <a:spcPts val="0"/>
              </a:spcBef>
              <a:buFontTx/>
              <a:buNone/>
            </a:pPr>
            <a:endParaRPr lang="en-IN" sz="1800">
              <a:solidFill>
                <a:prstClr val="white"/>
              </a:solidFill>
              <a:latin typeface="Posterama" panose="020B0504020200020000" pitchFamily="34" charset="0"/>
              <a:ea typeface="微软雅黑"/>
              <a:cs typeface="Posterama" panose="020B0504020200020000" pitchFamily="34" charset="0"/>
            </a:endParaRPr>
          </a:p>
        </p:txBody>
      </p:sp>
      <p:sp>
        <p:nvSpPr>
          <p:cNvPr id="9" name="TextBox 8">
            <a:extLst>
              <a:ext uri="{FF2B5EF4-FFF2-40B4-BE49-F238E27FC236}">
                <a16:creationId xmlns:a16="http://schemas.microsoft.com/office/drawing/2014/main" id="{4D4507B1-F897-72E3-A8C5-AFFBB8471993}"/>
              </a:ext>
            </a:extLst>
          </p:cNvPr>
          <p:cNvSpPr txBox="1"/>
          <p:nvPr/>
        </p:nvSpPr>
        <p:spPr>
          <a:xfrm>
            <a:off x="0" y="920522"/>
            <a:ext cx="5963478" cy="563231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Transportation: The largest portion of the cost distribution is transportation, accounting for 84.19% of the total costs. This indicates that transportation is the primary expense in the overall cost of living.</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Housing and Utilities: The second-largest component is housing and utilities, making up 15.13% of the total costs. Although significantly less than transportation, it is still a notable part of the cost distribution.</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Internet and Communication: This category represents a very small fraction of the total costs at 0.3%.</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Food and Groceries: Similarly, food and groceries constitute a minor part of the costs, at 0.27%.</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The doughnut chart visually emphasizes the disproportionate contribution of transportation to the total cost of living, compared to the other components.</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10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0F2653C-AB06-CBAE-B5D9-C321D0AFD6B0}"/>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3" name="TextBox 2">
            <a:extLst>
              <a:ext uri="{FF2B5EF4-FFF2-40B4-BE49-F238E27FC236}">
                <a16:creationId xmlns:a16="http://schemas.microsoft.com/office/drawing/2014/main" id="{429644DF-E363-8AE8-8E08-E97924358E49}"/>
              </a:ext>
            </a:extLst>
          </p:cNvPr>
          <p:cNvSpPr txBox="1"/>
          <p:nvPr/>
        </p:nvSpPr>
        <p:spPr>
          <a:xfrm>
            <a:off x="467139" y="665922"/>
            <a:ext cx="9631018" cy="5917123"/>
          </a:xfrm>
          <a:prstGeom prst="rect">
            <a:avLst/>
          </a:prstGeom>
        </p:spPr>
        <p:txBody>
          <a:bodyPr wrap="square" rtlCol="0">
            <a:spAutoFit/>
          </a:bodyPr>
          <a:lstStyle/>
          <a:p>
            <a:pPr marL="0" indent="0" algn="ctr">
              <a:lnSpc>
                <a:spcPct val="100000"/>
              </a:lnSpc>
              <a:spcBef>
                <a:spcPts val="0"/>
              </a:spcBef>
              <a:buFontTx/>
              <a:buNone/>
            </a:pPr>
            <a:endParaRPr lang="en-IN" sz="1800">
              <a:solidFill>
                <a:prstClr val="white"/>
              </a:solidFill>
              <a:latin typeface="Posterama" panose="020B0504020200020000" pitchFamily="34" charset="0"/>
              <a:ea typeface="微软雅黑"/>
              <a:cs typeface="Posterama" panose="020B0504020200020000" pitchFamily="34" charset="0"/>
            </a:endParaRPr>
          </a:p>
        </p:txBody>
      </p:sp>
      <p:sp>
        <p:nvSpPr>
          <p:cNvPr id="7" name="TextBox 6">
            <a:extLst>
              <a:ext uri="{FF2B5EF4-FFF2-40B4-BE49-F238E27FC236}">
                <a16:creationId xmlns:a16="http://schemas.microsoft.com/office/drawing/2014/main" id="{32C62670-8365-E307-20BB-2C1D7132FA0A}"/>
              </a:ext>
            </a:extLst>
          </p:cNvPr>
          <p:cNvSpPr txBox="1"/>
          <p:nvPr/>
        </p:nvSpPr>
        <p:spPr>
          <a:xfrm>
            <a:off x="337930" y="585609"/>
            <a:ext cx="8816009" cy="5632311"/>
          </a:xfrm>
          <a:prstGeom prst="rect">
            <a:avLst/>
          </a:prstGeom>
          <a:noFill/>
        </p:spPr>
        <p:txBody>
          <a:bodyPr wrap="square">
            <a:spAutoFit/>
          </a:bodyPr>
          <a:lstStyle/>
          <a:p>
            <a:r>
              <a:rPr lang="en-US" b="1">
                <a:latin typeface="Arial" panose="020B0604020202020204" pitchFamily="34" charset="0"/>
                <a:cs typeface="Arial" panose="020B0604020202020204" pitchFamily="34" charset="0"/>
              </a:rPr>
              <a:t>Key Takeaways: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Transportation Costs: The overwhelming majority of the cost distribution is due to transportation. This highlights the importance of transportation expenses in the overall cost of living and suggests that any efforts to reduce living costs should prioritize addressing transportation costs.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Housing and Utilities: While not as dominant as transportation, housing and utilities still represent a significant portion of living expenses. Managing these costs can also contribute to reducing the overall cost of living.</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Minor Cost Components: The minimal contributions of internet and communication, food and groceries, and personal care and entertainment suggest these areas have limited impact on the total cost of living. Efforts to reduce costs in these areas may have a lesser effect on the overall expense.</a:t>
            </a: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Conclusion:</a:t>
            </a:r>
          </a:p>
          <a:p>
            <a:r>
              <a:rPr lang="en-US">
                <a:latin typeface="Arial" panose="020B0604020202020204" pitchFamily="34" charset="0"/>
                <a:cs typeface="Arial" panose="020B0604020202020204" pitchFamily="34" charset="0"/>
              </a:rPr>
              <a:t>The "Cost Component Distribution" doughnut chart provides a clear visual representation of the disproportionate impact of transportation costs on the overall cost of living. It highlights transportation as the primary target for cost reduction strategies, with housing and utilities as secondary considerations. The other components, due to their minimal contributions, are less critical in efforts to manage living costs.</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67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5FFD-9661-8368-DBFC-6CB0D005F22E}"/>
              </a:ext>
            </a:extLst>
          </p:cNvPr>
          <p:cNvSpPr>
            <a:spLocks noGrp="1"/>
          </p:cNvSpPr>
          <p:nvPr>
            <p:ph type="title"/>
          </p:nvPr>
        </p:nvSpPr>
        <p:spPr>
          <a:xfrm>
            <a:off x="651102" y="274955"/>
            <a:ext cx="10889796" cy="699758"/>
          </a:xfrm>
        </p:spPr>
        <p:txBody>
          <a:bodyPr/>
          <a:lstStyle/>
          <a:p>
            <a:r>
              <a:rPr lang="en-US" sz="3600">
                <a:latin typeface="Arial" panose="020B0604020202020204" pitchFamily="34" charset="0"/>
                <a:cs typeface="Arial" panose="020B0604020202020204" pitchFamily="34" charset="0"/>
              </a:rPr>
              <a:t>Total Cost-of-Living by Country</a:t>
            </a:r>
            <a:endParaRPr lang="en-IN" sz="36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1EF8CD35-DFE7-E4BE-90DE-215FBC116AA7}"/>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7" name="Picture 6">
            <a:extLst>
              <a:ext uri="{FF2B5EF4-FFF2-40B4-BE49-F238E27FC236}">
                <a16:creationId xmlns:a16="http://schemas.microsoft.com/office/drawing/2014/main" id="{6C7D80F7-D6EE-B710-07BC-D93742FCBD0D}"/>
              </a:ext>
            </a:extLst>
          </p:cNvPr>
          <p:cNvPicPr>
            <a:picLocks noChangeAspect="1"/>
          </p:cNvPicPr>
          <p:nvPr/>
        </p:nvPicPr>
        <p:blipFill>
          <a:blip r:embed="rId2"/>
          <a:stretch>
            <a:fillRect/>
          </a:stretch>
        </p:blipFill>
        <p:spPr>
          <a:xfrm>
            <a:off x="539239" y="1152219"/>
            <a:ext cx="11245075" cy="5566634"/>
          </a:xfrm>
          <a:prstGeom prst="rect">
            <a:avLst/>
          </a:prstGeom>
        </p:spPr>
      </p:pic>
    </p:spTree>
    <p:extLst>
      <p:ext uri="{BB962C8B-B14F-4D97-AF65-F5344CB8AC3E}">
        <p14:creationId xmlns:p14="http://schemas.microsoft.com/office/powerpoint/2010/main" val="226404643"/>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2407</TotalTime>
  <Words>2072</Words>
  <Application>Microsoft Office PowerPoint</Application>
  <PresentationFormat>Widescreen</PresentationFormat>
  <Paragraphs>152</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等线</vt:lpstr>
      <vt:lpstr>Abadi</vt:lpstr>
      <vt:lpstr>Arial</vt:lpstr>
      <vt:lpstr>Calibri</vt:lpstr>
      <vt:lpstr>Posterama</vt:lpstr>
      <vt:lpstr>Posterama Text Black</vt:lpstr>
      <vt:lpstr>Posterama Text SemiBold</vt:lpstr>
      <vt:lpstr>Custom​​</vt:lpstr>
      <vt:lpstr>Cost-of-Living Analysis</vt:lpstr>
      <vt:lpstr>Contents</vt:lpstr>
      <vt:lpstr>Introduction</vt:lpstr>
      <vt:lpstr>The dataset utilized in this project is sourced from Numbeo, a collaborative online database that provides cost of living information worldwide. It contains 56 columns, including information about cities, countries, and a wide array of cost-related variables, ranging from grocery prices to real estate costs. The dataset is designed to offer a comprehensive view of the economic aspects of various locations, making it a valuable resource for conducting cost-of-living analyses. </vt:lpstr>
      <vt:lpstr>PowerPoint Presentation</vt:lpstr>
      <vt:lpstr>Snapshot of Cost-of-Living Dashboard</vt:lpstr>
      <vt:lpstr>Cost Component Distribution</vt:lpstr>
      <vt:lpstr>PowerPoint Presentation</vt:lpstr>
      <vt:lpstr>Total Cost-of-Living by Country</vt:lpstr>
      <vt:lpstr>PowerPoint Presentation</vt:lpstr>
      <vt:lpstr>Total Cost-of-Living by City</vt:lpstr>
      <vt:lpstr>PowerPoint Presentation</vt:lpstr>
      <vt:lpstr>Treemap showing Housing and Utility Analysis</vt:lpstr>
      <vt:lpstr>Transportation Cost Analysis</vt:lpstr>
      <vt:lpstr>Children Education Analysis</vt:lpstr>
      <vt:lpstr>Key Influencers chart </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Lakshmi Mohan</dc:creator>
  <cp:lastModifiedBy>Lakshmi Mohan</cp:lastModifiedBy>
  <cp:revision>14</cp:revision>
  <dcterms:created xsi:type="dcterms:W3CDTF">2024-05-27T15:23:22Z</dcterms:created>
  <dcterms:modified xsi:type="dcterms:W3CDTF">2024-06-16T14:07:44Z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