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0" roundtripDataSignature="AMtx7mgN5hMR/4GNMcFSsIwmWuTQc576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Game" TargetMode="External"/><Relationship Id="rId3" Type="http://schemas.openxmlformats.org/officeDocument/2006/relationships/hyperlink" Target="https://en.wikipedia.org/wiki/Competition" TargetMode="External"/><Relationship Id="rId4" Type="http://schemas.openxmlformats.org/officeDocument/2006/relationships/hyperlink" Target="https://en.wikipedia.org/wiki/Player_(game)" TargetMode="External"/><Relationship Id="rId5" Type="http://schemas.openxmlformats.org/officeDocument/2006/relationships/hyperlink" Target="https://en.wikipedia.org/wiki/Contract_law"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Hello everyone, today I will be presenting the group project that I yashaswini along with my teammate nishith ramanuj have worked on for the course “algorithmic game theory”. The topic we have chosen is “Explainable Machine Learning with Shapley Values”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Let us start with some background, which will involve some of the important concepts that we came across while doing our project and will be needed in order to explain our work.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050">
                <a:solidFill>
                  <a:srgbClr val="202122"/>
                </a:solidFill>
                <a:highlight>
                  <a:srgbClr val="FFFFFF"/>
                </a:highlight>
              </a:rPr>
              <a:t> a </a:t>
            </a:r>
            <a:r>
              <a:rPr b="1" lang="en" sz="1050">
                <a:solidFill>
                  <a:srgbClr val="202122"/>
                </a:solidFill>
                <a:highlight>
                  <a:srgbClr val="FFFFFF"/>
                </a:highlight>
              </a:rPr>
              <a:t>cooperative game</a:t>
            </a:r>
            <a:r>
              <a:rPr lang="en" sz="1050">
                <a:solidFill>
                  <a:srgbClr val="202122"/>
                </a:solidFill>
                <a:highlight>
                  <a:srgbClr val="FFFFFF"/>
                </a:highlight>
              </a:rPr>
              <a:t> (or </a:t>
            </a:r>
            <a:r>
              <a:rPr b="1" lang="en" sz="1050">
                <a:solidFill>
                  <a:srgbClr val="202122"/>
                </a:solidFill>
                <a:highlight>
                  <a:srgbClr val="FFFFFF"/>
                </a:highlight>
              </a:rPr>
              <a:t>coalitional game</a:t>
            </a:r>
            <a:r>
              <a:rPr lang="en" sz="1050">
                <a:solidFill>
                  <a:srgbClr val="202122"/>
                </a:solidFill>
                <a:highlight>
                  <a:srgbClr val="FFFFFF"/>
                </a:highlight>
              </a:rPr>
              <a:t>) is a </a:t>
            </a:r>
            <a:r>
              <a:rPr lang="en" sz="1050">
                <a:solidFill>
                  <a:srgbClr val="0645AD"/>
                </a:solidFill>
                <a:highlight>
                  <a:srgbClr val="FFFFFF"/>
                </a:highlight>
                <a:uFill>
                  <a:noFill/>
                </a:uFill>
                <a:hlinkClick r:id="rId2">
                  <a:extLst>
                    <a:ext uri="{A12FA001-AC4F-418D-AE19-62706E023703}">
                      <ahyp:hlinkClr val="tx"/>
                    </a:ext>
                  </a:extLst>
                </a:hlinkClick>
              </a:rPr>
              <a:t>game</a:t>
            </a:r>
            <a:r>
              <a:rPr lang="en" sz="1050">
                <a:solidFill>
                  <a:srgbClr val="202122"/>
                </a:solidFill>
                <a:highlight>
                  <a:srgbClr val="FFFFFF"/>
                </a:highlight>
              </a:rPr>
              <a:t> with </a:t>
            </a:r>
            <a:r>
              <a:rPr lang="en" sz="1050">
                <a:solidFill>
                  <a:srgbClr val="0645AD"/>
                </a:solidFill>
                <a:highlight>
                  <a:srgbClr val="FFFFFF"/>
                </a:highlight>
                <a:uFill>
                  <a:noFill/>
                </a:uFill>
                <a:hlinkClick r:id="rId3">
                  <a:extLst>
                    <a:ext uri="{A12FA001-AC4F-418D-AE19-62706E023703}">
                      <ahyp:hlinkClr val="tx"/>
                    </a:ext>
                  </a:extLst>
                </a:hlinkClick>
              </a:rPr>
              <a:t>competition</a:t>
            </a:r>
            <a:r>
              <a:rPr lang="en" sz="1050">
                <a:solidFill>
                  <a:srgbClr val="202122"/>
                </a:solidFill>
                <a:highlight>
                  <a:srgbClr val="FFFFFF"/>
                </a:highlight>
              </a:rPr>
              <a:t> between groups of </a:t>
            </a:r>
            <a:r>
              <a:rPr lang="en" sz="1050">
                <a:solidFill>
                  <a:srgbClr val="0645AD"/>
                </a:solidFill>
                <a:highlight>
                  <a:srgbClr val="FFFFFF"/>
                </a:highlight>
                <a:uFill>
                  <a:noFill/>
                </a:uFill>
                <a:hlinkClick r:id="rId4">
                  <a:extLst>
                    <a:ext uri="{A12FA001-AC4F-418D-AE19-62706E023703}">
                      <ahyp:hlinkClr val="tx"/>
                    </a:ext>
                  </a:extLst>
                </a:hlinkClick>
              </a:rPr>
              <a:t>players</a:t>
            </a:r>
            <a:r>
              <a:rPr lang="en" sz="1050">
                <a:solidFill>
                  <a:srgbClr val="202122"/>
                </a:solidFill>
                <a:highlight>
                  <a:srgbClr val="FFFFFF"/>
                </a:highlight>
              </a:rPr>
              <a:t> ("coalitions") due to the either external enforcement of cooperative behavior (e.g. through </a:t>
            </a:r>
            <a:r>
              <a:rPr lang="en" sz="1050">
                <a:solidFill>
                  <a:srgbClr val="0645AD"/>
                </a:solidFill>
                <a:highlight>
                  <a:srgbClr val="FFFFFF"/>
                </a:highlight>
                <a:uFill>
                  <a:noFill/>
                </a:uFill>
                <a:hlinkClick r:id="rId5">
                  <a:extLst>
                    <a:ext uri="{A12FA001-AC4F-418D-AE19-62706E023703}">
                      <ahyp:hlinkClr val="tx"/>
                    </a:ext>
                  </a:extLst>
                </a:hlinkClick>
              </a:rPr>
              <a:t>contract law</a:t>
            </a:r>
            <a:r>
              <a:rPr lang="en" sz="1050">
                <a:solidFill>
                  <a:srgbClr val="202122"/>
                </a:solidFill>
                <a:highlight>
                  <a:srgbClr val="FFFFFF"/>
                </a:highlight>
              </a:rPr>
              <a:t>) or due to greater benefit to players upon forming coalitions. These are different from non-cooperative games which we have been studying throughout the course in which there is either no possibility to forge alliances or all agreements need to be self enforcing.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rPr lang="en" sz="1050">
                <a:solidFill>
                  <a:srgbClr val="202122"/>
                </a:solidFill>
                <a:highlight>
                  <a:srgbClr val="FFFFFF"/>
                </a:highlight>
              </a:rPr>
              <a:t>Talk about mathematical setup on slide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50">
                <a:solidFill>
                  <a:srgbClr val="0A0A0A"/>
                </a:solidFill>
                <a:highlight>
                  <a:srgbClr val="FEFEFE"/>
                </a:highlight>
              </a:rPr>
              <a:t>The Shapley value is a concept in game theory used to determine contribution of each player in a coalition or a cooperative game. Assume teamwork is needed to finish a project. The team,</a:t>
            </a:r>
            <a:r>
              <a:rPr i="1" lang="en" sz="1350">
                <a:solidFill>
                  <a:srgbClr val="0A0A0A"/>
                </a:solidFill>
                <a:highlight>
                  <a:srgbClr val="FEFEFE"/>
                </a:highlight>
              </a:rPr>
              <a:t> T</a:t>
            </a:r>
            <a:r>
              <a:rPr lang="en" sz="1350">
                <a:solidFill>
                  <a:srgbClr val="0A0A0A"/>
                </a:solidFill>
                <a:highlight>
                  <a:srgbClr val="FEFEFE"/>
                </a:highlight>
              </a:rPr>
              <a:t>, has </a:t>
            </a:r>
            <a:r>
              <a:rPr i="1" lang="en" sz="1350">
                <a:solidFill>
                  <a:srgbClr val="0A0A0A"/>
                </a:solidFill>
                <a:highlight>
                  <a:srgbClr val="FEFEFE"/>
                </a:highlight>
              </a:rPr>
              <a:t>n</a:t>
            </a:r>
            <a:r>
              <a:rPr lang="en" sz="1350">
                <a:solidFill>
                  <a:srgbClr val="0A0A0A"/>
                </a:solidFill>
                <a:highlight>
                  <a:srgbClr val="FEFEFE"/>
                </a:highlight>
              </a:rPr>
              <a:t> members. Knowing that the contribution of team members during the work was not the same, how can we distribute the total value achieved through this teamwork, </a:t>
            </a:r>
            <a:r>
              <a:rPr i="1" lang="en" sz="1350">
                <a:solidFill>
                  <a:srgbClr val="0A0A0A"/>
                </a:solidFill>
                <a:highlight>
                  <a:srgbClr val="FEFEFE"/>
                </a:highlight>
              </a:rPr>
              <a:t>v=v(T)</a:t>
            </a:r>
            <a:r>
              <a:rPr lang="en" sz="1350">
                <a:solidFill>
                  <a:srgbClr val="0A0A0A"/>
                </a:solidFill>
                <a:highlight>
                  <a:srgbClr val="FEFEFE"/>
                </a:highlight>
              </a:rPr>
              <a:t>, among team members? Shapley value, </a:t>
            </a:r>
            <a:r>
              <a:rPr i="1" lang="en" sz="1350">
                <a:solidFill>
                  <a:srgbClr val="0A0A0A"/>
                </a:solidFill>
                <a:highlight>
                  <a:srgbClr val="FEFEFE"/>
                </a:highlight>
              </a:rPr>
              <a:t>φi(N, v)</a:t>
            </a:r>
            <a:r>
              <a:rPr lang="en" sz="1350">
                <a:solidFill>
                  <a:srgbClr val="0A0A0A"/>
                </a:solidFill>
                <a:highlight>
                  <a:srgbClr val="FEFEFE"/>
                </a:highlight>
              </a:rPr>
              <a:t>, is the fair share or payout to be given to each team member 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Symmetry</a:t>
            </a:r>
            <a:endParaRPr/>
          </a:p>
          <a:p>
            <a:pPr indent="0" lvl="0" marL="0" rtl="0" algn="l">
              <a:lnSpc>
                <a:spcPct val="100000"/>
              </a:lnSpc>
              <a:spcBef>
                <a:spcPts val="0"/>
              </a:spcBef>
              <a:spcAft>
                <a:spcPts val="0"/>
              </a:spcAft>
              <a:buSzPts val="1100"/>
              <a:buNone/>
            </a:pPr>
            <a:r>
              <a:rPr lang="en"/>
              <a:t>Shapley value of a player relabeled by a permutation, under the permuted value function is the same as the Shapley value of the original player under the original value. This axiom implies that only the role of a player in the game should matter. The labels or specific names used in N are irrelevant. </a:t>
            </a:r>
            <a:endParaRPr/>
          </a:p>
          <a:p>
            <a:pPr indent="0" lvl="0" marL="0" rtl="0" algn="l">
              <a:lnSpc>
                <a:spcPct val="100000"/>
              </a:lnSpc>
              <a:spcBef>
                <a:spcPts val="0"/>
              </a:spcBef>
              <a:spcAft>
                <a:spcPts val="0"/>
              </a:spcAft>
              <a:buSzPts val="1100"/>
              <a:buNone/>
            </a:pPr>
            <a:r>
              <a:rPr lang="en"/>
              <a:t>Linearity</a:t>
            </a:r>
            <a:endParaRPr/>
          </a:p>
          <a:p>
            <a:pPr indent="0" lvl="0" marL="0" rtl="0" algn="l">
              <a:lnSpc>
                <a:spcPct val="100000"/>
              </a:lnSpc>
              <a:spcBef>
                <a:spcPts val="0"/>
              </a:spcBef>
              <a:spcAft>
                <a:spcPts val="0"/>
              </a:spcAft>
              <a:buSzPts val="1100"/>
              <a:buNone/>
            </a:pPr>
            <a:r>
              <a:rPr lang="en"/>
              <a:t>the Shapley value of a player for a convex combination of coalitional games is the convex combination of Shapley values of the player in the individual games.</a:t>
            </a:r>
            <a:endParaRPr/>
          </a:p>
          <a:p>
            <a:pPr indent="0" lvl="0" marL="0" rtl="0" algn="l">
              <a:lnSpc>
                <a:spcPct val="100000"/>
              </a:lnSpc>
              <a:spcBef>
                <a:spcPts val="0"/>
              </a:spcBef>
              <a:spcAft>
                <a:spcPts val="0"/>
              </a:spcAft>
              <a:buSzPts val="1100"/>
              <a:buNone/>
            </a:pPr>
            <a:r>
              <a:rPr lang="en"/>
              <a:t>Carrier</a:t>
            </a:r>
            <a:endParaRPr/>
          </a:p>
          <a:p>
            <a:pPr indent="0" lvl="0" marL="0" rtl="0" algn="l">
              <a:lnSpc>
                <a:spcPct val="100000"/>
              </a:lnSpc>
              <a:spcBef>
                <a:spcPts val="0"/>
              </a:spcBef>
              <a:spcAft>
                <a:spcPts val="0"/>
              </a:spcAft>
              <a:buSzPts val="1100"/>
              <a:buNone/>
            </a:pPr>
            <a:r>
              <a:rPr lang="en"/>
              <a:t>This axiom asserts that the players in a carrier set should divide their joint worth (which is equal to the worth of the grand coalition) among themselves.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3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3"/>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884725"/>
            <a:ext cx="8520600" cy="205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Explainable Machine Learning with Shapley Values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txBox="1"/>
          <p:nvPr>
            <p:ph type="ctrTitle"/>
          </p:nvPr>
        </p:nvSpPr>
        <p:spPr>
          <a:xfrm>
            <a:off x="311700" y="348700"/>
            <a:ext cx="8520600" cy="1751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sz="4700"/>
              <a:t>Explaining Machine Learning Models as a Game</a:t>
            </a:r>
            <a:endParaRPr sz="4700"/>
          </a:p>
        </p:txBody>
      </p:sp>
      <p:sp>
        <p:nvSpPr>
          <p:cNvPr id="108" name="Google Shape;108;p10"/>
          <p:cNvSpPr txBox="1"/>
          <p:nvPr>
            <p:ph idx="1" type="subTitle"/>
          </p:nvPr>
        </p:nvSpPr>
        <p:spPr>
          <a:xfrm>
            <a:off x="1478100" y="2274175"/>
            <a:ext cx="6187800" cy="792600"/>
          </a:xfrm>
          <a:prstGeom prst="rect">
            <a:avLst/>
          </a:prstGeom>
          <a:noFill/>
          <a:ln>
            <a:noFill/>
          </a:ln>
        </p:spPr>
        <p:txBody>
          <a:bodyPr anchorCtr="0" anchor="t" bIns="91425" lIns="91425" spcFirstLastPara="1" rIns="91425" wrap="square" tIns="91425">
            <a:normAutofit fontScale="25000" lnSpcReduction="20000"/>
          </a:bodyPr>
          <a:lstStyle/>
          <a:p>
            <a:pPr indent="-327602" lvl="0" marL="749300" rtl="0" algn="l">
              <a:lnSpc>
                <a:spcPct val="190909"/>
              </a:lnSpc>
              <a:spcBef>
                <a:spcPts val="3200"/>
              </a:spcBef>
              <a:spcAft>
                <a:spcPts val="0"/>
              </a:spcAft>
              <a:buClr>
                <a:schemeClr val="dk1"/>
              </a:buClr>
              <a:buSzPct val="100000"/>
              <a:buFont typeface="Georgia"/>
              <a:buChar char="●"/>
            </a:pPr>
            <a:r>
              <a:rPr lang="en" sz="6236">
                <a:solidFill>
                  <a:schemeClr val="dk1"/>
                </a:solidFill>
              </a:rPr>
              <a:t>The “game” is reproducing the outcome of the model,</a:t>
            </a:r>
            <a:endParaRPr sz="6236">
              <a:solidFill>
                <a:schemeClr val="dk1"/>
              </a:solidFill>
            </a:endParaRPr>
          </a:p>
          <a:p>
            <a:pPr indent="-327602" lvl="0" marL="749300" rtl="0" algn="l">
              <a:lnSpc>
                <a:spcPct val="190909"/>
              </a:lnSpc>
              <a:spcBef>
                <a:spcPts val="0"/>
              </a:spcBef>
              <a:spcAft>
                <a:spcPts val="0"/>
              </a:spcAft>
              <a:buClr>
                <a:schemeClr val="dk1"/>
              </a:buClr>
              <a:buSzPct val="100000"/>
              <a:buFont typeface="Georgia"/>
              <a:buChar char="●"/>
            </a:pPr>
            <a:r>
              <a:rPr lang="en" sz="6236">
                <a:solidFill>
                  <a:schemeClr val="dk1"/>
                </a:solidFill>
              </a:rPr>
              <a:t>The “players” are the features included in the model.</a:t>
            </a:r>
            <a:endParaRPr sz="6236">
              <a:solidFill>
                <a:schemeClr val="dk1"/>
              </a:solidFill>
            </a:endParaRPr>
          </a:p>
          <a:p>
            <a:pPr indent="0" lvl="0" marL="0" rtl="0" algn="ctr">
              <a:lnSpc>
                <a:spcPct val="100000"/>
              </a:lnSpc>
              <a:spcBef>
                <a:spcPts val="0"/>
              </a:spcBef>
              <a:spcAft>
                <a:spcPts val="0"/>
              </a:spcAft>
              <a:buSzPts val="2800"/>
              <a:buNone/>
            </a:pPr>
            <a:r>
              <a:t/>
            </a:r>
            <a:endParaRPr/>
          </a:p>
        </p:txBody>
      </p:sp>
      <p:sp>
        <p:nvSpPr>
          <p:cNvPr id="109" name="Google Shape;109;p10"/>
          <p:cNvSpPr txBox="1"/>
          <p:nvPr/>
        </p:nvSpPr>
        <p:spPr>
          <a:xfrm>
            <a:off x="3072000" y="3241150"/>
            <a:ext cx="30000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Arial"/>
                <a:ea typeface="Arial"/>
                <a:cs typeface="Arial"/>
                <a:sym typeface="Arial"/>
              </a:rPr>
              <a:t>SHAP quantifies the contribution that each feature brings to the prediction made by the model.</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1"/>
          <p:cNvSpPr txBox="1"/>
          <p:nvPr>
            <p:ph type="ctrTitle"/>
          </p:nvPr>
        </p:nvSpPr>
        <p:spPr>
          <a:xfrm>
            <a:off x="350450" y="339025"/>
            <a:ext cx="8520600" cy="10053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Calculating SHAP values</a:t>
            </a:r>
            <a:endParaRPr/>
          </a:p>
        </p:txBody>
      </p:sp>
      <p:pic>
        <p:nvPicPr>
          <p:cNvPr id="115" name="Google Shape;115;p11"/>
          <p:cNvPicPr preferRelativeResize="0"/>
          <p:nvPr/>
        </p:nvPicPr>
        <p:blipFill rotWithShape="1">
          <a:blip r:embed="rId3">
            <a:alphaModFix/>
          </a:blip>
          <a:srcRect b="0" l="0" r="0" t="0"/>
          <a:stretch/>
        </p:blipFill>
        <p:spPr>
          <a:xfrm>
            <a:off x="594000" y="2194125"/>
            <a:ext cx="8033503" cy="1005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2"/>
          <p:cNvSpPr txBox="1"/>
          <p:nvPr>
            <p:ph type="ctrTitle"/>
          </p:nvPr>
        </p:nvSpPr>
        <p:spPr>
          <a:xfrm>
            <a:off x="311708" y="1451675"/>
            <a:ext cx="8520600" cy="205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3. </a:t>
            </a:r>
            <a:endParaRPr/>
          </a:p>
          <a:p>
            <a:pPr indent="0" lvl="0" marL="0" rtl="0" algn="ctr">
              <a:lnSpc>
                <a:spcPct val="100000"/>
              </a:lnSpc>
              <a:spcBef>
                <a:spcPts val="0"/>
              </a:spcBef>
              <a:spcAft>
                <a:spcPts val="0"/>
              </a:spcAft>
              <a:buSzPct val="111111"/>
              <a:buNone/>
            </a:pPr>
            <a:r>
              <a:rPr lang="en"/>
              <a:t>Machine Learning Models:</a:t>
            </a:r>
            <a:endParaRPr/>
          </a:p>
          <a:p>
            <a:pPr indent="-457200" lvl="0" marL="457200" rtl="0" algn="ctr">
              <a:lnSpc>
                <a:spcPct val="100000"/>
              </a:lnSpc>
              <a:spcBef>
                <a:spcPts val="0"/>
              </a:spcBef>
              <a:spcAft>
                <a:spcPts val="0"/>
              </a:spcAft>
              <a:buSzPct val="100000"/>
              <a:buChar char="●"/>
            </a:pPr>
            <a:r>
              <a:rPr lang="en"/>
              <a:t>Logistic Regression</a:t>
            </a:r>
            <a:endParaRPr/>
          </a:p>
          <a:p>
            <a:pPr indent="-457200" lvl="0" marL="457200" rtl="0" algn="ctr">
              <a:lnSpc>
                <a:spcPct val="100000"/>
              </a:lnSpc>
              <a:spcBef>
                <a:spcPts val="0"/>
              </a:spcBef>
              <a:spcAft>
                <a:spcPts val="0"/>
              </a:spcAft>
              <a:buSzPct val="100000"/>
              <a:buChar char="●"/>
            </a:pPr>
            <a:r>
              <a:rPr lang="en"/>
              <a:t>Random Forest</a:t>
            </a:r>
            <a:endParaRPr/>
          </a:p>
        </p:txBody>
      </p:sp>
      <p:sp>
        <p:nvSpPr>
          <p:cNvPr id="121" name="Google Shape;121;p12"/>
          <p:cNvSpPr txBox="1"/>
          <p:nvPr>
            <p:ph idx="1" type="subTitle"/>
          </p:nvPr>
        </p:nvSpPr>
        <p:spPr>
          <a:xfrm>
            <a:off x="311700" y="357997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A brief summary of the working of these models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3"/>
          <p:cNvSpPr txBox="1"/>
          <p:nvPr>
            <p:ph type="ctrTitle"/>
          </p:nvPr>
        </p:nvSpPr>
        <p:spPr>
          <a:xfrm>
            <a:off x="311700" y="309975"/>
            <a:ext cx="8520600" cy="9471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Logistic Regression</a:t>
            </a:r>
            <a:endParaRPr/>
          </a:p>
        </p:txBody>
      </p:sp>
      <p:pic>
        <p:nvPicPr>
          <p:cNvPr id="127" name="Google Shape;127;p13"/>
          <p:cNvPicPr preferRelativeResize="0"/>
          <p:nvPr/>
        </p:nvPicPr>
        <p:blipFill rotWithShape="1">
          <a:blip r:embed="rId3">
            <a:alphaModFix/>
          </a:blip>
          <a:srcRect b="0" l="0" r="0" t="0"/>
          <a:stretch/>
        </p:blipFill>
        <p:spPr>
          <a:xfrm>
            <a:off x="1305100" y="1486975"/>
            <a:ext cx="6648450" cy="2771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4"/>
          <p:cNvSpPr txBox="1"/>
          <p:nvPr>
            <p:ph type="ctrTitle"/>
          </p:nvPr>
        </p:nvSpPr>
        <p:spPr>
          <a:xfrm>
            <a:off x="311700" y="203425"/>
            <a:ext cx="8520600" cy="9375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Random Forest</a:t>
            </a:r>
            <a:endParaRPr/>
          </a:p>
        </p:txBody>
      </p:sp>
      <p:pic>
        <p:nvPicPr>
          <p:cNvPr id="133" name="Google Shape;133;p14"/>
          <p:cNvPicPr preferRelativeResize="0"/>
          <p:nvPr/>
        </p:nvPicPr>
        <p:blipFill rotWithShape="1">
          <a:blip r:embed="rId3">
            <a:alphaModFix/>
          </a:blip>
          <a:srcRect b="0" l="0" r="0" t="0"/>
          <a:stretch/>
        </p:blipFill>
        <p:spPr>
          <a:xfrm>
            <a:off x="1962377" y="1220475"/>
            <a:ext cx="5219251" cy="3990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Project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ph type="ctrTitle"/>
          </p:nvPr>
        </p:nvSpPr>
        <p:spPr>
          <a:xfrm>
            <a:off x="311700" y="1046125"/>
            <a:ext cx="8520600" cy="1016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Problem Statement </a:t>
            </a:r>
            <a:endParaRPr/>
          </a:p>
        </p:txBody>
      </p:sp>
      <p:sp>
        <p:nvSpPr>
          <p:cNvPr id="144" name="Google Shape;144;p16"/>
          <p:cNvSpPr txBox="1"/>
          <p:nvPr/>
        </p:nvSpPr>
        <p:spPr>
          <a:xfrm>
            <a:off x="605400" y="2125350"/>
            <a:ext cx="7933200" cy="1139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0" lvl="0" marL="457200" marR="0" rtl="0" algn="ctr">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Arial"/>
                <a:ea typeface="Arial"/>
                <a:cs typeface="Arial"/>
                <a:sym typeface="Arial"/>
              </a:rPr>
              <a:t>We explain the prediction of two machine learning models - Logistic Regression and Random Forest using SHAP (Shapley Additive exPlanations) on a modified version of the Breast Cancer Wisconsin Dataset</a:t>
            </a:r>
            <a:endParaRPr b="0" i="0" sz="1600" u="none" cap="none" strike="noStrike">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ctrTitle"/>
          </p:nvPr>
        </p:nvSpPr>
        <p:spPr>
          <a:xfrm>
            <a:off x="311700" y="842725"/>
            <a:ext cx="8520600" cy="9375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About the Dataset: </a:t>
            </a:r>
            <a:endParaRPr/>
          </a:p>
          <a:p>
            <a:pPr indent="0" lvl="0" marL="0" rtl="0" algn="ctr">
              <a:lnSpc>
                <a:spcPct val="100000"/>
              </a:lnSpc>
              <a:spcBef>
                <a:spcPts val="0"/>
              </a:spcBef>
              <a:spcAft>
                <a:spcPts val="0"/>
              </a:spcAft>
              <a:buSzPct val="111111"/>
              <a:buNone/>
            </a:pPr>
            <a:r>
              <a:rPr lang="en"/>
              <a:t>Breast Cancer Wisconsin</a:t>
            </a:r>
            <a:endParaRPr/>
          </a:p>
        </p:txBody>
      </p:sp>
      <p:sp>
        <p:nvSpPr>
          <p:cNvPr id="150" name="Google Shape;150;p17"/>
          <p:cNvSpPr txBox="1"/>
          <p:nvPr/>
        </p:nvSpPr>
        <p:spPr>
          <a:xfrm>
            <a:off x="311700" y="1780225"/>
            <a:ext cx="8520600" cy="3201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Features are computed from a digitized image of a fine needle aspirate (FNA) of a breast mass. They describe characteristics of the cell nuclei present in the image.</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Ten real-valued features are computed for each cell nucleus: a) radius (mean of distances from center to points on the perimeter), b) texture (standard deviation of gray-scale values), c) perimeter, d) area, e) smoothness (local variation in radius lengths), f) compactness (perimeter^2 / area - 1.0), g) concavity (severity of concave portions of the contour), h) concave points (number of concave portions of the contour), i) symmetry, j) fractal dimension ("coastline approximation" - 1) to predict whether tumor is Malignant or Benign.</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Mean, Worst and Standard deviation calculated for each, so, there are total 30 features. </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In our project we use only the mean values as features, so there are 10 features. </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56" name="Google Shape;156;p1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57" name="Google Shape;157;p18"/>
          <p:cNvPicPr preferRelativeResize="0"/>
          <p:nvPr/>
        </p:nvPicPr>
        <p:blipFill rotWithShape="1">
          <a:blip r:embed="rId3">
            <a:alphaModFix/>
          </a:blip>
          <a:srcRect b="0" l="0" r="0" t="0"/>
          <a:stretch/>
        </p:blipFill>
        <p:spPr>
          <a:xfrm>
            <a:off x="362925" y="1017075"/>
            <a:ext cx="8520600" cy="2925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ctrTitle"/>
          </p:nvPr>
        </p:nvSpPr>
        <p:spPr>
          <a:xfrm>
            <a:off x="311700" y="397150"/>
            <a:ext cx="8520600" cy="9858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Project Workflow</a:t>
            </a:r>
            <a:endParaRPr/>
          </a:p>
        </p:txBody>
      </p:sp>
      <p:pic>
        <p:nvPicPr>
          <p:cNvPr id="163" name="Google Shape;163;p19"/>
          <p:cNvPicPr preferRelativeResize="0"/>
          <p:nvPr/>
        </p:nvPicPr>
        <p:blipFill rotWithShape="1">
          <a:blip r:embed="rId3">
            <a:alphaModFix/>
          </a:blip>
          <a:srcRect b="0" l="0" r="0" t="0"/>
          <a:stretch/>
        </p:blipFill>
        <p:spPr>
          <a:xfrm>
            <a:off x="1682875" y="1382950"/>
            <a:ext cx="5943598" cy="335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Background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ctrTitle"/>
          </p:nvPr>
        </p:nvSpPr>
        <p:spPr>
          <a:xfrm>
            <a:off x="311700" y="125925"/>
            <a:ext cx="8520600" cy="13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 sz="3880"/>
              <a:t>Model Results: </a:t>
            </a:r>
            <a:endParaRPr sz="3880"/>
          </a:p>
          <a:p>
            <a:pPr indent="0" lvl="0" marL="0" rtl="0" algn="ctr">
              <a:lnSpc>
                <a:spcPct val="100000"/>
              </a:lnSpc>
              <a:spcBef>
                <a:spcPts val="0"/>
              </a:spcBef>
              <a:spcAft>
                <a:spcPts val="0"/>
              </a:spcAft>
              <a:buSzPts val="990"/>
              <a:buNone/>
            </a:pPr>
            <a:r>
              <a:rPr lang="en" sz="3880"/>
              <a:t>Logistic Regression</a:t>
            </a:r>
            <a:endParaRPr sz="3880"/>
          </a:p>
        </p:txBody>
      </p:sp>
      <p:sp>
        <p:nvSpPr>
          <p:cNvPr id="169" name="Google Shape;169;p20"/>
          <p:cNvSpPr txBox="1"/>
          <p:nvPr/>
        </p:nvSpPr>
        <p:spPr>
          <a:xfrm>
            <a:off x="214825" y="1528375"/>
            <a:ext cx="8520600" cy="1262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Accuracy = 96%</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Confusion Matrix                                                    ROC Curve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170" name="Google Shape;170;p20"/>
          <p:cNvPicPr preferRelativeResize="0"/>
          <p:nvPr/>
        </p:nvPicPr>
        <p:blipFill rotWithShape="1">
          <a:blip r:embed="rId3">
            <a:alphaModFix/>
          </a:blip>
          <a:srcRect b="0" l="0" r="0" t="0"/>
          <a:stretch/>
        </p:blipFill>
        <p:spPr>
          <a:xfrm>
            <a:off x="921950" y="2298950"/>
            <a:ext cx="2947303" cy="2442875"/>
          </a:xfrm>
          <a:prstGeom prst="rect">
            <a:avLst/>
          </a:prstGeom>
          <a:noFill/>
          <a:ln>
            <a:noFill/>
          </a:ln>
        </p:spPr>
      </p:pic>
      <p:pic>
        <p:nvPicPr>
          <p:cNvPr id="171" name="Google Shape;171;p20"/>
          <p:cNvPicPr preferRelativeResize="0"/>
          <p:nvPr/>
        </p:nvPicPr>
        <p:blipFill rotWithShape="1">
          <a:blip r:embed="rId4">
            <a:alphaModFix/>
          </a:blip>
          <a:srcRect b="0" l="0" r="0" t="0"/>
          <a:stretch/>
        </p:blipFill>
        <p:spPr>
          <a:xfrm>
            <a:off x="4893449" y="2298950"/>
            <a:ext cx="3233500" cy="2534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ctrTitle"/>
          </p:nvPr>
        </p:nvSpPr>
        <p:spPr>
          <a:xfrm>
            <a:off x="311700" y="125925"/>
            <a:ext cx="8520600" cy="13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 sz="3880"/>
              <a:t>Model Results: </a:t>
            </a:r>
            <a:endParaRPr sz="3880"/>
          </a:p>
          <a:p>
            <a:pPr indent="0" lvl="0" marL="0" rtl="0" algn="ctr">
              <a:lnSpc>
                <a:spcPct val="100000"/>
              </a:lnSpc>
              <a:spcBef>
                <a:spcPts val="0"/>
              </a:spcBef>
              <a:spcAft>
                <a:spcPts val="0"/>
              </a:spcAft>
              <a:buSzPts val="990"/>
              <a:buNone/>
            </a:pPr>
            <a:r>
              <a:rPr lang="en" sz="3880"/>
              <a:t>Random Forest</a:t>
            </a:r>
            <a:endParaRPr sz="3880"/>
          </a:p>
        </p:txBody>
      </p:sp>
      <p:sp>
        <p:nvSpPr>
          <p:cNvPr id="177" name="Google Shape;177;p21"/>
          <p:cNvSpPr txBox="1"/>
          <p:nvPr/>
        </p:nvSpPr>
        <p:spPr>
          <a:xfrm>
            <a:off x="214825" y="1528375"/>
            <a:ext cx="8520600" cy="1262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Accuracy = 95.3%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Confusion Matrix                                                    ROC Curve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178" name="Google Shape;178;p21"/>
          <p:cNvPicPr preferRelativeResize="0"/>
          <p:nvPr/>
        </p:nvPicPr>
        <p:blipFill rotWithShape="1">
          <a:blip r:embed="rId3">
            <a:alphaModFix/>
          </a:blip>
          <a:srcRect b="0" l="0" r="0" t="0"/>
          <a:stretch/>
        </p:blipFill>
        <p:spPr>
          <a:xfrm>
            <a:off x="1024200" y="2298950"/>
            <a:ext cx="2855826" cy="2389275"/>
          </a:xfrm>
          <a:prstGeom prst="rect">
            <a:avLst/>
          </a:prstGeom>
          <a:noFill/>
          <a:ln>
            <a:noFill/>
          </a:ln>
        </p:spPr>
      </p:pic>
      <p:pic>
        <p:nvPicPr>
          <p:cNvPr id="179" name="Google Shape;179;p21"/>
          <p:cNvPicPr preferRelativeResize="0"/>
          <p:nvPr/>
        </p:nvPicPr>
        <p:blipFill rotWithShape="1">
          <a:blip r:embed="rId4">
            <a:alphaModFix/>
          </a:blip>
          <a:srcRect b="0" l="0" r="0" t="0"/>
          <a:stretch/>
        </p:blipFill>
        <p:spPr>
          <a:xfrm>
            <a:off x="4865475" y="2298950"/>
            <a:ext cx="3185710" cy="2389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ctrTitle"/>
          </p:nvPr>
        </p:nvSpPr>
        <p:spPr>
          <a:xfrm>
            <a:off x="311700" y="377775"/>
            <a:ext cx="8520600" cy="10149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Model Explainability</a:t>
            </a:r>
            <a:endParaRPr/>
          </a:p>
        </p:txBody>
      </p:sp>
      <p:sp>
        <p:nvSpPr>
          <p:cNvPr id="185" name="Google Shape;185;p22"/>
          <p:cNvSpPr txBox="1"/>
          <p:nvPr/>
        </p:nvSpPr>
        <p:spPr>
          <a:xfrm>
            <a:off x="311700" y="1392675"/>
            <a:ext cx="8520600" cy="9543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Arial"/>
              <a:buAutoNum type="arabicPeriod"/>
            </a:pPr>
            <a:r>
              <a:rPr b="0" i="0" lang="en" sz="1800" u="none" cap="none" strike="noStrike">
                <a:solidFill>
                  <a:schemeClr val="dk1"/>
                </a:solidFill>
                <a:latin typeface="Arial"/>
                <a:ea typeface="Arial"/>
                <a:cs typeface="Arial"/>
                <a:sym typeface="Arial"/>
              </a:rPr>
              <a:t>Permutation Importance                                          2. SHAP Values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186" name="Google Shape;186;p22"/>
          <p:cNvPicPr preferRelativeResize="0"/>
          <p:nvPr/>
        </p:nvPicPr>
        <p:blipFill rotWithShape="1">
          <a:blip r:embed="rId3">
            <a:alphaModFix/>
          </a:blip>
          <a:srcRect b="0" l="0" r="0" t="0"/>
          <a:stretch/>
        </p:blipFill>
        <p:spPr>
          <a:xfrm>
            <a:off x="311700" y="1943550"/>
            <a:ext cx="4260301" cy="2139733"/>
          </a:xfrm>
          <a:prstGeom prst="rect">
            <a:avLst/>
          </a:prstGeom>
          <a:noFill/>
          <a:ln>
            <a:noFill/>
          </a:ln>
        </p:spPr>
      </p:pic>
      <p:pic>
        <p:nvPicPr>
          <p:cNvPr id="187" name="Google Shape;187;p22"/>
          <p:cNvPicPr preferRelativeResize="0"/>
          <p:nvPr/>
        </p:nvPicPr>
        <p:blipFill rotWithShape="1">
          <a:blip r:embed="rId4">
            <a:alphaModFix/>
          </a:blip>
          <a:srcRect b="0" l="0" r="0" t="0"/>
          <a:stretch/>
        </p:blipFill>
        <p:spPr>
          <a:xfrm>
            <a:off x="4756676" y="1943550"/>
            <a:ext cx="4075613" cy="2491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ctrTitle"/>
          </p:nvPr>
        </p:nvSpPr>
        <p:spPr>
          <a:xfrm>
            <a:off x="311700" y="125925"/>
            <a:ext cx="8520600" cy="13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 sz="3880"/>
              <a:t>Permutation Importance:</a:t>
            </a:r>
            <a:endParaRPr sz="3880"/>
          </a:p>
          <a:p>
            <a:pPr indent="0" lvl="0" marL="0" rtl="0" algn="ctr">
              <a:lnSpc>
                <a:spcPct val="100000"/>
              </a:lnSpc>
              <a:spcBef>
                <a:spcPts val="0"/>
              </a:spcBef>
              <a:spcAft>
                <a:spcPts val="0"/>
              </a:spcAft>
              <a:buSzPts val="990"/>
              <a:buNone/>
            </a:pPr>
            <a:r>
              <a:rPr lang="en" sz="3880"/>
              <a:t>Logistic Regression</a:t>
            </a:r>
            <a:endParaRPr sz="3880"/>
          </a:p>
        </p:txBody>
      </p:sp>
      <p:sp>
        <p:nvSpPr>
          <p:cNvPr id="193" name="Google Shape;193;p23"/>
          <p:cNvSpPr txBox="1"/>
          <p:nvPr/>
        </p:nvSpPr>
        <p:spPr>
          <a:xfrm>
            <a:off x="214825" y="1528375"/>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194" name="Google Shape;194;p23"/>
          <p:cNvPicPr preferRelativeResize="0"/>
          <p:nvPr/>
        </p:nvPicPr>
        <p:blipFill rotWithShape="1">
          <a:blip r:embed="rId3">
            <a:alphaModFix/>
          </a:blip>
          <a:srcRect b="0" l="0" r="0" t="0"/>
          <a:stretch/>
        </p:blipFill>
        <p:spPr>
          <a:xfrm>
            <a:off x="1148438" y="1528375"/>
            <a:ext cx="6653375" cy="3101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ctrTitle"/>
          </p:nvPr>
        </p:nvSpPr>
        <p:spPr>
          <a:xfrm>
            <a:off x="311700" y="125925"/>
            <a:ext cx="8520600" cy="13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 sz="3880"/>
              <a:t>Permutation Importance:</a:t>
            </a:r>
            <a:endParaRPr sz="3880"/>
          </a:p>
          <a:p>
            <a:pPr indent="0" lvl="0" marL="0" rtl="0" algn="ctr">
              <a:lnSpc>
                <a:spcPct val="100000"/>
              </a:lnSpc>
              <a:spcBef>
                <a:spcPts val="0"/>
              </a:spcBef>
              <a:spcAft>
                <a:spcPts val="0"/>
              </a:spcAft>
              <a:buSzPts val="990"/>
              <a:buNone/>
            </a:pPr>
            <a:r>
              <a:rPr lang="en" sz="3880"/>
              <a:t>Random Forest</a:t>
            </a:r>
            <a:endParaRPr sz="3880"/>
          </a:p>
        </p:txBody>
      </p:sp>
      <p:sp>
        <p:nvSpPr>
          <p:cNvPr id="200" name="Google Shape;200;p24"/>
          <p:cNvSpPr txBox="1"/>
          <p:nvPr/>
        </p:nvSpPr>
        <p:spPr>
          <a:xfrm>
            <a:off x="214825" y="1528375"/>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201" name="Google Shape;201;p24"/>
          <p:cNvPicPr preferRelativeResize="0"/>
          <p:nvPr/>
        </p:nvPicPr>
        <p:blipFill rotWithShape="1">
          <a:blip r:embed="rId3">
            <a:alphaModFix/>
          </a:blip>
          <a:srcRect b="0" l="0" r="0" t="0"/>
          <a:stretch/>
        </p:blipFill>
        <p:spPr>
          <a:xfrm>
            <a:off x="1330575" y="1528375"/>
            <a:ext cx="6289100" cy="3132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ctrTitle"/>
          </p:nvPr>
        </p:nvSpPr>
        <p:spPr>
          <a:xfrm>
            <a:off x="311700" y="125925"/>
            <a:ext cx="8520600" cy="13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 sz="3880"/>
              <a:t>SHAP Force Plot:</a:t>
            </a:r>
            <a:endParaRPr sz="3880"/>
          </a:p>
          <a:p>
            <a:pPr indent="0" lvl="0" marL="0" rtl="0" algn="ctr">
              <a:lnSpc>
                <a:spcPct val="100000"/>
              </a:lnSpc>
              <a:spcBef>
                <a:spcPts val="0"/>
              </a:spcBef>
              <a:spcAft>
                <a:spcPts val="0"/>
              </a:spcAft>
              <a:buSzPts val="990"/>
              <a:buNone/>
            </a:pPr>
            <a:r>
              <a:rPr lang="en" sz="3880"/>
              <a:t>Logistic Regression</a:t>
            </a:r>
            <a:endParaRPr sz="3880"/>
          </a:p>
        </p:txBody>
      </p:sp>
      <p:sp>
        <p:nvSpPr>
          <p:cNvPr id="207" name="Google Shape;207;p25"/>
          <p:cNvSpPr txBox="1"/>
          <p:nvPr/>
        </p:nvSpPr>
        <p:spPr>
          <a:xfrm>
            <a:off x="214825" y="1528375"/>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208" name="Google Shape;208;p25"/>
          <p:cNvPicPr preferRelativeResize="0"/>
          <p:nvPr/>
        </p:nvPicPr>
        <p:blipFill rotWithShape="1">
          <a:blip r:embed="rId3">
            <a:alphaModFix/>
          </a:blip>
          <a:srcRect b="0" l="0" r="0" t="0"/>
          <a:stretch/>
        </p:blipFill>
        <p:spPr>
          <a:xfrm>
            <a:off x="152400" y="1967525"/>
            <a:ext cx="8839199" cy="984332"/>
          </a:xfrm>
          <a:prstGeom prst="rect">
            <a:avLst/>
          </a:prstGeom>
          <a:noFill/>
          <a:ln>
            <a:noFill/>
          </a:ln>
        </p:spPr>
      </p:pic>
      <p:sp>
        <p:nvSpPr>
          <p:cNvPr id="209" name="Google Shape;209;p25"/>
          <p:cNvSpPr txBox="1"/>
          <p:nvPr/>
        </p:nvSpPr>
        <p:spPr>
          <a:xfrm>
            <a:off x="152400" y="1489425"/>
            <a:ext cx="5579400" cy="2555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Positive Instance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Negative Instance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210" name="Google Shape;210;p25"/>
          <p:cNvPicPr preferRelativeResize="0"/>
          <p:nvPr/>
        </p:nvPicPr>
        <p:blipFill rotWithShape="1">
          <a:blip r:embed="rId4">
            <a:alphaModFix/>
          </a:blip>
          <a:srcRect b="0" l="0" r="0" t="0"/>
          <a:stretch/>
        </p:blipFill>
        <p:spPr>
          <a:xfrm>
            <a:off x="152400" y="3664175"/>
            <a:ext cx="8887750" cy="898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ctrTitle"/>
          </p:nvPr>
        </p:nvSpPr>
        <p:spPr>
          <a:xfrm>
            <a:off x="311700" y="125925"/>
            <a:ext cx="8520600" cy="13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 sz="3880"/>
              <a:t>SHAP Summary Plot:</a:t>
            </a:r>
            <a:endParaRPr sz="3880"/>
          </a:p>
          <a:p>
            <a:pPr indent="0" lvl="0" marL="0" rtl="0" algn="ctr">
              <a:lnSpc>
                <a:spcPct val="100000"/>
              </a:lnSpc>
              <a:spcBef>
                <a:spcPts val="0"/>
              </a:spcBef>
              <a:spcAft>
                <a:spcPts val="0"/>
              </a:spcAft>
              <a:buSzPts val="990"/>
              <a:buNone/>
            </a:pPr>
            <a:r>
              <a:rPr lang="en" sz="3880"/>
              <a:t>Logistic Regression</a:t>
            </a:r>
            <a:endParaRPr sz="3880"/>
          </a:p>
        </p:txBody>
      </p:sp>
      <p:sp>
        <p:nvSpPr>
          <p:cNvPr id="216" name="Google Shape;216;p26"/>
          <p:cNvSpPr txBox="1"/>
          <p:nvPr/>
        </p:nvSpPr>
        <p:spPr>
          <a:xfrm>
            <a:off x="214825" y="1528375"/>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217" name="Google Shape;217;p26"/>
          <p:cNvPicPr preferRelativeResize="0"/>
          <p:nvPr/>
        </p:nvPicPr>
        <p:blipFill rotWithShape="1">
          <a:blip r:embed="rId3">
            <a:alphaModFix/>
          </a:blip>
          <a:srcRect b="0" l="0" r="0" t="0"/>
          <a:stretch/>
        </p:blipFill>
        <p:spPr>
          <a:xfrm>
            <a:off x="2001100" y="1489425"/>
            <a:ext cx="5141800" cy="3295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ctrTitle"/>
          </p:nvPr>
        </p:nvSpPr>
        <p:spPr>
          <a:xfrm>
            <a:off x="311700" y="125925"/>
            <a:ext cx="8520600" cy="13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 sz="3880"/>
              <a:t>SHAP Force Plot:</a:t>
            </a:r>
            <a:endParaRPr sz="3880"/>
          </a:p>
          <a:p>
            <a:pPr indent="0" lvl="0" marL="0" rtl="0" algn="ctr">
              <a:lnSpc>
                <a:spcPct val="100000"/>
              </a:lnSpc>
              <a:spcBef>
                <a:spcPts val="0"/>
              </a:spcBef>
              <a:spcAft>
                <a:spcPts val="0"/>
              </a:spcAft>
              <a:buSzPts val="990"/>
              <a:buNone/>
            </a:pPr>
            <a:r>
              <a:rPr lang="en" sz="3880"/>
              <a:t>Random Forest</a:t>
            </a:r>
            <a:endParaRPr sz="3880"/>
          </a:p>
        </p:txBody>
      </p:sp>
      <p:sp>
        <p:nvSpPr>
          <p:cNvPr id="223" name="Google Shape;223;p27"/>
          <p:cNvSpPr txBox="1"/>
          <p:nvPr/>
        </p:nvSpPr>
        <p:spPr>
          <a:xfrm>
            <a:off x="214825" y="1528375"/>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4" name="Google Shape;224;p27"/>
          <p:cNvSpPr txBox="1"/>
          <p:nvPr/>
        </p:nvSpPr>
        <p:spPr>
          <a:xfrm>
            <a:off x="152400" y="1489425"/>
            <a:ext cx="5579400" cy="2555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Positive Instance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Negative Instance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225" name="Google Shape;225;p27"/>
          <p:cNvPicPr preferRelativeResize="0"/>
          <p:nvPr/>
        </p:nvPicPr>
        <p:blipFill rotWithShape="1">
          <a:blip r:embed="rId3">
            <a:alphaModFix/>
          </a:blip>
          <a:srcRect b="0" l="0" r="0" t="0"/>
          <a:stretch/>
        </p:blipFill>
        <p:spPr>
          <a:xfrm>
            <a:off x="107412" y="1967525"/>
            <a:ext cx="8929174" cy="797708"/>
          </a:xfrm>
          <a:prstGeom prst="rect">
            <a:avLst/>
          </a:prstGeom>
          <a:noFill/>
          <a:ln>
            <a:noFill/>
          </a:ln>
        </p:spPr>
      </p:pic>
      <p:pic>
        <p:nvPicPr>
          <p:cNvPr id="226" name="Google Shape;226;p27"/>
          <p:cNvPicPr preferRelativeResize="0"/>
          <p:nvPr/>
        </p:nvPicPr>
        <p:blipFill rotWithShape="1">
          <a:blip r:embed="rId4">
            <a:alphaModFix/>
          </a:blip>
          <a:srcRect b="0" l="0" r="0" t="0"/>
          <a:stretch/>
        </p:blipFill>
        <p:spPr>
          <a:xfrm>
            <a:off x="152400" y="3722275"/>
            <a:ext cx="8836626" cy="917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ctrTitle"/>
          </p:nvPr>
        </p:nvSpPr>
        <p:spPr>
          <a:xfrm>
            <a:off x="311700" y="125925"/>
            <a:ext cx="8520600" cy="13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 sz="3880"/>
              <a:t>SHAP Summary Plot:</a:t>
            </a:r>
            <a:endParaRPr sz="3880"/>
          </a:p>
          <a:p>
            <a:pPr indent="0" lvl="0" marL="0" rtl="0" algn="ctr">
              <a:lnSpc>
                <a:spcPct val="100000"/>
              </a:lnSpc>
              <a:spcBef>
                <a:spcPts val="0"/>
              </a:spcBef>
              <a:spcAft>
                <a:spcPts val="0"/>
              </a:spcAft>
              <a:buSzPts val="990"/>
              <a:buNone/>
            </a:pPr>
            <a:r>
              <a:rPr lang="en" sz="3880"/>
              <a:t>Random Forest</a:t>
            </a:r>
            <a:endParaRPr sz="3880"/>
          </a:p>
        </p:txBody>
      </p:sp>
      <p:sp>
        <p:nvSpPr>
          <p:cNvPr id="232" name="Google Shape;232;p28"/>
          <p:cNvSpPr txBox="1"/>
          <p:nvPr/>
        </p:nvSpPr>
        <p:spPr>
          <a:xfrm>
            <a:off x="214825" y="1528375"/>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233" name="Google Shape;233;p28"/>
          <p:cNvPicPr preferRelativeResize="0"/>
          <p:nvPr/>
        </p:nvPicPr>
        <p:blipFill rotWithShape="1">
          <a:blip r:embed="rId3">
            <a:alphaModFix/>
          </a:blip>
          <a:srcRect b="0" l="0" r="0" t="0"/>
          <a:stretch/>
        </p:blipFill>
        <p:spPr>
          <a:xfrm>
            <a:off x="2070300" y="1489425"/>
            <a:ext cx="5223575" cy="3358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Conclusion</a:t>
            </a:r>
            <a:endParaRPr/>
          </a:p>
        </p:txBody>
      </p:sp>
      <p:sp>
        <p:nvSpPr>
          <p:cNvPr id="239" name="Google Shape;239;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txBox="1"/>
          <p:nvPr>
            <p:ph type="ctrTitle"/>
          </p:nvPr>
        </p:nvSpPr>
        <p:spPr>
          <a:xfrm>
            <a:off x="311708" y="897775"/>
            <a:ext cx="8520600" cy="205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1.</a:t>
            </a:r>
            <a:endParaRPr/>
          </a:p>
          <a:p>
            <a:pPr indent="0" lvl="0" marL="457200" rtl="0" algn="ctr">
              <a:lnSpc>
                <a:spcPct val="100000"/>
              </a:lnSpc>
              <a:spcBef>
                <a:spcPts val="0"/>
              </a:spcBef>
              <a:spcAft>
                <a:spcPts val="0"/>
              </a:spcAft>
              <a:buSzPct val="111111"/>
              <a:buNone/>
            </a:pPr>
            <a:r>
              <a:rPr lang="en"/>
              <a:t>Cooperative Game Theory and Shapley values</a:t>
            </a:r>
            <a:endParaRPr/>
          </a:p>
        </p:txBody>
      </p:sp>
      <p:sp>
        <p:nvSpPr>
          <p:cNvPr id="65" name="Google Shape;65;p3"/>
          <p:cNvSpPr txBox="1"/>
          <p:nvPr>
            <p:ph idx="1" type="subTitle"/>
          </p:nvPr>
        </p:nvSpPr>
        <p:spPr>
          <a:xfrm>
            <a:off x="311700" y="295037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A brief introduction to these concepts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ctrTitle"/>
          </p:nvPr>
        </p:nvSpPr>
        <p:spPr>
          <a:xfrm>
            <a:off x="311700" y="251850"/>
            <a:ext cx="8520600" cy="1063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Other Applications of SHAP</a:t>
            </a:r>
            <a:endParaRPr/>
          </a:p>
        </p:txBody>
      </p:sp>
      <p:pic>
        <p:nvPicPr>
          <p:cNvPr id="245" name="Google Shape;245;p30"/>
          <p:cNvPicPr preferRelativeResize="0"/>
          <p:nvPr/>
        </p:nvPicPr>
        <p:blipFill rotWithShape="1">
          <a:blip r:embed="rId3">
            <a:alphaModFix/>
          </a:blip>
          <a:srcRect b="0" l="0" r="0" t="0"/>
          <a:stretch/>
        </p:blipFill>
        <p:spPr>
          <a:xfrm>
            <a:off x="366063" y="1495800"/>
            <a:ext cx="8639175" cy="2600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51" name="Google Shape;251;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252" name="Google Shape;252;p31"/>
          <p:cNvPicPr preferRelativeResize="0"/>
          <p:nvPr/>
        </p:nvPicPr>
        <p:blipFill rotWithShape="1">
          <a:blip r:embed="rId3">
            <a:alphaModFix/>
          </a:blip>
          <a:srcRect b="0" l="0" r="0" t="0"/>
          <a:stretch/>
        </p:blipFill>
        <p:spPr>
          <a:xfrm>
            <a:off x="2312225" y="809925"/>
            <a:ext cx="4519556" cy="3523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ctrTitle"/>
          </p:nvPr>
        </p:nvSpPr>
        <p:spPr>
          <a:xfrm>
            <a:off x="311700" y="222800"/>
            <a:ext cx="8520600" cy="9471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Limitations of SHAP</a:t>
            </a:r>
            <a:endParaRPr/>
          </a:p>
        </p:txBody>
      </p:sp>
      <p:sp>
        <p:nvSpPr>
          <p:cNvPr id="258" name="Google Shape;258;p32"/>
          <p:cNvSpPr txBox="1"/>
          <p:nvPr/>
        </p:nvSpPr>
        <p:spPr>
          <a:xfrm>
            <a:off x="311700" y="1363725"/>
            <a:ext cx="8520600" cy="2955300"/>
          </a:xfrm>
          <a:prstGeom prst="rect">
            <a:avLst/>
          </a:prstGeom>
          <a:noFill/>
          <a:ln>
            <a:noFill/>
          </a:ln>
        </p:spPr>
        <p:txBody>
          <a:bodyPr anchorCtr="0" anchor="t" bIns="91425" lIns="91425" spcFirstLastPara="1" rIns="91425" wrap="square" tIns="91425">
            <a:spAutoFit/>
          </a:bodyPr>
          <a:lstStyle/>
          <a:p>
            <a:pPr indent="-355600" lvl="0" marL="457200" marR="0" rtl="0" algn="ctr">
              <a:lnSpc>
                <a:spcPct val="100000"/>
              </a:lnSpc>
              <a:spcBef>
                <a:spcPts val="0"/>
              </a:spcBef>
              <a:spcAft>
                <a:spcPts val="0"/>
              </a:spcAft>
              <a:buClr>
                <a:schemeClr val="dk1"/>
              </a:buClr>
              <a:buSzPts val="2000"/>
              <a:buFont typeface="Arial"/>
              <a:buAutoNum type="arabicPeriod"/>
            </a:pPr>
            <a:r>
              <a:rPr b="0" i="0" lang="en" sz="2000" u="none" cap="none" strike="noStrike">
                <a:solidFill>
                  <a:schemeClr val="dk1"/>
                </a:solidFill>
                <a:latin typeface="Arial"/>
                <a:ea typeface="Arial"/>
                <a:cs typeface="Arial"/>
                <a:sym typeface="Arial"/>
              </a:rPr>
              <a:t>Computation Time </a:t>
            </a:r>
            <a:endParaRPr b="0" i="0" sz="2000" u="none" cap="none" strike="noStrike">
              <a:solidFill>
                <a:schemeClr val="dk1"/>
              </a:solidFill>
              <a:latin typeface="Arial"/>
              <a:ea typeface="Arial"/>
              <a:cs typeface="Arial"/>
              <a:sym typeface="Arial"/>
            </a:endParaRPr>
          </a:p>
          <a:p>
            <a:pPr indent="0" lvl="0"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ctr">
              <a:lnSpc>
                <a:spcPct val="100000"/>
              </a:lnSpc>
              <a:spcBef>
                <a:spcPts val="0"/>
              </a:spcBef>
              <a:spcAft>
                <a:spcPts val="0"/>
              </a:spcAft>
              <a:buNone/>
            </a:pPr>
            <a:r>
              <a:rPr lang="en" sz="2000">
                <a:solidFill>
                  <a:schemeClr val="dk1"/>
                </a:solidFill>
              </a:rPr>
              <a:t>2. </a:t>
            </a:r>
            <a:r>
              <a:rPr b="0" i="0" lang="en" sz="2000" u="none" cap="none" strike="noStrike">
                <a:solidFill>
                  <a:schemeClr val="dk1"/>
                </a:solidFill>
                <a:latin typeface="Arial"/>
                <a:ea typeface="Arial"/>
                <a:cs typeface="Arial"/>
                <a:sym typeface="Arial"/>
              </a:rPr>
              <a:t>Interpretability </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ctr">
              <a:lnSpc>
                <a:spcPct val="100000"/>
              </a:lnSpc>
              <a:spcBef>
                <a:spcPts val="0"/>
              </a:spcBef>
              <a:spcAft>
                <a:spcPts val="0"/>
              </a:spcAft>
              <a:buNone/>
            </a:pPr>
            <a:r>
              <a:rPr lang="en" sz="2000">
                <a:solidFill>
                  <a:schemeClr val="dk1"/>
                </a:solidFill>
              </a:rPr>
              <a:t>3. </a:t>
            </a:r>
            <a:r>
              <a:rPr b="0" i="0" lang="en" sz="2000" u="none" cap="none" strike="noStrike">
                <a:solidFill>
                  <a:schemeClr val="dk1"/>
                </a:solidFill>
                <a:latin typeface="Arial"/>
                <a:ea typeface="Arial"/>
                <a:cs typeface="Arial"/>
                <a:sym typeface="Arial"/>
              </a:rPr>
              <a:t>Axioms don’t hold under approximations</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ctrTitle"/>
          </p:nvPr>
        </p:nvSpPr>
        <p:spPr>
          <a:xfrm>
            <a:off x="311700" y="290600"/>
            <a:ext cx="8520600" cy="1053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Future Research Directions</a:t>
            </a:r>
            <a:endParaRPr/>
          </a:p>
        </p:txBody>
      </p:sp>
      <p:sp>
        <p:nvSpPr>
          <p:cNvPr id="264" name="Google Shape;264;p33"/>
          <p:cNvSpPr txBox="1"/>
          <p:nvPr/>
        </p:nvSpPr>
        <p:spPr>
          <a:xfrm>
            <a:off x="311700" y="1363725"/>
            <a:ext cx="8520600" cy="2955300"/>
          </a:xfrm>
          <a:prstGeom prst="rect">
            <a:avLst/>
          </a:prstGeom>
          <a:noFill/>
          <a:ln>
            <a:noFill/>
          </a:ln>
        </p:spPr>
        <p:txBody>
          <a:bodyPr anchorCtr="0" anchor="t" bIns="91425" lIns="91425" spcFirstLastPara="1" rIns="91425" wrap="square" tIns="91425">
            <a:spAutoFit/>
          </a:bodyPr>
          <a:lstStyle/>
          <a:p>
            <a:pPr indent="-355600" lvl="0" marL="457200" marR="0" rtl="0" algn="ctr">
              <a:lnSpc>
                <a:spcPct val="100000"/>
              </a:lnSpc>
              <a:spcBef>
                <a:spcPts val="0"/>
              </a:spcBef>
              <a:spcAft>
                <a:spcPts val="0"/>
              </a:spcAft>
              <a:buClr>
                <a:schemeClr val="dk1"/>
              </a:buClr>
              <a:buSzPts val="2000"/>
              <a:buFont typeface="Arial"/>
              <a:buAutoNum type="arabicPeriod"/>
            </a:pPr>
            <a:r>
              <a:rPr b="0" i="0" lang="en" sz="2000" u="none" cap="none" strike="noStrike">
                <a:solidFill>
                  <a:schemeClr val="dk1"/>
                </a:solidFill>
                <a:latin typeface="Arial"/>
                <a:ea typeface="Arial"/>
                <a:cs typeface="Arial"/>
                <a:sym typeface="Arial"/>
              </a:rPr>
              <a:t>Hierarchy of coalition structure </a:t>
            </a:r>
            <a:endParaRPr b="0" i="0" sz="2000" u="none" cap="none" strike="noStrike">
              <a:solidFill>
                <a:schemeClr val="dk1"/>
              </a:solidFill>
              <a:latin typeface="Arial"/>
              <a:ea typeface="Arial"/>
              <a:cs typeface="Arial"/>
              <a:sym typeface="Arial"/>
            </a:endParaRPr>
          </a:p>
          <a:p>
            <a:pPr indent="0" lvl="0"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55600" lvl="0" marL="457200" marR="0" rtl="0" algn="ctr">
              <a:lnSpc>
                <a:spcPct val="100000"/>
              </a:lnSpc>
              <a:spcBef>
                <a:spcPts val="0"/>
              </a:spcBef>
              <a:spcAft>
                <a:spcPts val="0"/>
              </a:spcAft>
              <a:buClr>
                <a:schemeClr val="dk1"/>
              </a:buClr>
              <a:buSzPts val="2000"/>
              <a:buFont typeface="Arial"/>
              <a:buAutoNum type="arabicPeriod"/>
            </a:pPr>
            <a:r>
              <a:rPr b="0" i="0" lang="en" sz="2000" u="none" cap="none" strike="noStrike">
                <a:solidFill>
                  <a:schemeClr val="dk1"/>
                </a:solidFill>
                <a:latin typeface="Arial"/>
                <a:ea typeface="Arial"/>
                <a:cs typeface="Arial"/>
                <a:sym typeface="Arial"/>
              </a:rPr>
              <a:t>Overlapping coalition structure </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55600" lvl="0" marL="457200" marR="0" rtl="0" algn="ctr">
              <a:lnSpc>
                <a:spcPct val="100000"/>
              </a:lnSpc>
              <a:spcBef>
                <a:spcPts val="0"/>
              </a:spcBef>
              <a:spcAft>
                <a:spcPts val="0"/>
              </a:spcAft>
              <a:buClr>
                <a:schemeClr val="dk1"/>
              </a:buClr>
              <a:buSzPts val="2000"/>
              <a:buFont typeface="Arial"/>
              <a:buAutoNum type="arabicPeriod"/>
            </a:pPr>
            <a:r>
              <a:rPr b="0" i="0" lang="en" sz="2000" u="none" cap="none" strike="noStrike">
                <a:solidFill>
                  <a:schemeClr val="dk1"/>
                </a:solidFill>
                <a:latin typeface="Arial"/>
                <a:ea typeface="Arial"/>
                <a:cs typeface="Arial"/>
                <a:sym typeface="Arial"/>
              </a:rPr>
              <a:t>Solutions concept beyond Shapley value</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4"/>
          <p:cNvSpPr txBox="1"/>
          <p:nvPr>
            <p:ph type="ctrTitle"/>
          </p:nvPr>
        </p:nvSpPr>
        <p:spPr>
          <a:xfrm>
            <a:off x="311700" y="329350"/>
            <a:ext cx="8520600" cy="10053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Cooperative Game Theory</a:t>
            </a:r>
            <a:endParaRPr/>
          </a:p>
        </p:txBody>
      </p:sp>
      <p:sp>
        <p:nvSpPr>
          <p:cNvPr id="71" name="Google Shape;71;p4"/>
          <p:cNvSpPr txBox="1"/>
          <p:nvPr/>
        </p:nvSpPr>
        <p:spPr>
          <a:xfrm>
            <a:off x="610250" y="1334650"/>
            <a:ext cx="7933200" cy="304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Arial"/>
                <a:ea typeface="Arial"/>
                <a:cs typeface="Arial"/>
                <a:sym typeface="Arial"/>
              </a:rPr>
              <a:t>Deals with coalitions which coordinate their actions and pool their winnings </a:t>
            </a:r>
            <a:endParaRPr b="0" i="0" sz="1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 sz="1600" u="sng" cap="none" strike="noStrike">
                <a:solidFill>
                  <a:srgbClr val="FFFFFF"/>
                </a:solidFill>
                <a:latin typeface="Arial"/>
                <a:ea typeface="Arial"/>
                <a:cs typeface="Arial"/>
                <a:sym typeface="Arial"/>
              </a:rPr>
              <a:t>Mathematical Setup</a:t>
            </a:r>
            <a:endParaRPr b="0" i="0" sz="1600" u="sng"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A cooperative n person game in coalition form is an ordered pair &lt;N, v&gt; where </a:t>
            </a:r>
            <a:endParaRPr b="0" i="0" sz="1400" u="none" cap="none" strike="noStrike">
              <a:solidFill>
                <a:srgbClr val="FFFF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N = {1, 2, ……., n} and v : 2ⁿ → ℝ is a map assigning to each coalition S ε 2ⁿ a real number such that v(Ø) = 0. </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v is the characteristic function of the game</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v(S) is the worth or value of the coalition S</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5"/>
          <p:cNvSpPr txBox="1"/>
          <p:nvPr>
            <p:ph type="ctrTitle"/>
          </p:nvPr>
        </p:nvSpPr>
        <p:spPr>
          <a:xfrm>
            <a:off x="311700" y="106550"/>
            <a:ext cx="8520600" cy="927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990"/>
              <a:buNone/>
            </a:pPr>
            <a:r>
              <a:rPr lang="en" sz="4380"/>
              <a:t>Example </a:t>
            </a:r>
            <a:endParaRPr sz="4380"/>
          </a:p>
        </p:txBody>
      </p:sp>
      <p:pic>
        <p:nvPicPr>
          <p:cNvPr id="77" name="Google Shape;77;p5"/>
          <p:cNvPicPr preferRelativeResize="0"/>
          <p:nvPr/>
        </p:nvPicPr>
        <p:blipFill rotWithShape="1">
          <a:blip r:embed="rId3">
            <a:alphaModFix/>
          </a:blip>
          <a:srcRect b="0" l="0" r="0" t="0"/>
          <a:stretch/>
        </p:blipFill>
        <p:spPr>
          <a:xfrm>
            <a:off x="2240063" y="1167632"/>
            <a:ext cx="4663887" cy="3659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6"/>
          <p:cNvSpPr txBox="1"/>
          <p:nvPr>
            <p:ph type="ctrTitle"/>
          </p:nvPr>
        </p:nvSpPr>
        <p:spPr>
          <a:xfrm>
            <a:off x="311700" y="261525"/>
            <a:ext cx="8520600" cy="8889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Shapley Values</a:t>
            </a:r>
            <a:endParaRPr/>
          </a:p>
        </p:txBody>
      </p:sp>
      <p:sp>
        <p:nvSpPr>
          <p:cNvPr id="83" name="Google Shape;83;p6"/>
          <p:cNvSpPr txBox="1"/>
          <p:nvPr/>
        </p:nvSpPr>
        <p:spPr>
          <a:xfrm>
            <a:off x="610250" y="1334650"/>
            <a:ext cx="79332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Arial"/>
                <a:ea typeface="Arial"/>
                <a:cs typeface="Arial"/>
                <a:sym typeface="Arial"/>
              </a:rPr>
              <a:t>Solution concept in cooperative game theory that provides unique allocation to a set of players in a coalition game. </a:t>
            </a:r>
            <a:endParaRPr b="0" i="0" sz="1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 sz="1600" u="sng" cap="none" strike="noStrike">
                <a:solidFill>
                  <a:srgbClr val="FFFFFF"/>
                </a:solidFill>
                <a:latin typeface="Arial"/>
                <a:ea typeface="Arial"/>
                <a:cs typeface="Arial"/>
                <a:sym typeface="Arial"/>
              </a:rPr>
              <a:t>Mathematical Setup</a:t>
            </a:r>
            <a:endParaRPr b="0" i="0" sz="1600" u="sng"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Given a coalition form game &lt;N, v&gt; we denote the shapley value as Ø(N, v)</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400" u="none" cap="none" strike="noStrike">
                <a:solidFill>
                  <a:srgbClr val="FFFFFF"/>
                </a:solidFill>
                <a:latin typeface="Arial"/>
                <a:ea typeface="Arial"/>
                <a:cs typeface="Arial"/>
                <a:sym typeface="Arial"/>
              </a:rPr>
              <a:t>Ø(N, v) = (Ø₁(N, v), Ø₂(N, v), ….. Øₙ(N, v)) where Øᵢ(N, v) is the expected payoff to player i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7"/>
          <p:cNvSpPr txBox="1"/>
          <p:nvPr>
            <p:ph type="ctrTitle"/>
          </p:nvPr>
        </p:nvSpPr>
        <p:spPr>
          <a:xfrm>
            <a:off x="311700" y="164675"/>
            <a:ext cx="8520600" cy="8598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Axioms</a:t>
            </a:r>
            <a:endParaRPr/>
          </a:p>
        </p:txBody>
      </p:sp>
      <p:sp>
        <p:nvSpPr>
          <p:cNvPr id="89" name="Google Shape;89;p7"/>
          <p:cNvSpPr txBox="1"/>
          <p:nvPr/>
        </p:nvSpPr>
        <p:spPr>
          <a:xfrm>
            <a:off x="532775" y="1024475"/>
            <a:ext cx="7933200" cy="360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AutoNum type="arabicPeriod"/>
            </a:pPr>
            <a:r>
              <a:rPr b="0" i="0" lang="en" sz="1600" u="none" cap="none" strike="noStrike">
                <a:solidFill>
                  <a:srgbClr val="FFFFFF"/>
                </a:solidFill>
                <a:latin typeface="Arial"/>
                <a:ea typeface="Arial"/>
                <a:cs typeface="Arial"/>
                <a:sym typeface="Arial"/>
              </a:rPr>
              <a:t>Symmetry </a:t>
            </a:r>
            <a:endParaRPr b="0" i="0" sz="1600" u="none" cap="none" strike="noStrike">
              <a:solidFill>
                <a:srgbClr val="FFFF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Arial"/>
                <a:ea typeface="Arial"/>
                <a:cs typeface="Arial"/>
                <a:sym typeface="Arial"/>
              </a:rPr>
              <a:t>Given any permutation 𝝅 on N, and any player i, the symmetry axiom states </a:t>
            </a:r>
            <a:endParaRPr b="0" i="0" sz="1600" u="none" cap="none" strike="noStrike">
              <a:solidFill>
                <a:srgbClr val="FFFFFF"/>
              </a:solidFill>
              <a:latin typeface="Arial"/>
              <a:ea typeface="Arial"/>
              <a:cs typeface="Arial"/>
              <a:sym typeface="Arial"/>
            </a:endParaRPr>
          </a:p>
          <a:p>
            <a:pPr indent="0" lvl="0" marL="457200" marR="0" rtl="0" algn="ctr">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Arial"/>
                <a:ea typeface="Arial"/>
                <a:cs typeface="Arial"/>
                <a:sym typeface="Arial"/>
              </a:rPr>
              <a:t>𝜱𝝅(i)(𝝅v) = 𝜱ᵢ(v)</a:t>
            </a:r>
            <a:endParaRPr b="0" i="0" sz="1600" u="none" cap="none" strike="noStrike">
              <a:solidFill>
                <a:srgbClr val="FFFF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a:p>
            <a:pPr indent="-330200" lvl="0" marL="457200" marR="0" rtl="0" algn="l">
              <a:lnSpc>
                <a:spcPct val="100000"/>
              </a:lnSpc>
              <a:spcBef>
                <a:spcPts val="0"/>
              </a:spcBef>
              <a:spcAft>
                <a:spcPts val="0"/>
              </a:spcAft>
              <a:buClr>
                <a:srgbClr val="FFFFFF"/>
              </a:buClr>
              <a:buSzPts val="1600"/>
              <a:buFont typeface="Arial"/>
              <a:buAutoNum type="arabicPeriod"/>
            </a:pPr>
            <a:r>
              <a:rPr b="0" i="0" lang="en" sz="1600" u="none" cap="none" strike="noStrike">
                <a:solidFill>
                  <a:srgbClr val="FFFFFF"/>
                </a:solidFill>
                <a:latin typeface="Arial"/>
                <a:ea typeface="Arial"/>
                <a:cs typeface="Arial"/>
                <a:sym typeface="Arial"/>
              </a:rPr>
              <a:t>Linearity </a:t>
            </a:r>
            <a:endParaRPr b="0" i="0" sz="1600" u="none" cap="none" strike="noStrike">
              <a:solidFill>
                <a:srgbClr val="FFFF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Arial"/>
                <a:ea typeface="Arial"/>
                <a:cs typeface="Arial"/>
                <a:sym typeface="Arial"/>
              </a:rPr>
              <a:t>Given two coalition games &lt;N, v&gt; and &lt;N, w&gt;. Suppose p ⋲ [0, 1] then for the new coalition game &lt;N, pv +(1-p)w&gt; can be defined such that </a:t>
            </a:r>
            <a:endParaRPr b="0" i="0" sz="1600" u="none" cap="none" strike="noStrike">
              <a:solidFill>
                <a:srgbClr val="FFFFFF"/>
              </a:solidFill>
              <a:latin typeface="Arial"/>
              <a:ea typeface="Arial"/>
              <a:cs typeface="Arial"/>
              <a:sym typeface="Arial"/>
            </a:endParaRPr>
          </a:p>
          <a:p>
            <a:pPr indent="0" lvl="0" marL="457200" marR="0" rtl="0" algn="ctr">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Arial"/>
                <a:ea typeface="Arial"/>
                <a:cs typeface="Arial"/>
                <a:sym typeface="Arial"/>
              </a:rPr>
              <a:t>𝜱ᵢ(pv +(1-p)w) = p𝜱ᵢ(v) + (1-p)𝜱ᵢ(w)</a:t>
            </a:r>
            <a:endParaRPr b="0" i="0" sz="1600" u="none" cap="none" strike="noStrike">
              <a:solidFill>
                <a:srgbClr val="FFFFFF"/>
              </a:solidFill>
              <a:latin typeface="Arial"/>
              <a:ea typeface="Arial"/>
              <a:cs typeface="Arial"/>
              <a:sym typeface="Arial"/>
            </a:endParaRPr>
          </a:p>
          <a:p>
            <a:pPr indent="0" lvl="0" marL="45720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a:p>
            <a:pPr indent="-330200" lvl="0" marL="457200" marR="0" rtl="0" algn="l">
              <a:lnSpc>
                <a:spcPct val="100000"/>
              </a:lnSpc>
              <a:spcBef>
                <a:spcPts val="0"/>
              </a:spcBef>
              <a:spcAft>
                <a:spcPts val="0"/>
              </a:spcAft>
              <a:buClr>
                <a:srgbClr val="FFFFFF"/>
              </a:buClr>
              <a:buSzPts val="1600"/>
              <a:buFont typeface="Arial"/>
              <a:buAutoNum type="arabicPeriod"/>
            </a:pPr>
            <a:r>
              <a:rPr b="0" i="0" lang="en" sz="1600" u="none" cap="none" strike="noStrike">
                <a:solidFill>
                  <a:srgbClr val="FFFFFF"/>
                </a:solidFill>
                <a:latin typeface="Arial"/>
                <a:ea typeface="Arial"/>
                <a:cs typeface="Arial"/>
                <a:sym typeface="Arial"/>
              </a:rPr>
              <a:t>Carrier </a:t>
            </a:r>
            <a:endParaRPr b="0" i="0" sz="1600" u="none" cap="none" strike="noStrike">
              <a:solidFill>
                <a:srgbClr val="FFFF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Arial"/>
                <a:ea typeface="Arial"/>
                <a:cs typeface="Arial"/>
                <a:sym typeface="Arial"/>
              </a:rPr>
              <a:t>A coalition D is said to be carrier of a coalition game &lt;N, v&gt; if v(C⋂D) = v(C_. </a:t>
            </a:r>
            <a:endParaRPr b="0" i="0" sz="1600" u="none" cap="none" strike="noStrike">
              <a:solidFill>
                <a:srgbClr val="FFFF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Arial"/>
                <a:ea typeface="Arial"/>
                <a:cs typeface="Arial"/>
                <a:sym typeface="Arial"/>
              </a:rPr>
              <a:t>If D is a carrier and i ∉ D then </a:t>
            </a:r>
            <a:endParaRPr b="0" i="0" sz="1600" u="none" cap="none" strike="noStrike">
              <a:solidFill>
                <a:srgbClr val="FFFFFF"/>
              </a:solidFill>
              <a:latin typeface="Arial"/>
              <a:ea typeface="Arial"/>
              <a:cs typeface="Arial"/>
              <a:sym typeface="Arial"/>
            </a:endParaRPr>
          </a:p>
          <a:p>
            <a:pPr indent="0" lvl="0" marL="457200" marR="0" rtl="0" algn="ctr">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Arial"/>
                <a:ea typeface="Arial"/>
                <a:cs typeface="Arial"/>
                <a:sym typeface="Arial"/>
              </a:rPr>
              <a:t>Σ𝜱ᵢ(v) = v(D) = v(N)</a:t>
            </a:r>
            <a:endParaRPr b="0" i="0" sz="1600" u="none" cap="none" strike="noStrike">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8"/>
          <p:cNvSpPr txBox="1"/>
          <p:nvPr>
            <p:ph type="ctrTitle"/>
          </p:nvPr>
        </p:nvSpPr>
        <p:spPr>
          <a:xfrm>
            <a:off x="311700" y="435900"/>
            <a:ext cx="8520600" cy="10440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sz="5000"/>
              <a:t>Calculation of Shapley Value</a:t>
            </a:r>
            <a:endParaRPr sz="5000"/>
          </a:p>
        </p:txBody>
      </p:sp>
      <p:pic>
        <p:nvPicPr>
          <p:cNvPr id="95" name="Google Shape;95;p8"/>
          <p:cNvPicPr preferRelativeResize="0"/>
          <p:nvPr/>
        </p:nvPicPr>
        <p:blipFill rotWithShape="1">
          <a:blip r:embed="rId3">
            <a:alphaModFix/>
          </a:blip>
          <a:srcRect b="0" l="0" r="0" t="0"/>
          <a:stretch/>
        </p:blipFill>
        <p:spPr>
          <a:xfrm>
            <a:off x="1770025" y="2184425"/>
            <a:ext cx="5886450" cy="1276350"/>
          </a:xfrm>
          <a:prstGeom prst="rect">
            <a:avLst/>
          </a:prstGeom>
          <a:noFill/>
          <a:ln>
            <a:noFill/>
          </a:ln>
        </p:spPr>
      </p:pic>
      <p:sp>
        <p:nvSpPr>
          <p:cNvPr id="96" name="Google Shape;96;p8"/>
          <p:cNvSpPr txBox="1"/>
          <p:nvPr/>
        </p:nvSpPr>
        <p:spPr>
          <a:xfrm>
            <a:off x="1181775" y="1508913"/>
            <a:ext cx="34773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Arial"/>
                <a:ea typeface="Arial"/>
                <a:cs typeface="Arial"/>
                <a:sym typeface="Arial"/>
              </a:rPr>
              <a:t>Given a coalition game &lt;N, v&gt; </a:t>
            </a:r>
            <a:endParaRPr b="0" i="0" sz="1600" u="none" cap="none" strike="noStrike">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 sz="4580"/>
              <a:t>2. </a:t>
            </a:r>
            <a:endParaRPr sz="4580"/>
          </a:p>
          <a:p>
            <a:pPr indent="0" lvl="0" marL="0" rtl="0" algn="ctr">
              <a:lnSpc>
                <a:spcPct val="100000"/>
              </a:lnSpc>
              <a:spcBef>
                <a:spcPts val="0"/>
              </a:spcBef>
              <a:spcAft>
                <a:spcPts val="0"/>
              </a:spcAft>
              <a:buSzPts val="990"/>
              <a:buNone/>
            </a:pPr>
            <a:r>
              <a:rPr lang="en" sz="4580"/>
              <a:t>SHAP </a:t>
            </a:r>
            <a:endParaRPr sz="4580"/>
          </a:p>
          <a:p>
            <a:pPr indent="0" lvl="0" marL="0" rtl="0" algn="ctr">
              <a:lnSpc>
                <a:spcPct val="100000"/>
              </a:lnSpc>
              <a:spcBef>
                <a:spcPts val="0"/>
              </a:spcBef>
              <a:spcAft>
                <a:spcPts val="0"/>
              </a:spcAft>
              <a:buSzPts val="990"/>
              <a:buNone/>
            </a:pPr>
            <a:r>
              <a:rPr lang="en" sz="4580"/>
              <a:t>(Shapley Additive exPlanations)</a:t>
            </a:r>
            <a:endParaRPr sz="4580"/>
          </a:p>
        </p:txBody>
      </p:sp>
      <p:sp>
        <p:nvSpPr>
          <p:cNvPr id="102" name="Google Shape;102;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sz="1800">
                <a:solidFill>
                  <a:srgbClr val="B7B7B7"/>
                </a:solidFill>
              </a:rPr>
              <a:t> Approximation of Shapley value to explain ML models</a:t>
            </a:r>
            <a:endParaRPr sz="3100">
              <a:solidFill>
                <a:srgbClr val="B7B7B7"/>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