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67" r:id="rId2"/>
    <p:sldId id="268" r:id="rId3"/>
    <p:sldId id="269" r:id="rId4"/>
    <p:sldId id="270" r:id="rId5"/>
    <p:sldId id="271" r:id="rId6"/>
    <p:sldId id="280" r:id="rId7"/>
    <p:sldId id="283" r:id="rId8"/>
    <p:sldId id="272" r:id="rId9"/>
    <p:sldId id="273" r:id="rId10"/>
    <p:sldId id="274" r:id="rId11"/>
    <p:sldId id="275" r:id="rId12"/>
    <p:sldId id="276" r:id="rId13"/>
    <p:sldId id="277" r:id="rId14"/>
    <p:sldId id="282" r:id="rId15"/>
    <p:sldId id="281" r:id="rId16"/>
    <p:sldId id="284" r:id="rId17"/>
    <p:sldId id="286" r:id="rId18"/>
    <p:sldId id="287" r:id="rId19"/>
    <p:sldId id="290" r:id="rId20"/>
    <p:sldId id="288" r:id="rId21"/>
    <p:sldId id="289"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wikihow\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Result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9.4148958854293877E-2"/>
          <c:y val="0.31126239428404784"/>
          <c:w val="0.90585104114570614"/>
          <c:h val="0.60518846602508025"/>
        </c:manualLayout>
      </c:layout>
      <c:barChart>
        <c:barDir val="col"/>
        <c:grouping val="clustered"/>
        <c:varyColors val="0"/>
        <c:ser>
          <c:idx val="0"/>
          <c:order val="0"/>
          <c:tx>
            <c:strRef>
              <c:f>Sheet5!$A$2</c:f>
              <c:strCache>
                <c:ptCount val="1"/>
                <c:pt idx="0">
                  <c:v>Luhn’s</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38100" dist="25400" dir="5400000" rotWithShape="0">
                <a:srgbClr val="000000">
                  <a:alpha val="25000"/>
                </a:srgbClr>
              </a:outerShdw>
            </a:effectLst>
          </c:spPr>
          <c:invertIfNegative val="0"/>
          <c:cat>
            <c:strRef>
              <c:f>Sheet5!$B$1:$H$1</c:f>
              <c:strCache>
                <c:ptCount val="7"/>
                <c:pt idx="0">
                  <c:v>P1</c:v>
                </c:pt>
                <c:pt idx="1">
                  <c:v>PL</c:v>
                </c:pt>
                <c:pt idx="2">
                  <c:v>R1</c:v>
                </c:pt>
                <c:pt idx="3">
                  <c:v>RL</c:v>
                </c:pt>
                <c:pt idx="4">
                  <c:v>Fm1 </c:v>
                </c:pt>
                <c:pt idx="5">
                  <c:v>FmL</c:v>
                </c:pt>
                <c:pt idx="6">
                  <c:v>cosine</c:v>
                </c:pt>
              </c:strCache>
            </c:strRef>
          </c:cat>
          <c:val>
            <c:numRef>
              <c:f>Sheet5!$B$2:$H$2</c:f>
              <c:numCache>
                <c:formatCode>General</c:formatCode>
                <c:ptCount val="7"/>
                <c:pt idx="0">
                  <c:v>0.6</c:v>
                </c:pt>
                <c:pt idx="1">
                  <c:v>0.4</c:v>
                </c:pt>
                <c:pt idx="2">
                  <c:v>0.9</c:v>
                </c:pt>
                <c:pt idx="3">
                  <c:v>0.73299999999999998</c:v>
                </c:pt>
                <c:pt idx="4">
                  <c:v>0.55600000000000005</c:v>
                </c:pt>
                <c:pt idx="5">
                  <c:v>0.307</c:v>
                </c:pt>
                <c:pt idx="6">
                  <c:v>0.81499999999999995</c:v>
                </c:pt>
              </c:numCache>
            </c:numRef>
          </c:val>
          <c:extLst>
            <c:ext xmlns:c16="http://schemas.microsoft.com/office/drawing/2014/chart" uri="{C3380CC4-5D6E-409C-BE32-E72D297353CC}">
              <c16:uniqueId val="{00000000-9EE1-40AE-8D37-72D3BDFCC6AB}"/>
            </c:ext>
          </c:extLst>
        </c:ser>
        <c:ser>
          <c:idx val="1"/>
          <c:order val="1"/>
          <c:tx>
            <c:strRef>
              <c:f>Sheet5!$A$3</c:f>
              <c:strCache>
                <c:ptCount val="1"/>
                <c:pt idx="0">
                  <c:v>LSA</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38100" dist="25400" dir="5400000" rotWithShape="0">
                <a:srgbClr val="000000">
                  <a:alpha val="25000"/>
                </a:srgbClr>
              </a:outerShdw>
            </a:effectLst>
          </c:spPr>
          <c:invertIfNegative val="0"/>
          <c:cat>
            <c:strRef>
              <c:f>Sheet5!$B$1:$H$1</c:f>
              <c:strCache>
                <c:ptCount val="7"/>
                <c:pt idx="0">
                  <c:v>P1</c:v>
                </c:pt>
                <c:pt idx="1">
                  <c:v>PL</c:v>
                </c:pt>
                <c:pt idx="2">
                  <c:v>R1</c:v>
                </c:pt>
                <c:pt idx="3">
                  <c:v>RL</c:v>
                </c:pt>
                <c:pt idx="4">
                  <c:v>Fm1 </c:v>
                </c:pt>
                <c:pt idx="5">
                  <c:v>FmL</c:v>
                </c:pt>
                <c:pt idx="6">
                  <c:v>cosine</c:v>
                </c:pt>
              </c:strCache>
            </c:strRef>
          </c:cat>
          <c:val>
            <c:numRef>
              <c:f>Sheet5!$B$3:$H$3</c:f>
              <c:numCache>
                <c:formatCode>General</c:formatCode>
                <c:ptCount val="7"/>
                <c:pt idx="0">
                  <c:v>0.6</c:v>
                </c:pt>
                <c:pt idx="1">
                  <c:v>0.4</c:v>
                </c:pt>
                <c:pt idx="2">
                  <c:v>0.68400000000000005</c:v>
                </c:pt>
                <c:pt idx="3">
                  <c:v>0.55600000000000005</c:v>
                </c:pt>
                <c:pt idx="4">
                  <c:v>0.56200000000000006</c:v>
                </c:pt>
                <c:pt idx="5">
                  <c:v>0.30299999999999999</c:v>
                </c:pt>
                <c:pt idx="6">
                  <c:v>0.78100000000000003</c:v>
                </c:pt>
              </c:numCache>
            </c:numRef>
          </c:val>
          <c:extLst>
            <c:ext xmlns:c16="http://schemas.microsoft.com/office/drawing/2014/chart" uri="{C3380CC4-5D6E-409C-BE32-E72D297353CC}">
              <c16:uniqueId val="{00000001-9EE1-40AE-8D37-72D3BDFCC6AB}"/>
            </c:ext>
          </c:extLst>
        </c:ser>
        <c:ser>
          <c:idx val="2"/>
          <c:order val="2"/>
          <c:tx>
            <c:strRef>
              <c:f>Sheet5!$A$4</c:f>
              <c:strCache>
                <c:ptCount val="1"/>
                <c:pt idx="0">
                  <c:v>LexRank</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38100" dist="25400" dir="5400000" rotWithShape="0">
                <a:srgbClr val="000000">
                  <a:alpha val="25000"/>
                </a:srgbClr>
              </a:outerShdw>
            </a:effectLst>
          </c:spPr>
          <c:invertIfNegative val="0"/>
          <c:cat>
            <c:strRef>
              <c:f>Sheet5!$B$1:$H$1</c:f>
              <c:strCache>
                <c:ptCount val="7"/>
                <c:pt idx="0">
                  <c:v>P1</c:v>
                </c:pt>
                <c:pt idx="1">
                  <c:v>PL</c:v>
                </c:pt>
                <c:pt idx="2">
                  <c:v>R1</c:v>
                </c:pt>
                <c:pt idx="3">
                  <c:v>RL</c:v>
                </c:pt>
                <c:pt idx="4">
                  <c:v>Fm1 </c:v>
                </c:pt>
                <c:pt idx="5">
                  <c:v>FmL</c:v>
                </c:pt>
                <c:pt idx="6">
                  <c:v>cosine</c:v>
                </c:pt>
              </c:strCache>
            </c:strRef>
          </c:cat>
          <c:val>
            <c:numRef>
              <c:f>Sheet5!$B$4:$H$4</c:f>
              <c:numCache>
                <c:formatCode>General</c:formatCode>
                <c:ptCount val="7"/>
                <c:pt idx="0">
                  <c:v>0.6</c:v>
                </c:pt>
                <c:pt idx="1">
                  <c:v>0.4</c:v>
                </c:pt>
                <c:pt idx="2">
                  <c:v>0.875</c:v>
                </c:pt>
                <c:pt idx="3">
                  <c:v>0.68700000000000006</c:v>
                </c:pt>
                <c:pt idx="4">
                  <c:v>0.56000000000000005</c:v>
                </c:pt>
                <c:pt idx="5">
                  <c:v>0.33800000000000002</c:v>
                </c:pt>
                <c:pt idx="6">
                  <c:v>0.78400000000000003</c:v>
                </c:pt>
              </c:numCache>
            </c:numRef>
          </c:val>
          <c:extLst>
            <c:ext xmlns:c16="http://schemas.microsoft.com/office/drawing/2014/chart" uri="{C3380CC4-5D6E-409C-BE32-E72D297353CC}">
              <c16:uniqueId val="{00000002-9EE1-40AE-8D37-72D3BDFCC6AB}"/>
            </c:ext>
          </c:extLst>
        </c:ser>
        <c:ser>
          <c:idx val="3"/>
          <c:order val="3"/>
          <c:tx>
            <c:strRef>
              <c:f>Sheet5!$A$5</c:f>
              <c:strCache>
                <c:ptCount val="1"/>
                <c:pt idx="0">
                  <c:v>TextRank</c:v>
                </c:pt>
              </c:strCache>
            </c:strRef>
          </c:tx>
          <c:spPr>
            <a:gradFill rotWithShape="1">
              <a:gsLst>
                <a:gs pos="0">
                  <a:schemeClr val="accent4">
                    <a:tint val="96000"/>
                    <a:lumMod val="104000"/>
                  </a:schemeClr>
                </a:gs>
                <a:gs pos="100000">
                  <a:schemeClr val="accent4">
                    <a:shade val="98000"/>
                    <a:lumMod val="94000"/>
                  </a:schemeClr>
                </a:gs>
              </a:gsLst>
              <a:lin ang="5400000" scaled="0"/>
            </a:gradFill>
            <a:ln>
              <a:noFill/>
            </a:ln>
            <a:effectLst>
              <a:outerShdw blurRad="38100" dist="25400" dir="5400000" rotWithShape="0">
                <a:srgbClr val="000000">
                  <a:alpha val="25000"/>
                </a:srgbClr>
              </a:outerShdw>
            </a:effectLst>
          </c:spPr>
          <c:invertIfNegative val="0"/>
          <c:cat>
            <c:strRef>
              <c:f>Sheet5!$B$1:$H$1</c:f>
              <c:strCache>
                <c:ptCount val="7"/>
                <c:pt idx="0">
                  <c:v>P1</c:v>
                </c:pt>
                <c:pt idx="1">
                  <c:v>PL</c:v>
                </c:pt>
                <c:pt idx="2">
                  <c:v>R1</c:v>
                </c:pt>
                <c:pt idx="3">
                  <c:v>RL</c:v>
                </c:pt>
                <c:pt idx="4">
                  <c:v>Fm1 </c:v>
                </c:pt>
                <c:pt idx="5">
                  <c:v>FmL</c:v>
                </c:pt>
                <c:pt idx="6">
                  <c:v>cosine</c:v>
                </c:pt>
              </c:strCache>
            </c:strRef>
          </c:cat>
          <c:val>
            <c:numRef>
              <c:f>Sheet5!$B$5:$H$5</c:f>
              <c:numCache>
                <c:formatCode>General</c:formatCode>
                <c:ptCount val="7"/>
                <c:pt idx="0">
                  <c:v>0.6</c:v>
                </c:pt>
                <c:pt idx="1">
                  <c:v>0.4</c:v>
                </c:pt>
                <c:pt idx="2">
                  <c:v>0.9</c:v>
                </c:pt>
                <c:pt idx="3">
                  <c:v>0.78500000000000003</c:v>
                </c:pt>
                <c:pt idx="4">
                  <c:v>0.54200000000000004</c:v>
                </c:pt>
                <c:pt idx="5">
                  <c:v>0.376</c:v>
                </c:pt>
                <c:pt idx="6">
                  <c:v>0.80200000000000005</c:v>
                </c:pt>
              </c:numCache>
            </c:numRef>
          </c:val>
          <c:extLst>
            <c:ext xmlns:c16="http://schemas.microsoft.com/office/drawing/2014/chart" uri="{C3380CC4-5D6E-409C-BE32-E72D297353CC}">
              <c16:uniqueId val="{00000003-9EE1-40AE-8D37-72D3BDFCC6AB}"/>
            </c:ext>
          </c:extLst>
        </c:ser>
        <c:dLbls>
          <c:showLegendKey val="0"/>
          <c:showVal val="0"/>
          <c:showCatName val="0"/>
          <c:showSerName val="0"/>
          <c:showPercent val="0"/>
          <c:showBubbleSize val="0"/>
        </c:dLbls>
        <c:gapWidth val="100"/>
        <c:overlap val="-24"/>
        <c:axId val="622038848"/>
        <c:axId val="622033856"/>
      </c:barChart>
      <c:catAx>
        <c:axId val="622038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2033856"/>
        <c:crosses val="autoZero"/>
        <c:auto val="1"/>
        <c:lblAlgn val="ctr"/>
        <c:lblOffset val="100"/>
        <c:noMultiLvlLbl val="0"/>
      </c:catAx>
      <c:valAx>
        <c:axId val="6220338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2038848"/>
        <c:crosses val="autoZero"/>
        <c:crossBetween val="between"/>
      </c:valAx>
      <c:spPr>
        <a:noFill/>
        <a:ln>
          <a:noFill/>
        </a:ln>
        <a:effectLst/>
      </c:spPr>
    </c:plotArea>
    <c:legend>
      <c:legendPos val="b"/>
      <c:layout>
        <c:manualLayout>
          <c:xMode val="edge"/>
          <c:yMode val="edge"/>
          <c:x val="0.54292612127453277"/>
          <c:y val="0.15040459068055564"/>
          <c:w val="0.4151701194918922"/>
          <c:h val="8.583705838973412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00B50-56B0-4D49-B7F9-CA72187388D7}" type="datetimeFigureOut">
              <a:rPr lang="en-IN" smtClean="0"/>
              <a:t>01-10-2022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046E1-935E-4DEF-B750-CCD96CB993E1}" type="slidenum">
              <a:rPr lang="en-IN" smtClean="0"/>
              <a:t>‹#›</a:t>
            </a:fld>
            <a:endParaRPr lang="en-IN"/>
          </a:p>
        </p:txBody>
      </p:sp>
    </p:spTree>
    <p:extLst>
      <p:ext uri="{BB962C8B-B14F-4D97-AF65-F5344CB8AC3E}">
        <p14:creationId xmlns:p14="http://schemas.microsoft.com/office/powerpoint/2010/main" val="270252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machinelearningplus.com/wp-content/uploads/2020/10/Text-Summarization-min.jp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BCC365-7126-F402-179B-75C4C058C18F}"/>
              </a:ext>
            </a:extLst>
          </p:cNvPr>
          <p:cNvSpPr txBox="1"/>
          <p:nvPr/>
        </p:nvSpPr>
        <p:spPr>
          <a:xfrm>
            <a:off x="220429" y="341941"/>
            <a:ext cx="11896926" cy="584775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                              TEXT SUMMARIZATION USING MACHINE LEARNING</a:t>
            </a:r>
          </a:p>
          <a:p>
            <a:endParaRPr lang="en-US" sz="2400" b="1" dirty="0">
              <a:solidFill>
                <a:srgbClr val="002060"/>
              </a:solidFill>
              <a:latin typeface="Times New Roman" panose="02020603050405020304" pitchFamily="18" charset="0"/>
              <a:cs typeface="Times New Roman" panose="02020603050405020304" pitchFamily="18" charset="0"/>
            </a:endParaRPr>
          </a:p>
          <a:p>
            <a:r>
              <a:rPr lang="en-US" sz="1800" b="1" dirty="0">
                <a:solidFill>
                  <a:srgbClr val="002060"/>
                </a:solidFill>
                <a:latin typeface="Times New Roman" panose="02020603050405020304" pitchFamily="18" charset="0"/>
                <a:cs typeface="Times New Roman" panose="02020603050405020304" pitchFamily="18" charset="0"/>
              </a:rPr>
              <a:t> </a:t>
            </a:r>
            <a:r>
              <a:rPr lang="en-IN" sz="1800" b="1" dirty="0">
                <a:solidFill>
                  <a:srgbClr val="002060"/>
                </a:solidFill>
                <a:latin typeface="Times New Roman" panose="02020603050405020304" pitchFamily="18" charset="0"/>
                <a:cs typeface="Times New Roman" panose="02020603050405020304" pitchFamily="18" charset="0"/>
              </a:rPr>
              <a:t>                                                                                            Submitted by,</a:t>
            </a:r>
          </a:p>
          <a:p>
            <a:r>
              <a:rPr lang="en-US" sz="1800" b="1" dirty="0">
                <a:solidFill>
                  <a:srgbClr val="002060"/>
                </a:solidFill>
                <a:latin typeface="Times New Roman" panose="02020603050405020304" pitchFamily="18" charset="0"/>
                <a:cs typeface="Times New Roman" panose="02020603050405020304" pitchFamily="18" charset="0"/>
              </a:rPr>
              <a:t> </a:t>
            </a:r>
            <a:r>
              <a:rPr lang="en-IN" sz="1800" b="1" dirty="0">
                <a:solidFill>
                  <a:srgbClr val="002060"/>
                </a:solidFill>
                <a:latin typeface="Times New Roman" panose="02020603050405020304" pitchFamily="18" charset="0"/>
                <a:cs typeface="Times New Roman" panose="02020603050405020304" pitchFamily="18" charset="0"/>
              </a:rPr>
              <a:t>                                                                                      Krupa K R [MUB19041]</a:t>
            </a:r>
          </a:p>
          <a:p>
            <a:r>
              <a:rPr lang="en-US" sz="1800" b="1" dirty="0">
                <a:solidFill>
                  <a:srgbClr val="002060"/>
                </a:solidFill>
                <a:latin typeface="Times New Roman" panose="02020603050405020304" pitchFamily="18" charset="0"/>
                <a:cs typeface="Times New Roman" panose="02020603050405020304" pitchFamily="18" charset="0"/>
              </a:rPr>
              <a:t>                                                                                       Yashaswini K [MUB19123]</a:t>
            </a:r>
          </a:p>
          <a:p>
            <a:r>
              <a:rPr lang="en-US" sz="1800" b="1" dirty="0">
                <a:solidFill>
                  <a:srgbClr val="002060"/>
                </a:solidFill>
                <a:latin typeface="Times New Roman" panose="02020603050405020304" pitchFamily="18" charset="0"/>
                <a:cs typeface="Times New Roman" panose="02020603050405020304" pitchFamily="18" charset="0"/>
              </a:rPr>
              <a:t> </a:t>
            </a:r>
          </a:p>
          <a:p>
            <a:r>
              <a:rPr lang="en-US" sz="1600" b="1" dirty="0">
                <a:solidFill>
                  <a:srgbClr val="002060"/>
                </a:solidFill>
                <a:latin typeface="Times New Roman" panose="02020603050405020304" pitchFamily="18" charset="0"/>
                <a:cs typeface="Times New Roman" panose="02020603050405020304" pitchFamily="18" charset="0"/>
              </a:rPr>
              <a:t>                                                                                                  </a:t>
            </a:r>
            <a:r>
              <a:rPr lang="en-US" sz="1800" b="1" dirty="0">
                <a:solidFill>
                  <a:srgbClr val="002060"/>
                </a:solidFill>
                <a:latin typeface="Times New Roman" panose="02020603050405020304" pitchFamily="18" charset="0"/>
                <a:cs typeface="Times New Roman" panose="02020603050405020304" pitchFamily="18" charset="0"/>
              </a:rPr>
              <a:t>Under the guidance  of </a:t>
            </a:r>
          </a:p>
          <a:p>
            <a:r>
              <a:rPr lang="en-US" sz="1800" b="1" dirty="0">
                <a:solidFill>
                  <a:srgbClr val="002060"/>
                </a:solidFill>
                <a:latin typeface="Times New Roman" panose="02020603050405020304" pitchFamily="18" charset="0"/>
                <a:cs typeface="Times New Roman" panose="02020603050405020304" pitchFamily="18" charset="0"/>
              </a:rPr>
              <a:t>                                                                                             Dr. Lavanya P G</a:t>
            </a:r>
          </a:p>
          <a:p>
            <a:r>
              <a:rPr lang="en-US" sz="1800" b="1" dirty="0">
                <a:solidFill>
                  <a:srgbClr val="002060"/>
                </a:solidFill>
                <a:latin typeface="Times New Roman" panose="02020603050405020304" pitchFamily="18" charset="0"/>
                <a:cs typeface="Times New Roman" panose="02020603050405020304" pitchFamily="18" charset="0"/>
              </a:rPr>
              <a:t>                                                                           </a:t>
            </a:r>
            <a:endParaRPr lang="en-US" b="1"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                                                                                             </a:t>
            </a:r>
          </a:p>
          <a:p>
            <a:r>
              <a:rPr lang="en-US" b="1" dirty="0">
                <a:solidFill>
                  <a:srgbClr val="002060"/>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IN THE PARTIAL FULFILLMENT OF THE REQUIREMENTS FOR THE AWARD OF THE  DEGREE OF</a:t>
            </a:r>
          </a:p>
          <a:p>
            <a:r>
              <a:rPr lang="en-US" sz="1600" b="1" dirty="0">
                <a:solidFill>
                  <a:srgbClr val="002060"/>
                </a:solidFill>
                <a:latin typeface="Times New Roman" panose="02020603050405020304" pitchFamily="18" charset="0"/>
                <a:cs typeface="Times New Roman" panose="02020603050405020304" pitchFamily="18" charset="0"/>
              </a:rPr>
              <a:t>                                                                                  BACHELOR OF COMPUTER  APPLICATION</a:t>
            </a:r>
          </a:p>
          <a:p>
            <a:r>
              <a:rPr lang="en-US" sz="1600" b="1" dirty="0">
                <a:solidFill>
                  <a:srgbClr val="002060"/>
                </a:solidFill>
                <a:latin typeface="Times New Roman" panose="02020603050405020304" pitchFamily="18" charset="0"/>
                <a:cs typeface="Times New Roman" panose="02020603050405020304" pitchFamily="18" charset="0"/>
              </a:rPr>
              <a:t>                                                                                                        </a:t>
            </a:r>
          </a:p>
          <a:p>
            <a:r>
              <a:rPr lang="en-US" sz="1400" b="1" dirty="0">
                <a:solidFill>
                  <a:srgbClr val="002060"/>
                </a:solidFill>
                <a:latin typeface="Times New Roman" panose="02020603050405020304" pitchFamily="18" charset="0"/>
                <a:cs typeface="Times New Roman" panose="02020603050405020304" pitchFamily="18" charset="0"/>
              </a:rPr>
              <a:t>                                                                                        </a:t>
            </a:r>
          </a:p>
          <a:p>
            <a:endParaRPr lang="en-US" sz="1400" b="1" dirty="0">
              <a:solidFill>
                <a:srgbClr val="002060"/>
              </a:solidFill>
              <a:latin typeface="Times New Roman" panose="02020603050405020304" pitchFamily="18" charset="0"/>
              <a:cs typeface="Times New Roman" panose="02020603050405020304" pitchFamily="18" charset="0"/>
            </a:endParaRPr>
          </a:p>
          <a:p>
            <a:endParaRPr lang="en-US" sz="1400" b="1" dirty="0">
              <a:solidFill>
                <a:srgbClr val="002060"/>
              </a:solidFill>
              <a:latin typeface="Times New Roman" panose="02020603050405020304" pitchFamily="18" charset="0"/>
              <a:cs typeface="Times New Roman" panose="02020603050405020304" pitchFamily="18" charset="0"/>
            </a:endParaRPr>
          </a:p>
          <a:p>
            <a:endParaRPr lang="en-US" sz="1400" b="1" dirty="0">
              <a:solidFill>
                <a:srgbClr val="002060"/>
              </a:solidFill>
              <a:latin typeface="Times New Roman" panose="02020603050405020304" pitchFamily="18" charset="0"/>
              <a:cs typeface="Times New Roman" panose="02020603050405020304" pitchFamily="18" charset="0"/>
            </a:endParaRPr>
          </a:p>
          <a:p>
            <a:endParaRPr lang="en-US" sz="1400" b="1" dirty="0">
              <a:solidFill>
                <a:srgbClr val="002060"/>
              </a:solidFill>
              <a:latin typeface="Times New Roman" panose="02020603050405020304" pitchFamily="18" charset="0"/>
              <a:cs typeface="Times New Roman" panose="02020603050405020304" pitchFamily="18" charset="0"/>
            </a:endParaRPr>
          </a:p>
          <a:p>
            <a:r>
              <a:rPr lang="en-US" sz="1400" b="1" dirty="0">
                <a:solidFill>
                  <a:srgbClr val="002060"/>
                </a:solidFill>
                <a:latin typeface="Times New Roman" panose="02020603050405020304" pitchFamily="18" charset="0"/>
                <a:cs typeface="Times New Roman" panose="02020603050405020304" pitchFamily="18" charset="0"/>
              </a:rPr>
              <a:t>                                                                                               </a:t>
            </a:r>
          </a:p>
          <a:p>
            <a:r>
              <a:rPr lang="en-US" sz="1400" b="1" dirty="0">
                <a:solidFill>
                  <a:srgbClr val="002060"/>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DEPARTMENT OF COMPUTER  SCIENCE</a:t>
            </a:r>
          </a:p>
          <a:p>
            <a:r>
              <a:rPr lang="en-US" sz="1600" b="1" dirty="0">
                <a:solidFill>
                  <a:srgbClr val="002060"/>
                </a:solidFill>
                <a:latin typeface="Times New Roman" panose="02020603050405020304" pitchFamily="18" charset="0"/>
                <a:cs typeface="Times New Roman" panose="02020603050405020304" pitchFamily="18" charset="0"/>
              </a:rPr>
              <a:t>                                                                                          MANDYA UNIVERSITY, MANDYA</a:t>
            </a:r>
          </a:p>
          <a:p>
            <a:r>
              <a:rPr lang="en-US" sz="1600" b="1" dirty="0">
                <a:solidFill>
                  <a:srgbClr val="002060"/>
                </a:solidFill>
                <a:latin typeface="Times New Roman" panose="02020603050405020304" pitchFamily="18" charset="0"/>
                <a:cs typeface="Times New Roman" panose="02020603050405020304" pitchFamily="18" charset="0"/>
              </a:rPr>
              <a:t>                                                                                                               2021 - 2022</a:t>
            </a:r>
            <a:endParaRPr lang="en-IN" dirty="0"/>
          </a:p>
        </p:txBody>
      </p:sp>
      <p:pic>
        <p:nvPicPr>
          <p:cNvPr id="6" name="Picture 5">
            <a:extLst>
              <a:ext uri="{FF2B5EF4-FFF2-40B4-BE49-F238E27FC236}">
                <a16:creationId xmlns:a16="http://schemas.microsoft.com/office/drawing/2014/main" id="{B57638EC-DE71-43EF-C777-CE56C16259F9}"/>
              </a:ext>
            </a:extLst>
          </p:cNvPr>
          <p:cNvPicPr>
            <a:picLocks noChangeAspect="1"/>
          </p:cNvPicPr>
          <p:nvPr/>
        </p:nvPicPr>
        <p:blipFill>
          <a:blip r:embed="rId2"/>
          <a:stretch>
            <a:fillRect/>
          </a:stretch>
        </p:blipFill>
        <p:spPr>
          <a:xfrm>
            <a:off x="5477070" y="3900197"/>
            <a:ext cx="2148116" cy="1427584"/>
          </a:xfrm>
          <a:prstGeom prst="rect">
            <a:avLst/>
          </a:prstGeom>
        </p:spPr>
      </p:pic>
    </p:spTree>
    <p:extLst>
      <p:ext uri="{BB962C8B-B14F-4D97-AF65-F5344CB8AC3E}">
        <p14:creationId xmlns:p14="http://schemas.microsoft.com/office/powerpoint/2010/main" val="336169572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D7BC8-CD54-3FC3-73D6-54A919816D39}"/>
              </a:ext>
            </a:extLst>
          </p:cNvPr>
          <p:cNvSpPr txBox="1"/>
          <p:nvPr/>
        </p:nvSpPr>
        <p:spPr>
          <a:xfrm>
            <a:off x="1707503" y="914400"/>
            <a:ext cx="9237306" cy="2585323"/>
          </a:xfrm>
          <a:prstGeom prst="rect">
            <a:avLst/>
          </a:prstGeom>
          <a:noFill/>
        </p:spPr>
        <p:txBody>
          <a:bodyPr wrap="square">
            <a:spAutoFit/>
          </a:bodyPr>
          <a:lstStyle/>
          <a:p>
            <a:pPr marL="285750" indent="-285750" algn="just">
              <a:buFont typeface="Wingdings" panose="05000000000000000000" pitchFamily="2" charset="2"/>
              <a:buChar char="v"/>
            </a:pPr>
            <a:r>
              <a:rPr lang="en-US" b="0" i="0" dirty="0">
                <a:solidFill>
                  <a:srgbClr val="292929"/>
                </a:solidFill>
                <a:effectLst/>
                <a:latin typeface="Times New Roman" panose="02020603050405020304" pitchFamily="18" charset="0"/>
                <a:cs typeface="Times New Roman" panose="02020603050405020304" pitchFamily="18" charset="0"/>
              </a:rPr>
              <a:t>We have chosen the wikihowAll dataset that contains around 200,000 long sequence pairs of articles and their headlines. This dataset is one of the large-scale datasets available for summarization with the length of articles varying considerably. These articles are quite diverse in their writing style which makes the summarization problem more challenging and interesting.</a:t>
            </a:r>
          </a:p>
          <a:p>
            <a:pPr marL="285750" indent="-285750" algn="just">
              <a:buFont typeface="Wingdings" panose="05000000000000000000" pitchFamily="2" charset="2"/>
              <a:buChar char="v"/>
            </a:pPr>
            <a:r>
              <a:rPr lang="en-US" dirty="0">
                <a:solidFill>
                  <a:srgbClr val="292929"/>
                </a:solidFill>
                <a:latin typeface="Times New Roman" panose="02020603050405020304" pitchFamily="18" charset="0"/>
                <a:cs typeface="Times New Roman" panose="02020603050405020304" pitchFamily="18" charset="0"/>
              </a:rPr>
              <a:t>This dataset consist of three column that is ‘headline’ ,‘title’ and ‘text’.</a:t>
            </a:r>
          </a:p>
          <a:p>
            <a:pPr marL="285750" indent="-285750" algn="just">
              <a:buFont typeface="Wingdings" panose="05000000000000000000" pitchFamily="2" charset="2"/>
              <a:buChar char="v"/>
            </a:pPr>
            <a:r>
              <a:rPr lang="en-US" dirty="0">
                <a:solidFill>
                  <a:srgbClr val="292929"/>
                </a:solidFill>
                <a:latin typeface="Times New Roman" panose="02020603050405020304" pitchFamily="18" charset="0"/>
                <a:cs typeface="Times New Roman" panose="02020603050405020304" pitchFamily="18" charset="0"/>
              </a:rPr>
              <a:t>headline consist of summaries of the text.</a:t>
            </a:r>
          </a:p>
          <a:p>
            <a:pPr marL="285750" indent="-285750" algn="just">
              <a:buFont typeface="Wingdings" panose="05000000000000000000" pitchFamily="2" charset="2"/>
              <a:buChar char="v"/>
            </a:pPr>
            <a:r>
              <a:rPr lang="en-US" dirty="0">
                <a:solidFill>
                  <a:srgbClr val="292929"/>
                </a:solidFill>
                <a:latin typeface="Times New Roman" panose="02020603050405020304" pitchFamily="18" charset="0"/>
                <a:cs typeface="Times New Roman" panose="02020603050405020304" pitchFamily="18" charset="0"/>
              </a:rPr>
              <a:t>text consist of a original text.</a:t>
            </a:r>
          </a:p>
          <a:p>
            <a:pPr marL="285750" indent="-285750" algn="just">
              <a:buFont typeface="Wingdings" panose="05000000000000000000" pitchFamily="2" charset="2"/>
              <a:buChar char="v"/>
            </a:pPr>
            <a:r>
              <a:rPr lang="en-US" dirty="0">
                <a:solidFill>
                  <a:srgbClr val="292929"/>
                </a:solidFill>
                <a:latin typeface="Times New Roman" panose="02020603050405020304" pitchFamily="18" charset="0"/>
                <a:cs typeface="Times New Roman" panose="02020603050405020304" pitchFamily="18" charset="0"/>
              </a:rPr>
              <a:t>title consist of title of the text.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9379F9-7572-9E47-E212-D5B41C272CAD}"/>
              </a:ext>
            </a:extLst>
          </p:cNvPr>
          <p:cNvSpPr txBox="1"/>
          <p:nvPr/>
        </p:nvSpPr>
        <p:spPr>
          <a:xfrm>
            <a:off x="1810139" y="263203"/>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Dataset </a:t>
            </a:r>
            <a:endParaRPr lang="en-IN" sz="3200" dirty="0"/>
          </a:p>
        </p:txBody>
      </p:sp>
    </p:spTree>
    <p:extLst>
      <p:ext uri="{BB962C8B-B14F-4D97-AF65-F5344CB8AC3E}">
        <p14:creationId xmlns:p14="http://schemas.microsoft.com/office/powerpoint/2010/main" val="15719598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37A8-B559-26FE-6341-B19C348E65AA}"/>
              </a:ext>
            </a:extLst>
          </p:cNvPr>
          <p:cNvSpPr txBox="1">
            <a:spLocks/>
          </p:cNvSpPr>
          <p:nvPr/>
        </p:nvSpPr>
        <p:spPr>
          <a:xfrm>
            <a:off x="2213381" y="130014"/>
            <a:ext cx="8911687" cy="1772478"/>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0000"/>
                </a:solidFill>
                <a:latin typeface="Times New Roman" panose="02020603050405020304" pitchFamily="18" charset="0"/>
                <a:cs typeface="Times New Roman" panose="02020603050405020304" pitchFamily="18" charset="0"/>
              </a:rPr>
              <a:t>Hardware And Software Requirements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8A3CEC-60B5-8B66-6425-F3386163848C}"/>
              </a:ext>
            </a:extLst>
          </p:cNvPr>
          <p:cNvSpPr txBox="1">
            <a:spLocks/>
          </p:cNvSpPr>
          <p:nvPr/>
        </p:nvSpPr>
        <p:spPr>
          <a:xfrm>
            <a:off x="1177683" y="1586142"/>
            <a:ext cx="9670774" cy="514184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Font typeface="Wingdings 3" charset="2"/>
              <a:buNone/>
            </a:pPr>
            <a:endParaRPr lang="en-IN" sz="2400" u="sng"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401A6A78-7F4B-55B9-CACF-AB14339C483C}"/>
              </a:ext>
            </a:extLst>
          </p:cNvPr>
          <p:cNvGraphicFramePr>
            <a:graphicFrameLocks noGrp="1"/>
          </p:cNvGraphicFramePr>
          <p:nvPr>
            <p:extLst>
              <p:ext uri="{D42A27DB-BD31-4B8C-83A1-F6EECF244321}">
                <p14:modId xmlns:p14="http://schemas.microsoft.com/office/powerpoint/2010/main" val="147403432"/>
              </p:ext>
            </p:extLst>
          </p:nvPr>
        </p:nvGraphicFramePr>
        <p:xfrm>
          <a:off x="1875453" y="1698104"/>
          <a:ext cx="8103166" cy="3573752"/>
        </p:xfrm>
        <a:graphic>
          <a:graphicData uri="http://schemas.openxmlformats.org/drawingml/2006/table">
            <a:tbl>
              <a:tblPr firstRow="1" bandRow="1">
                <a:tableStyleId>{21E4AEA4-8DFA-4A89-87EB-49C32662AFE0}</a:tableStyleId>
              </a:tblPr>
              <a:tblGrid>
                <a:gridCol w="4039166">
                  <a:extLst>
                    <a:ext uri="{9D8B030D-6E8A-4147-A177-3AD203B41FA5}">
                      <a16:colId xmlns:a16="http://schemas.microsoft.com/office/drawing/2014/main" val="2409513626"/>
                    </a:ext>
                  </a:extLst>
                </a:gridCol>
                <a:gridCol w="4064000">
                  <a:extLst>
                    <a:ext uri="{9D8B030D-6E8A-4147-A177-3AD203B41FA5}">
                      <a16:colId xmlns:a16="http://schemas.microsoft.com/office/drawing/2014/main" val="2548507081"/>
                    </a:ext>
                  </a:extLst>
                </a:gridCol>
              </a:tblGrid>
              <a:tr h="893438">
                <a:tc>
                  <a:txBody>
                    <a:bodyPr/>
                    <a:lstStyle/>
                    <a:p>
                      <a:r>
                        <a:rPr lang="en-IN" dirty="0">
                          <a:latin typeface="Times New Roman" panose="02020603050405020304" pitchFamily="18" charset="0"/>
                          <a:cs typeface="Times New Roman" panose="02020603050405020304" pitchFamily="18" charset="0"/>
                        </a:rPr>
                        <a:t>Hardware Requirements</a:t>
                      </a:r>
                    </a:p>
                  </a:txBody>
                  <a:tcPr/>
                </a:tc>
                <a:tc>
                  <a:txBody>
                    <a:bodyPr/>
                    <a:lstStyle/>
                    <a:p>
                      <a:r>
                        <a:rPr lang="en-IN" dirty="0"/>
                        <a:t>Software requirements</a:t>
                      </a:r>
                    </a:p>
                  </a:txBody>
                  <a:tcPr/>
                </a:tc>
                <a:extLst>
                  <a:ext uri="{0D108BD9-81ED-4DB2-BD59-A6C34878D82A}">
                    <a16:rowId xmlns:a16="http://schemas.microsoft.com/office/drawing/2014/main" val="3539682862"/>
                  </a:ext>
                </a:extLst>
              </a:tr>
              <a:tr h="893438">
                <a:tc>
                  <a:txBody>
                    <a:bodyPr/>
                    <a:lstStyle/>
                    <a:p>
                      <a:r>
                        <a:rPr lang="en-IN" dirty="0">
                          <a:latin typeface="Times New Roman" panose="02020603050405020304" pitchFamily="18" charset="0"/>
                          <a:cs typeface="Times New Roman" panose="02020603050405020304" pitchFamily="18" charset="0"/>
                        </a:rPr>
                        <a:t>Intel i3 processor</a:t>
                      </a:r>
                    </a:p>
                  </a:txBody>
                  <a:tcPr/>
                </a:tc>
                <a:tc>
                  <a:txBody>
                    <a:bodyPr/>
                    <a:lstStyle/>
                    <a:p>
                      <a:r>
                        <a:rPr lang="en-IN" dirty="0">
                          <a:latin typeface="Times New Roman" panose="02020603050405020304" pitchFamily="18" charset="0"/>
                          <a:cs typeface="Times New Roman" panose="02020603050405020304" pitchFamily="18" charset="0"/>
                        </a:rPr>
                        <a:t>Windows 8,9 0r higher version OS</a:t>
                      </a:r>
                    </a:p>
                  </a:txBody>
                  <a:tcPr/>
                </a:tc>
                <a:extLst>
                  <a:ext uri="{0D108BD9-81ED-4DB2-BD59-A6C34878D82A}">
                    <a16:rowId xmlns:a16="http://schemas.microsoft.com/office/drawing/2014/main" val="2141019392"/>
                  </a:ext>
                </a:extLst>
              </a:tr>
              <a:tr h="893438">
                <a:tc>
                  <a:txBody>
                    <a:bodyPr/>
                    <a:lstStyle/>
                    <a:p>
                      <a:r>
                        <a:rPr lang="en-IN" dirty="0">
                          <a:latin typeface="Times New Roman" panose="02020603050405020304" pitchFamily="18" charset="0"/>
                          <a:cs typeface="Times New Roman" panose="02020603050405020304" pitchFamily="18" charset="0"/>
                        </a:rPr>
                        <a:t>4GB RAM or higher</a:t>
                      </a:r>
                    </a:p>
                  </a:txBody>
                  <a:tcPr/>
                </a:tc>
                <a:tc>
                  <a:txBody>
                    <a:bodyPr/>
                    <a:lstStyle/>
                    <a:p>
                      <a:r>
                        <a:rPr lang="en-IN" dirty="0">
                          <a:latin typeface="Times New Roman" panose="02020603050405020304" pitchFamily="18" charset="0"/>
                          <a:cs typeface="Times New Roman" panose="02020603050405020304" pitchFamily="18" charset="0"/>
                        </a:rPr>
                        <a:t>Python language</a:t>
                      </a:r>
                    </a:p>
                  </a:txBody>
                  <a:tcPr/>
                </a:tc>
                <a:extLst>
                  <a:ext uri="{0D108BD9-81ED-4DB2-BD59-A6C34878D82A}">
                    <a16:rowId xmlns:a16="http://schemas.microsoft.com/office/drawing/2014/main" val="37087834"/>
                  </a:ext>
                </a:extLst>
              </a:tr>
              <a:tr h="893438">
                <a:tc>
                  <a:txBody>
                    <a:bodyPr/>
                    <a:lstStyle/>
                    <a:p>
                      <a:r>
                        <a:rPr lang="en-IN" dirty="0">
                          <a:latin typeface="Times New Roman" panose="02020603050405020304" pitchFamily="18" charset="0"/>
                          <a:cs typeface="Times New Roman" panose="02020603050405020304" pitchFamily="18" charset="0"/>
                        </a:rPr>
                        <a:t>500GB hard disk or higher</a:t>
                      </a:r>
                    </a:p>
                  </a:txBody>
                  <a:tcPr/>
                </a:tc>
                <a:tc>
                  <a:txBody>
                    <a:bodyPr/>
                    <a:lstStyle/>
                    <a:p>
                      <a:r>
                        <a:rPr lang="en-IN" dirty="0">
                          <a:latin typeface="Times New Roman" panose="02020603050405020304" pitchFamily="18" charset="0"/>
                          <a:cs typeface="Times New Roman" panose="02020603050405020304" pitchFamily="18" charset="0"/>
                        </a:rPr>
                        <a:t>Anaconda3(Spyder) Software</a:t>
                      </a:r>
                    </a:p>
                  </a:txBody>
                  <a:tcPr/>
                </a:tc>
                <a:extLst>
                  <a:ext uri="{0D108BD9-81ED-4DB2-BD59-A6C34878D82A}">
                    <a16:rowId xmlns:a16="http://schemas.microsoft.com/office/drawing/2014/main" val="2857115260"/>
                  </a:ext>
                </a:extLst>
              </a:tr>
            </a:tbl>
          </a:graphicData>
        </a:graphic>
      </p:graphicFrame>
    </p:spTree>
    <p:extLst>
      <p:ext uri="{BB962C8B-B14F-4D97-AF65-F5344CB8AC3E}">
        <p14:creationId xmlns:p14="http://schemas.microsoft.com/office/powerpoint/2010/main" val="3105550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FB5407-186E-F8DA-A6E1-D41AF581E098}"/>
              </a:ext>
            </a:extLst>
          </p:cNvPr>
          <p:cNvSpPr txBox="1"/>
          <p:nvPr/>
        </p:nvSpPr>
        <p:spPr>
          <a:xfrm>
            <a:off x="2535594" y="309855"/>
            <a:ext cx="6097554" cy="584775"/>
          </a:xfrm>
          <a:prstGeom prst="rect">
            <a:avLst/>
          </a:prstGeom>
          <a:noFill/>
        </p:spPr>
        <p:txBody>
          <a:bodyPr wrap="square">
            <a:spAutoFit/>
          </a:bodyPr>
          <a:lstStyle/>
          <a:p>
            <a:r>
              <a:rPr lang="en-US" sz="18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Models</a:t>
            </a:r>
          </a:p>
        </p:txBody>
      </p:sp>
      <p:sp>
        <p:nvSpPr>
          <p:cNvPr id="5" name="TextBox 4">
            <a:extLst>
              <a:ext uri="{FF2B5EF4-FFF2-40B4-BE49-F238E27FC236}">
                <a16:creationId xmlns:a16="http://schemas.microsoft.com/office/drawing/2014/main" id="{486190A9-4C46-E044-58C9-B37EDCF82203}"/>
              </a:ext>
            </a:extLst>
          </p:cNvPr>
          <p:cNvSpPr txBox="1"/>
          <p:nvPr/>
        </p:nvSpPr>
        <p:spPr>
          <a:xfrm>
            <a:off x="1611862" y="1102958"/>
            <a:ext cx="6097554" cy="461665"/>
          </a:xfrm>
          <a:prstGeom prst="rect">
            <a:avLst/>
          </a:prstGeom>
          <a:noFill/>
        </p:spPr>
        <p:txBody>
          <a:bodyPr wrap="square">
            <a:spAutoFit/>
          </a:bodyPr>
          <a:lstStyle/>
          <a:p>
            <a:r>
              <a:rPr lang="en-US" sz="2400" b="1" dirty="0">
                <a:solidFill>
                  <a:schemeClr val="tx1">
                    <a:lumMod val="85000"/>
                    <a:lumOff val="15000"/>
                  </a:schemeClr>
                </a:solidFill>
                <a:latin typeface="Times New Roman" pitchFamily="18" charset="0"/>
                <a:cs typeface="Times New Roman" pitchFamily="18" charset="0"/>
              </a:rPr>
              <a:t>1.Luhn’s summarization</a:t>
            </a:r>
          </a:p>
        </p:txBody>
      </p:sp>
      <p:sp>
        <p:nvSpPr>
          <p:cNvPr id="7" name="TextBox 6">
            <a:extLst>
              <a:ext uri="{FF2B5EF4-FFF2-40B4-BE49-F238E27FC236}">
                <a16:creationId xmlns:a16="http://schemas.microsoft.com/office/drawing/2014/main" id="{21306042-E050-4068-6137-EE214408F04C}"/>
              </a:ext>
            </a:extLst>
          </p:cNvPr>
          <p:cNvSpPr txBox="1"/>
          <p:nvPr/>
        </p:nvSpPr>
        <p:spPr>
          <a:xfrm>
            <a:off x="2031740" y="1782283"/>
            <a:ext cx="8334569" cy="369331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solidFill>
                  <a:srgbClr val="3C484E"/>
                </a:solidFill>
                <a:effectLst/>
                <a:latin typeface="Times New Roman" panose="02020603050405020304" pitchFamily="18" charset="0"/>
                <a:cs typeface="Times New Roman" panose="02020603050405020304" pitchFamily="18" charset="0"/>
              </a:rPr>
              <a:t>Luhn’s algorithm is an approach based on TF-IDF. It selects only the words of higher importance as per their frequency. Higher weights are assigned to the words present at the beginning of the document.</a:t>
            </a:r>
            <a:endParaRPr lang="en-US"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solidFill>
                  <a:srgbClr val="292929"/>
                </a:solidFill>
                <a:latin typeface="Times New Roman" panose="02020603050405020304" pitchFamily="18" charset="0"/>
                <a:cs typeface="Times New Roman" panose="02020603050405020304" pitchFamily="18" charset="0"/>
              </a:rPr>
              <a:t>The algorithm itself occurs in 2 phases:</a:t>
            </a:r>
          </a:p>
          <a:p>
            <a:pPr marL="400050" indent="-400050" algn="just">
              <a:buFont typeface="+mj-lt"/>
              <a:buAutoNum type="romanLcPeriod"/>
            </a:pPr>
            <a:r>
              <a:rPr lang="en-US" b="1" u="sng" dirty="0">
                <a:solidFill>
                  <a:srgbClr val="292929"/>
                </a:solidFill>
                <a:latin typeface="Times New Roman" panose="02020603050405020304" pitchFamily="18" charset="0"/>
                <a:cs typeface="Times New Roman" panose="02020603050405020304" pitchFamily="18" charset="0"/>
              </a:rPr>
              <a:t>Identifying significant words</a:t>
            </a:r>
            <a:r>
              <a:rPr lang="en-US" dirty="0">
                <a:solidFill>
                  <a:srgbClr val="292929"/>
                </a:solidFill>
                <a:latin typeface="Times New Roman" panose="02020603050405020304" pitchFamily="18" charset="0"/>
                <a:cs typeface="Times New Roman" panose="02020603050405020304" pitchFamily="18" charset="0"/>
              </a:rPr>
              <a:t>:-First remove the stopwords because they are words that tend to lack significant importance for conveying information. Then count word frequency.</a:t>
            </a:r>
          </a:p>
          <a:p>
            <a:pPr marL="400050" indent="-400050" algn="just">
              <a:buFont typeface="+mj-lt"/>
              <a:buAutoNum type="romanLcPeriod"/>
            </a:pPr>
            <a:r>
              <a:rPr lang="en-US" b="1" u="sng" dirty="0">
                <a:solidFill>
                  <a:srgbClr val="292929"/>
                </a:solidFill>
                <a:latin typeface="Times New Roman" panose="02020603050405020304" pitchFamily="18" charset="0"/>
                <a:cs typeface="Times New Roman" panose="02020603050405020304" pitchFamily="18" charset="0"/>
              </a:rPr>
              <a:t>Give a score:- </a:t>
            </a:r>
            <a:r>
              <a:rPr lang="en-US" dirty="0">
                <a:solidFill>
                  <a:srgbClr val="292929"/>
                </a:solidFill>
                <a:latin typeface="Times New Roman" panose="02020603050405020304" pitchFamily="18" charset="0"/>
                <a:cs typeface="Times New Roman" panose="02020603050405020304" pitchFamily="18" charset="0"/>
              </a:rPr>
              <a:t>This function calculates our score based upon how tightly the importance words are clustered inside the sentence.</a:t>
            </a:r>
          </a:p>
          <a:p>
            <a:pPr algn="just"/>
            <a:r>
              <a:rPr lang="en-US" dirty="0">
                <a:solidFill>
                  <a:srgbClr val="292929"/>
                </a:solidFill>
                <a:latin typeface="Times New Roman" panose="02020603050405020304" pitchFamily="18" charset="0"/>
                <a:cs typeface="Times New Roman" panose="02020603050405020304" pitchFamily="18" charset="0"/>
              </a:rPr>
              <a:t>                                                   </a:t>
            </a:r>
          </a:p>
          <a:p>
            <a:pPr algn="just"/>
            <a:r>
              <a:rPr lang="en-US" dirty="0">
                <a:solidFill>
                  <a:srgbClr val="292929"/>
                </a:solidFill>
                <a:latin typeface="Times New Roman" panose="02020603050405020304" pitchFamily="18" charset="0"/>
                <a:cs typeface="Times New Roman" panose="02020603050405020304" pitchFamily="18" charset="0"/>
              </a:rPr>
              <a:t>i.e. score  =  </a:t>
            </a:r>
            <a:r>
              <a:rPr lang="en-US" u="sng" dirty="0">
                <a:solidFill>
                  <a:srgbClr val="292929"/>
                </a:solidFill>
                <a:latin typeface="Times New Roman" panose="02020603050405020304" pitchFamily="18" charset="0"/>
                <a:cs typeface="Times New Roman" panose="02020603050405020304" pitchFamily="18" charset="0"/>
              </a:rPr>
              <a:t>(significant words)</a:t>
            </a:r>
            <a:r>
              <a:rPr lang="en-US" u="sng" baseline="30000" dirty="0">
                <a:solidFill>
                  <a:srgbClr val="292929"/>
                </a:solidFill>
                <a:latin typeface="Times New Roman" panose="02020603050405020304" pitchFamily="18" charset="0"/>
                <a:cs typeface="Times New Roman" panose="02020603050405020304" pitchFamily="18" charset="0"/>
              </a:rPr>
              <a:t>2</a:t>
            </a:r>
          </a:p>
          <a:p>
            <a:pPr algn="just"/>
            <a:r>
              <a:rPr lang="en-US" dirty="0">
                <a:solidFill>
                  <a:srgbClr val="292929"/>
                </a:solidFill>
                <a:latin typeface="Times New Roman" panose="02020603050405020304" pitchFamily="18" charset="0"/>
                <a:cs typeface="Times New Roman" panose="02020603050405020304" pitchFamily="18" charset="0"/>
              </a:rPr>
              <a:t>                     Total number of words</a:t>
            </a:r>
          </a:p>
          <a:p>
            <a:endParaRPr lang="en-IN" dirty="0"/>
          </a:p>
        </p:txBody>
      </p:sp>
    </p:spTree>
    <p:extLst>
      <p:ext uri="{BB962C8B-B14F-4D97-AF65-F5344CB8AC3E}">
        <p14:creationId xmlns:p14="http://schemas.microsoft.com/office/powerpoint/2010/main" val="1784244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EA66F-6A7A-7242-95CB-7C03ECDDE50A}"/>
              </a:ext>
            </a:extLst>
          </p:cNvPr>
          <p:cNvSpPr txBox="1"/>
          <p:nvPr/>
        </p:nvSpPr>
        <p:spPr>
          <a:xfrm>
            <a:off x="2003750" y="606294"/>
            <a:ext cx="6097554" cy="461665"/>
          </a:xfrm>
          <a:prstGeom prst="rect">
            <a:avLst/>
          </a:prstGeom>
          <a:noFill/>
        </p:spPr>
        <p:txBody>
          <a:bodyPr wrap="square">
            <a:spAutoFit/>
          </a:bodyPr>
          <a:lstStyle/>
          <a:p>
            <a:r>
              <a:rPr lang="en-US" sz="2400" b="1" dirty="0">
                <a:solidFill>
                  <a:schemeClr val="tx1">
                    <a:lumMod val="85000"/>
                    <a:lumOff val="15000"/>
                  </a:schemeClr>
                </a:solidFill>
                <a:latin typeface="Times New Roman" pitchFamily="18" charset="0"/>
                <a:cs typeface="Times New Roman" pitchFamily="18" charset="0"/>
              </a:rPr>
              <a:t>2.LSA summarization</a:t>
            </a:r>
          </a:p>
        </p:txBody>
      </p:sp>
      <p:pic>
        <p:nvPicPr>
          <p:cNvPr id="1026" name="Picture 2" descr="LSA-processing-1">
            <a:extLst>
              <a:ext uri="{FF2B5EF4-FFF2-40B4-BE49-F238E27FC236}">
                <a16:creationId xmlns:a16="http://schemas.microsoft.com/office/drawing/2014/main" id="{C599139F-DFEB-EAB3-F42E-E62E1888A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590" y="3314697"/>
            <a:ext cx="5973630" cy="2906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2884A7-C6A0-7D8F-093F-3CC95C76A406}"/>
              </a:ext>
            </a:extLst>
          </p:cNvPr>
          <p:cNvSpPr txBox="1"/>
          <p:nvPr/>
        </p:nvSpPr>
        <p:spPr>
          <a:xfrm>
            <a:off x="2677886" y="1314165"/>
            <a:ext cx="8518849"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LSA works by  projecting the data into a lower dimensional space without any significant loss of information. One way to interpret this spatial decomposition operation is that singular vectors can capture and represent word combination patterns which are recurring in the corpus. The magnitude of the singular value indicates the importance of the pattern in a document.</a:t>
            </a:r>
            <a:r>
              <a:rPr lang="en-US" b="0" i="0" dirty="0">
                <a:solidFill>
                  <a:srgbClr val="848484"/>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4696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275D-347B-705E-7086-D165056F6E4D}"/>
              </a:ext>
            </a:extLst>
          </p:cNvPr>
          <p:cNvSpPr>
            <a:spLocks noGrp="1"/>
          </p:cNvSpPr>
          <p:nvPr>
            <p:ph type="title"/>
          </p:nvPr>
        </p:nvSpPr>
        <p:spPr>
          <a:xfrm>
            <a:off x="1731715" y="791525"/>
            <a:ext cx="8915400" cy="766687"/>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3.LexRank</a:t>
            </a:r>
            <a:br>
              <a:rPr lang="en-IN" sz="2000" b="1" dirty="0">
                <a:solidFill>
                  <a:schemeClr val="tx1"/>
                </a:solidFill>
                <a:latin typeface="Times New Roman" panose="02020603050405020304" pitchFamily="18" charset="0"/>
                <a:cs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B3067F-4EB7-5AF6-6397-358D6E8ABAFB}"/>
              </a:ext>
            </a:extLst>
          </p:cNvPr>
          <p:cNvSpPr>
            <a:spLocks noGrp="1"/>
          </p:cNvSpPr>
          <p:nvPr>
            <p:ph idx="1"/>
          </p:nvPr>
        </p:nvSpPr>
        <p:spPr>
          <a:xfrm>
            <a:off x="2309293" y="1648408"/>
            <a:ext cx="8915400" cy="3777622"/>
          </a:xfrm>
        </p:spPr>
        <p:txBody>
          <a:bodyPr/>
          <a:lstStyle/>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LexRank is an unsupervised approach to text summarization based on scoring of sentences.</a:t>
            </a:r>
          </a:p>
          <a:p>
            <a:pPr lvl="0" algn="just" fontAlgn="base">
              <a:lnSpc>
                <a:spcPct val="150000"/>
              </a:lnSpc>
              <a:spcAft>
                <a:spcPts val="600"/>
              </a:spcAft>
              <a:buFont typeface="Wingdings" panose="05000000000000000000" pitchFamily="2" charset="2"/>
              <a:buChar char="v"/>
              <a:tabLst>
                <a:tab pos="457200" algn="l"/>
              </a:tabLst>
            </a:pPr>
            <a:r>
              <a:rPr lang="en-IN" dirty="0">
                <a:solidFill>
                  <a:srgbClr val="3C484E"/>
                </a:solidFill>
                <a:effectLst/>
                <a:latin typeface="Times New Roman" panose="02020603050405020304" pitchFamily="18" charset="0"/>
                <a:ea typeface="Calibri" panose="020F0502020204030204" pitchFamily="34" charset="0"/>
                <a:cs typeface="Times New Roman" panose="02020603050405020304" pitchFamily="18" charset="0"/>
              </a:rPr>
              <a:t>Based on Eigen Vector Centrality.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fontAlgn="base">
              <a:lnSpc>
                <a:spcPct val="150000"/>
              </a:lnSpc>
              <a:spcBef>
                <a:spcPts val="600"/>
              </a:spcBef>
              <a:spcAft>
                <a:spcPts val="600"/>
              </a:spcAft>
              <a:buFont typeface="Wingdings" panose="05000000000000000000" pitchFamily="2" charset="2"/>
              <a:buChar char="v"/>
              <a:tabLst>
                <a:tab pos="457200" algn="l"/>
              </a:tabLst>
            </a:pPr>
            <a:r>
              <a:rPr lang="en-IN" dirty="0">
                <a:solidFill>
                  <a:srgbClr val="3C484E"/>
                </a:solidFill>
                <a:effectLst/>
                <a:latin typeface="Times New Roman" panose="02020603050405020304" pitchFamily="18" charset="0"/>
                <a:ea typeface="Calibri" panose="020F0502020204030204" pitchFamily="34" charset="0"/>
                <a:cs typeface="Times New Roman" panose="02020603050405020304" pitchFamily="18" charset="0"/>
              </a:rPr>
              <a:t>Sentences are placed at the vertexes of the Graphs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fontAlgn="base">
              <a:lnSpc>
                <a:spcPct val="150000"/>
              </a:lnSpc>
              <a:spcBef>
                <a:spcPts val="600"/>
              </a:spcBef>
              <a:spcAft>
                <a:spcPts val="600"/>
              </a:spcAft>
              <a:buFont typeface="Wingdings" panose="05000000000000000000" pitchFamily="2" charset="2"/>
              <a:buChar char="v"/>
              <a:tabLst>
                <a:tab pos="457200" algn="l"/>
              </a:tabLst>
            </a:pPr>
            <a:r>
              <a:rPr lang="en-IN" dirty="0">
                <a:solidFill>
                  <a:srgbClr val="3C484E"/>
                </a:solidFill>
                <a:effectLst/>
                <a:latin typeface="Times New Roman" panose="02020603050405020304" pitchFamily="18" charset="0"/>
                <a:ea typeface="Calibri" panose="020F0502020204030204" pitchFamily="34" charset="0"/>
                <a:cs typeface="Times New Roman" panose="02020603050405020304" pitchFamily="18" charset="0"/>
              </a:rPr>
              <a:t>The weight on the Edges is calculated using cosine similarity metric.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descr="up2">
            <a:extLst>
              <a:ext uri="{FF2B5EF4-FFF2-40B4-BE49-F238E27FC236}">
                <a16:creationId xmlns:a16="http://schemas.microsoft.com/office/drawing/2014/main" id="{C8637273-DB86-059A-270D-B84015D80AC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8516" y="3422780"/>
            <a:ext cx="4765727" cy="2901950"/>
          </a:xfrm>
          <a:prstGeom prst="rect">
            <a:avLst/>
          </a:prstGeom>
          <a:noFill/>
          <a:ln>
            <a:noFill/>
          </a:ln>
        </p:spPr>
      </p:pic>
    </p:spTree>
    <p:extLst>
      <p:ext uri="{BB962C8B-B14F-4D97-AF65-F5344CB8AC3E}">
        <p14:creationId xmlns:p14="http://schemas.microsoft.com/office/powerpoint/2010/main" val="739185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E912-C639-319B-81DE-98D0F4D807A9}"/>
              </a:ext>
            </a:extLst>
          </p:cNvPr>
          <p:cNvSpPr>
            <a:spLocks noGrp="1"/>
          </p:cNvSpPr>
          <p:nvPr>
            <p:ph type="title"/>
          </p:nvPr>
        </p:nvSpPr>
        <p:spPr>
          <a:xfrm>
            <a:off x="1884784" y="717416"/>
            <a:ext cx="9115975" cy="682176"/>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4.TextRank</a:t>
            </a:r>
          </a:p>
        </p:txBody>
      </p:sp>
      <p:sp>
        <p:nvSpPr>
          <p:cNvPr id="3" name="Content Placeholder 2">
            <a:extLst>
              <a:ext uri="{FF2B5EF4-FFF2-40B4-BE49-F238E27FC236}">
                <a16:creationId xmlns:a16="http://schemas.microsoft.com/office/drawing/2014/main" id="{B21A4E78-C5CA-75E1-2B33-831B242C6880}"/>
              </a:ext>
            </a:extLst>
          </p:cNvPr>
          <p:cNvSpPr>
            <a:spLocks noGrp="1"/>
          </p:cNvSpPr>
          <p:nvPr>
            <p:ph idx="1"/>
          </p:nvPr>
        </p:nvSpPr>
        <p:spPr>
          <a:xfrm>
            <a:off x="2239347" y="1399592"/>
            <a:ext cx="8915400" cy="3777622"/>
          </a:xfrm>
        </p:spPr>
        <p:txBody>
          <a:bodyPr/>
          <a:lstStyle/>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TextRank is an extractive and unsupervised text summarization technique.</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First to concatenate all the text contained in the article, then split the text into individual sentences.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 the next step, the vector representation(word embeddings) for each and every sentences is formed.</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Similarities between sentence vectors are then calculated and stored in a matrix.</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similarity matrix is then converted into a graph, with sentences as vertices and similarity scores as edges.</a:t>
            </a:r>
          </a:p>
        </p:txBody>
      </p:sp>
    </p:spTree>
    <p:extLst>
      <p:ext uri="{BB962C8B-B14F-4D97-AF65-F5344CB8AC3E}">
        <p14:creationId xmlns:p14="http://schemas.microsoft.com/office/powerpoint/2010/main" val="3169833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019A5-8448-6CF9-C360-73E98194F74A}"/>
              </a:ext>
            </a:extLst>
          </p:cNvPr>
          <p:cNvSpPr txBox="1"/>
          <p:nvPr/>
        </p:nvSpPr>
        <p:spPr>
          <a:xfrm>
            <a:off x="1655839" y="594643"/>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Evaluation Metrices</a:t>
            </a:r>
            <a:endParaRPr lang="en-IN" sz="3200" dirty="0"/>
          </a:p>
        </p:txBody>
      </p:sp>
      <p:sp>
        <p:nvSpPr>
          <p:cNvPr id="5" name="TextBox 4">
            <a:extLst>
              <a:ext uri="{FF2B5EF4-FFF2-40B4-BE49-F238E27FC236}">
                <a16:creationId xmlns:a16="http://schemas.microsoft.com/office/drawing/2014/main" id="{5B5E2B0C-80BE-0F71-F27A-27985C5A81B9}"/>
              </a:ext>
            </a:extLst>
          </p:cNvPr>
          <p:cNvSpPr txBox="1"/>
          <p:nvPr/>
        </p:nvSpPr>
        <p:spPr>
          <a:xfrm>
            <a:off x="1854460" y="1313367"/>
            <a:ext cx="609755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a:t>
            </a:r>
            <a:r>
              <a:rPr lang="en-IN" sz="1800" b="1" dirty="0">
                <a:solidFill>
                  <a:schemeClr val="tx1"/>
                </a:solidFill>
                <a:latin typeface="Times New Roman" panose="02020603050405020304" pitchFamily="18" charset="0"/>
                <a:cs typeface="Times New Roman" panose="02020603050405020304" pitchFamily="18" charset="0"/>
              </a:rPr>
              <a:t>.ROUGE:</a:t>
            </a:r>
            <a:endParaRPr lang="en-IN" dirty="0"/>
          </a:p>
        </p:txBody>
      </p:sp>
      <p:sp>
        <p:nvSpPr>
          <p:cNvPr id="6" name="TextBox 5">
            <a:extLst>
              <a:ext uri="{FF2B5EF4-FFF2-40B4-BE49-F238E27FC236}">
                <a16:creationId xmlns:a16="http://schemas.microsoft.com/office/drawing/2014/main" id="{C62215C3-E346-53A0-95AA-144F618BA2A6}"/>
              </a:ext>
            </a:extLst>
          </p:cNvPr>
          <p:cNvSpPr txBox="1"/>
          <p:nvPr/>
        </p:nvSpPr>
        <p:spPr>
          <a:xfrm>
            <a:off x="2339651" y="1884698"/>
            <a:ext cx="9659516" cy="1200329"/>
          </a:xfrm>
          <a:prstGeom prst="rect">
            <a:avLst/>
          </a:prstGeom>
          <a:noFill/>
        </p:spPr>
        <p:txBody>
          <a:bodyPr wrap="square">
            <a:spAutoFit/>
          </a:bodyPr>
          <a:lstStyle/>
          <a:p>
            <a:pPr algn="just"/>
            <a:r>
              <a:rPr lang="en-US" b="0" i="0" dirty="0">
                <a:solidFill>
                  <a:srgbClr val="3A3A3A"/>
                </a:solidFill>
                <a:effectLst/>
                <a:latin typeface="Times New Roman" panose="02020603050405020304" pitchFamily="18" charset="0"/>
                <a:cs typeface="Times New Roman" panose="02020603050405020304" pitchFamily="18" charset="0"/>
              </a:rPr>
              <a:t>ROUGE stands for Recall-Oriented Understudy for Gisting Evaluation. It is essentially of a set of metrics for evaluating automatic summarization of texts as well as machine translation. It works by comparing an </a:t>
            </a:r>
            <a:r>
              <a:rPr lang="en-US" i="0" dirty="0">
                <a:solidFill>
                  <a:srgbClr val="3A3A3A"/>
                </a:solidFill>
                <a:effectLst/>
                <a:latin typeface="Times New Roman" panose="02020603050405020304" pitchFamily="18" charset="0"/>
                <a:cs typeface="Times New Roman" panose="02020603050405020304" pitchFamily="18" charset="0"/>
              </a:rPr>
              <a:t>automatically produced summary </a:t>
            </a:r>
            <a:r>
              <a:rPr lang="en-US" b="0" i="0" dirty="0">
                <a:solidFill>
                  <a:srgbClr val="3A3A3A"/>
                </a:solidFill>
                <a:effectLst/>
                <a:latin typeface="Times New Roman" panose="02020603050405020304" pitchFamily="18" charset="0"/>
                <a:cs typeface="Times New Roman" panose="02020603050405020304" pitchFamily="18" charset="0"/>
              </a:rPr>
              <a:t>or </a:t>
            </a:r>
            <a:r>
              <a:rPr lang="en-US" i="0" dirty="0">
                <a:solidFill>
                  <a:srgbClr val="3A3A3A"/>
                </a:solidFill>
                <a:effectLst/>
                <a:latin typeface="Times New Roman" panose="02020603050405020304" pitchFamily="18" charset="0"/>
                <a:cs typeface="Times New Roman" panose="02020603050405020304" pitchFamily="18" charset="0"/>
              </a:rPr>
              <a:t>translation</a:t>
            </a:r>
            <a:r>
              <a:rPr lang="en-US" b="0" i="0" dirty="0">
                <a:solidFill>
                  <a:srgbClr val="3A3A3A"/>
                </a:solidFill>
                <a:effectLst/>
                <a:latin typeface="Times New Roman" panose="02020603050405020304" pitchFamily="18" charset="0"/>
                <a:cs typeface="Times New Roman" panose="02020603050405020304" pitchFamily="18" charset="0"/>
              </a:rPr>
              <a:t> against a set of </a:t>
            </a:r>
            <a:r>
              <a:rPr lang="en-US" i="0" dirty="0">
                <a:solidFill>
                  <a:srgbClr val="3A3A3A"/>
                </a:solidFill>
                <a:effectLst/>
                <a:latin typeface="Times New Roman" panose="02020603050405020304" pitchFamily="18" charset="0"/>
                <a:cs typeface="Times New Roman" panose="02020603050405020304" pitchFamily="18" charset="0"/>
              </a:rPr>
              <a:t>reference</a:t>
            </a:r>
            <a:r>
              <a:rPr lang="en-US" b="1" i="0" dirty="0">
                <a:solidFill>
                  <a:srgbClr val="3A3A3A"/>
                </a:solidFill>
                <a:effectLst/>
                <a:latin typeface="Times New Roman" panose="02020603050405020304" pitchFamily="18" charset="0"/>
                <a:cs typeface="Times New Roman" panose="02020603050405020304" pitchFamily="18" charset="0"/>
              </a:rPr>
              <a:t> </a:t>
            </a:r>
            <a:r>
              <a:rPr lang="en-US" i="0" dirty="0">
                <a:solidFill>
                  <a:srgbClr val="3A3A3A"/>
                </a:solidFill>
                <a:effectLst/>
                <a:latin typeface="Times New Roman" panose="02020603050405020304" pitchFamily="18" charset="0"/>
                <a:cs typeface="Times New Roman" panose="02020603050405020304" pitchFamily="18" charset="0"/>
              </a:rPr>
              <a:t>summaries </a:t>
            </a:r>
            <a:r>
              <a:rPr lang="en-US" b="0" i="0" dirty="0">
                <a:solidFill>
                  <a:srgbClr val="3A3A3A"/>
                </a:solidFill>
                <a:effectLst/>
                <a:latin typeface="Times New Roman" panose="02020603050405020304" pitchFamily="18" charset="0"/>
                <a:cs typeface="Times New Roman" panose="02020603050405020304" pitchFamily="18" charset="0"/>
              </a:rPr>
              <a:t>(typically human-produced).</a:t>
            </a:r>
          </a:p>
        </p:txBody>
      </p:sp>
      <p:sp>
        <p:nvSpPr>
          <p:cNvPr id="8" name="TextBox 7">
            <a:extLst>
              <a:ext uri="{FF2B5EF4-FFF2-40B4-BE49-F238E27FC236}">
                <a16:creationId xmlns:a16="http://schemas.microsoft.com/office/drawing/2014/main" id="{EA6AD1E1-337C-E8FE-5830-074AE47667D0}"/>
              </a:ext>
            </a:extLst>
          </p:cNvPr>
          <p:cNvSpPr txBox="1"/>
          <p:nvPr/>
        </p:nvSpPr>
        <p:spPr>
          <a:xfrm>
            <a:off x="1854460" y="3329587"/>
            <a:ext cx="6097554" cy="369332"/>
          </a:xfrm>
          <a:prstGeom prst="rect">
            <a:avLst/>
          </a:prstGeom>
          <a:noFill/>
        </p:spPr>
        <p:txBody>
          <a:bodyPr wrap="square">
            <a:spAutoFit/>
          </a:bodyPr>
          <a:lstStyle/>
          <a:p>
            <a:r>
              <a:rPr lang="en-US" sz="1800" b="1" dirty="0">
                <a:solidFill>
                  <a:schemeClr val="tx1">
                    <a:lumMod val="85000"/>
                    <a:lumOff val="15000"/>
                  </a:schemeClr>
                </a:solidFill>
                <a:latin typeface="Times New Roman" pitchFamily="18" charset="0"/>
                <a:cs typeface="Times New Roman" pitchFamily="18" charset="0"/>
              </a:rPr>
              <a:t>Types</a:t>
            </a:r>
            <a:r>
              <a:rPr lang="en-US" b="1" dirty="0">
                <a:solidFill>
                  <a:schemeClr val="tx1">
                    <a:lumMod val="85000"/>
                    <a:lumOff val="15000"/>
                  </a:schemeClr>
                </a:solidFill>
                <a:latin typeface="Times New Roman" pitchFamily="18" charset="0"/>
                <a:cs typeface="Times New Roman" pitchFamily="18" charset="0"/>
              </a:rPr>
              <a:t>:</a:t>
            </a:r>
            <a:endParaRPr lang="en-IN" dirty="0"/>
          </a:p>
        </p:txBody>
      </p:sp>
      <p:sp>
        <p:nvSpPr>
          <p:cNvPr id="9" name="TextBox 8">
            <a:extLst>
              <a:ext uri="{FF2B5EF4-FFF2-40B4-BE49-F238E27FC236}">
                <a16:creationId xmlns:a16="http://schemas.microsoft.com/office/drawing/2014/main" id="{7B16E089-69E4-082F-687D-0586ACA713CD}"/>
              </a:ext>
            </a:extLst>
          </p:cNvPr>
          <p:cNvSpPr txBox="1"/>
          <p:nvPr/>
        </p:nvSpPr>
        <p:spPr>
          <a:xfrm>
            <a:off x="2202886" y="3943479"/>
            <a:ext cx="9933045" cy="1754326"/>
          </a:xfrm>
          <a:prstGeom prst="rect">
            <a:avLst/>
          </a:prstGeom>
          <a:noFill/>
        </p:spPr>
        <p:txBody>
          <a:bodyPr wrap="square">
            <a:spAutoFit/>
          </a:bodyPr>
          <a:lstStyle/>
          <a:p>
            <a:pPr marL="285750" indent="-285750" algn="just">
              <a:buFont typeface="Wingdings" panose="05000000000000000000" pitchFamily="2" charset="2"/>
              <a:buChar char="v"/>
            </a:pPr>
            <a:r>
              <a:rPr lang="en-US" i="0" dirty="0">
                <a:solidFill>
                  <a:srgbClr val="202122"/>
                </a:solidFill>
                <a:effectLst/>
                <a:latin typeface="Times New Roman" panose="02020603050405020304" pitchFamily="18" charset="0"/>
                <a:cs typeface="Times New Roman" panose="02020603050405020304" pitchFamily="18" charset="0"/>
              </a:rPr>
              <a:t>ROUGE-N: Overlap of n-grams between the system and reference summaries.</a:t>
            </a:r>
          </a:p>
          <a:p>
            <a:pPr marL="285750" indent="-285750" algn="just">
              <a:buFont typeface="Wingdings" panose="05000000000000000000" pitchFamily="2" charset="2"/>
              <a:buChar char="v"/>
            </a:pPr>
            <a:r>
              <a:rPr lang="en-US" i="0" dirty="0">
                <a:solidFill>
                  <a:srgbClr val="202122"/>
                </a:solidFill>
                <a:effectLst/>
                <a:latin typeface="Times New Roman" panose="02020603050405020304" pitchFamily="18" charset="0"/>
                <a:cs typeface="Times New Roman" panose="02020603050405020304" pitchFamily="18" charset="0"/>
              </a:rPr>
              <a:t>ROUGE-1 refers to the overlap of </a:t>
            </a:r>
            <a:r>
              <a:rPr lang="en-US" dirty="0">
                <a:solidFill>
                  <a:srgbClr val="202122"/>
                </a:solidFill>
                <a:effectLst/>
                <a:latin typeface="Times New Roman" panose="02020603050405020304" pitchFamily="18" charset="0"/>
                <a:cs typeface="Times New Roman" panose="02020603050405020304" pitchFamily="18" charset="0"/>
              </a:rPr>
              <a:t>unigram (each word) </a:t>
            </a:r>
            <a:r>
              <a:rPr lang="en-US" i="0" dirty="0">
                <a:solidFill>
                  <a:srgbClr val="202122"/>
                </a:solidFill>
                <a:effectLst/>
                <a:latin typeface="Times New Roman" panose="02020603050405020304" pitchFamily="18" charset="0"/>
                <a:cs typeface="Times New Roman" panose="02020603050405020304" pitchFamily="18" charset="0"/>
              </a:rPr>
              <a:t>between the system and reference summaries.</a:t>
            </a:r>
          </a:p>
          <a:p>
            <a:pPr marL="285750" indent="-285750" algn="just">
              <a:buFont typeface="Wingdings" panose="05000000000000000000" pitchFamily="2" charset="2"/>
              <a:buChar char="v"/>
            </a:pPr>
            <a:r>
              <a:rPr lang="en-US" i="0" dirty="0">
                <a:solidFill>
                  <a:srgbClr val="202122"/>
                </a:solidFill>
                <a:effectLst/>
                <a:latin typeface="Times New Roman" panose="02020603050405020304" pitchFamily="18" charset="0"/>
                <a:cs typeface="Times New Roman" panose="02020603050405020304" pitchFamily="18" charset="0"/>
              </a:rPr>
              <a:t>ROUGE-2 refers to the overlap of </a:t>
            </a:r>
            <a:r>
              <a:rPr lang="en-US" dirty="0">
                <a:solidFill>
                  <a:srgbClr val="202122"/>
                </a:solidFill>
                <a:effectLst/>
                <a:latin typeface="Times New Roman" panose="02020603050405020304" pitchFamily="18" charset="0"/>
                <a:cs typeface="Times New Roman" panose="02020603050405020304" pitchFamily="18" charset="0"/>
              </a:rPr>
              <a:t>bigrams</a:t>
            </a:r>
            <a:r>
              <a:rPr lang="en-US" i="0" dirty="0">
                <a:solidFill>
                  <a:srgbClr val="202122"/>
                </a:solidFill>
                <a:effectLst/>
                <a:latin typeface="Times New Roman" panose="02020603050405020304" pitchFamily="18" charset="0"/>
                <a:cs typeface="Times New Roman" panose="02020603050405020304" pitchFamily="18" charset="0"/>
              </a:rPr>
              <a:t> between the system and reference summaries.</a:t>
            </a:r>
          </a:p>
          <a:p>
            <a:pPr marL="285750" indent="-285750" algn="just">
              <a:buFont typeface="Wingdings" panose="05000000000000000000" pitchFamily="2" charset="2"/>
              <a:buChar char="v"/>
            </a:pPr>
            <a:r>
              <a:rPr lang="en-US" i="0" dirty="0">
                <a:solidFill>
                  <a:srgbClr val="202122"/>
                </a:solidFill>
                <a:effectLst/>
                <a:latin typeface="Times New Roman" panose="02020603050405020304" pitchFamily="18" charset="0"/>
                <a:cs typeface="Times New Roman" panose="02020603050405020304" pitchFamily="18" charset="0"/>
              </a:rPr>
              <a:t>ROUGE-L: Longest Common Subsequence (LCS) based statistics. The longest common subsequence problem takes into account sentence-level structure similarity naturally and identifies longest co-occurring in sequence n-grams automatically.</a:t>
            </a:r>
          </a:p>
        </p:txBody>
      </p:sp>
    </p:spTree>
    <p:extLst>
      <p:ext uri="{BB962C8B-B14F-4D97-AF65-F5344CB8AC3E}">
        <p14:creationId xmlns:p14="http://schemas.microsoft.com/office/powerpoint/2010/main" val="2240976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81A0EE-8EF2-AE43-C1D4-12A51CB626C1}"/>
              </a:ext>
            </a:extLst>
          </p:cNvPr>
          <p:cNvSpPr txBox="1"/>
          <p:nvPr/>
        </p:nvSpPr>
        <p:spPr>
          <a:xfrm>
            <a:off x="1678881" y="1645998"/>
            <a:ext cx="10510299" cy="646331"/>
          </a:xfrm>
          <a:prstGeom prst="rect">
            <a:avLst/>
          </a:prstGeom>
          <a:noFill/>
        </p:spPr>
        <p:txBody>
          <a:bodyPr wrap="square">
            <a:spAutoFit/>
          </a:bodyPr>
          <a:lstStyle/>
          <a:p>
            <a:pPr marL="342900" indent="-342900" algn="just">
              <a:buFont typeface="+mj-lt"/>
              <a:buAutoNum type="alphaLcParenR"/>
            </a:pPr>
            <a:r>
              <a:rPr lang="en-US" b="1" i="0" dirty="0">
                <a:solidFill>
                  <a:srgbClr val="292929"/>
                </a:solidFill>
                <a:effectLst/>
                <a:latin typeface="Times New Roman" panose="02020603050405020304" pitchFamily="18" charset="0"/>
                <a:cs typeface="Times New Roman" panose="02020603050405020304" pitchFamily="18" charset="0"/>
              </a:rPr>
              <a:t>Recall</a:t>
            </a:r>
            <a:r>
              <a:rPr lang="en-US" i="0" dirty="0">
                <a:solidFill>
                  <a:srgbClr val="292929"/>
                </a:solidFill>
                <a:effectLst/>
                <a:latin typeface="Times New Roman" panose="02020603050405020304" pitchFamily="18" charset="0"/>
                <a:cs typeface="Times New Roman" panose="02020603050405020304" pitchFamily="18" charset="0"/>
              </a:rPr>
              <a:t>: The recall </a:t>
            </a:r>
            <a:r>
              <a:rPr lang="en-US" b="0" i="0" dirty="0">
                <a:solidFill>
                  <a:srgbClr val="292929"/>
                </a:solidFill>
                <a:effectLst/>
                <a:latin typeface="Times New Roman" panose="02020603050405020304" pitchFamily="18" charset="0"/>
                <a:cs typeface="Times New Roman" panose="02020603050405020304" pitchFamily="18" charset="0"/>
              </a:rPr>
              <a:t>counts the number of overlapping n-grams found in both the model output and reference — then divides this number by the total number of n-grams in the reference. It looks like this:</a:t>
            </a:r>
          </a:p>
        </p:txBody>
      </p:sp>
      <p:sp>
        <p:nvSpPr>
          <p:cNvPr id="10" name="TextBox 9">
            <a:extLst>
              <a:ext uri="{FF2B5EF4-FFF2-40B4-BE49-F238E27FC236}">
                <a16:creationId xmlns:a16="http://schemas.microsoft.com/office/drawing/2014/main" id="{0E61BC7D-F341-C820-0B60-917B60B86552}"/>
              </a:ext>
            </a:extLst>
          </p:cNvPr>
          <p:cNvSpPr txBox="1"/>
          <p:nvPr/>
        </p:nvSpPr>
        <p:spPr>
          <a:xfrm>
            <a:off x="1681701" y="3166335"/>
            <a:ext cx="10510299" cy="646331"/>
          </a:xfrm>
          <a:prstGeom prst="rect">
            <a:avLst/>
          </a:prstGeom>
          <a:noFill/>
        </p:spPr>
        <p:txBody>
          <a:bodyPr wrap="square">
            <a:spAutoFit/>
          </a:bodyPr>
          <a:lstStyle/>
          <a:p>
            <a:pPr algn="just"/>
            <a:r>
              <a:rPr lang="en-US" b="1" i="0" dirty="0">
                <a:solidFill>
                  <a:srgbClr val="292929"/>
                </a:solidFill>
                <a:effectLst/>
                <a:latin typeface="Times New Roman" panose="02020603050405020304" pitchFamily="18" charset="0"/>
                <a:cs typeface="Times New Roman" panose="02020603050405020304" pitchFamily="18" charset="0"/>
              </a:rPr>
              <a:t>b) Precision:</a:t>
            </a:r>
            <a:r>
              <a:rPr lang="en-US" b="0" i="0" dirty="0">
                <a:solidFill>
                  <a:srgbClr val="292929"/>
                </a:solidFill>
                <a:effectLst/>
                <a:latin typeface="Times New Roman" panose="02020603050405020304" pitchFamily="18" charset="0"/>
                <a:cs typeface="Times New Roman" panose="02020603050405020304" pitchFamily="18" charset="0"/>
              </a:rPr>
              <a:t>To avoid this we use the</a:t>
            </a:r>
            <a:r>
              <a:rPr lang="en-US" b="1" i="0" dirty="0">
                <a:solidFill>
                  <a:srgbClr val="292929"/>
                </a:solidFill>
                <a:effectLst/>
                <a:latin typeface="Times New Roman" panose="02020603050405020304" pitchFamily="18" charset="0"/>
                <a:cs typeface="Times New Roman" panose="02020603050405020304" pitchFamily="18" charset="0"/>
              </a:rPr>
              <a:t> </a:t>
            </a:r>
            <a:r>
              <a:rPr lang="en-US" i="0" dirty="0">
                <a:solidFill>
                  <a:srgbClr val="292929"/>
                </a:solidFill>
                <a:effectLst/>
                <a:latin typeface="Times New Roman" panose="02020603050405020304" pitchFamily="18" charset="0"/>
                <a:cs typeface="Times New Roman" panose="02020603050405020304" pitchFamily="18" charset="0"/>
              </a:rPr>
              <a:t>precision </a:t>
            </a:r>
            <a:r>
              <a:rPr lang="en-US" b="0" i="0" dirty="0">
                <a:solidFill>
                  <a:srgbClr val="292929"/>
                </a:solidFill>
                <a:effectLst/>
                <a:latin typeface="Times New Roman" panose="02020603050405020304" pitchFamily="18" charset="0"/>
                <a:cs typeface="Times New Roman" panose="02020603050405020304" pitchFamily="18" charset="0"/>
              </a:rPr>
              <a:t>metric — which is calculated in almost the exact same way, but rather than dividing by the </a:t>
            </a:r>
            <a:r>
              <a:rPr lang="en-US" i="0" dirty="0">
                <a:solidFill>
                  <a:srgbClr val="292929"/>
                </a:solidFill>
                <a:effectLst/>
                <a:latin typeface="Times New Roman" panose="02020603050405020304" pitchFamily="18" charset="0"/>
                <a:cs typeface="Times New Roman" panose="02020603050405020304" pitchFamily="18" charset="0"/>
              </a:rPr>
              <a:t>reference</a:t>
            </a:r>
            <a:r>
              <a:rPr lang="en-US" b="1"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n-gram count, we divide by the </a:t>
            </a:r>
            <a:r>
              <a:rPr lang="en-US" i="0" dirty="0">
                <a:solidFill>
                  <a:srgbClr val="292929"/>
                </a:solidFill>
                <a:effectLst/>
                <a:latin typeface="Times New Roman" panose="02020603050405020304" pitchFamily="18" charset="0"/>
                <a:cs typeface="Times New Roman" panose="02020603050405020304" pitchFamily="18" charset="0"/>
              </a:rPr>
              <a:t>model</a:t>
            </a:r>
            <a:r>
              <a:rPr lang="en-US" b="1"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n-gram count.</a:t>
            </a:r>
          </a:p>
        </p:txBody>
      </p:sp>
      <p:sp>
        <p:nvSpPr>
          <p:cNvPr id="14" name="TextBox 13">
            <a:extLst>
              <a:ext uri="{FF2B5EF4-FFF2-40B4-BE49-F238E27FC236}">
                <a16:creationId xmlns:a16="http://schemas.microsoft.com/office/drawing/2014/main" id="{10D0D468-5777-7577-503F-F685A9426E94}"/>
              </a:ext>
            </a:extLst>
          </p:cNvPr>
          <p:cNvSpPr txBox="1"/>
          <p:nvPr/>
        </p:nvSpPr>
        <p:spPr>
          <a:xfrm>
            <a:off x="1678881" y="5021407"/>
            <a:ext cx="10104120" cy="923330"/>
          </a:xfrm>
          <a:prstGeom prst="rect">
            <a:avLst/>
          </a:prstGeom>
          <a:noFill/>
        </p:spPr>
        <p:txBody>
          <a:bodyPr wrap="square">
            <a:spAutoFit/>
          </a:bodyPr>
          <a:lstStyle/>
          <a:p>
            <a:pPr algn="just"/>
            <a:r>
              <a:rPr lang="en-US" b="1" i="0" dirty="0">
                <a:solidFill>
                  <a:srgbClr val="292929"/>
                </a:solidFill>
                <a:effectLst/>
                <a:latin typeface="Times New Roman" panose="02020603050405020304" pitchFamily="18" charset="0"/>
                <a:cs typeface="Times New Roman" panose="02020603050405020304" pitchFamily="18" charset="0"/>
              </a:rPr>
              <a:t>c) F1-Score</a:t>
            </a:r>
            <a:r>
              <a:rPr lang="en-US" b="1" dirty="0">
                <a:solidFill>
                  <a:srgbClr val="292929"/>
                </a:solidFill>
                <a:latin typeface="Times New Roman" panose="02020603050405020304" pitchFamily="18" charset="0"/>
                <a:cs typeface="Times New Roman" panose="02020603050405020304" pitchFamily="18" charset="0"/>
              </a:rPr>
              <a:t>:</a:t>
            </a:r>
            <a:r>
              <a:rPr lang="en-US" dirty="0">
                <a:solidFill>
                  <a:srgbClr val="292929"/>
                </a:solidFill>
                <a:latin typeface="Times New Roman" panose="02020603050405020304" pitchFamily="18" charset="0"/>
                <a:cs typeface="Times New Roman" panose="02020603050405020304" pitchFamily="18" charset="0"/>
              </a:rPr>
              <a:t>It uses </a:t>
            </a:r>
            <a:r>
              <a:rPr lang="en-US" b="0" i="0" dirty="0">
                <a:solidFill>
                  <a:srgbClr val="292929"/>
                </a:solidFill>
                <a:effectLst/>
                <a:latin typeface="Times New Roman" panose="02020603050405020304" pitchFamily="18" charset="0"/>
                <a:cs typeface="Times New Roman" panose="02020603050405020304" pitchFamily="18" charset="0"/>
              </a:rPr>
              <a:t>both the recall and precision values</a:t>
            </a:r>
            <a:r>
              <a:rPr lang="en-US" dirty="0">
                <a:solidFill>
                  <a:srgbClr val="292929"/>
                </a:solidFill>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to calculate ROUGE F1 score </a:t>
            </a:r>
          </a:p>
          <a:p>
            <a:br>
              <a:rPr lang="en-US" dirty="0">
                <a:effectLst/>
              </a:rPr>
            </a:br>
            <a:endParaRPr lang="en-IN" dirty="0"/>
          </a:p>
        </p:txBody>
      </p:sp>
      <p:pic>
        <p:nvPicPr>
          <p:cNvPr id="1038" name="Picture 14">
            <a:extLst>
              <a:ext uri="{FF2B5EF4-FFF2-40B4-BE49-F238E27FC236}">
                <a16:creationId xmlns:a16="http://schemas.microsoft.com/office/drawing/2014/main" id="{155F95BC-BF9D-C4F7-0CAE-930EFEDAE84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6311" t="-8540" r="18699"/>
          <a:stretch/>
        </p:blipFill>
        <p:spPr bwMode="auto">
          <a:xfrm>
            <a:off x="4365913" y="5965210"/>
            <a:ext cx="2449003" cy="8273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0*yhcByAEK3i1SVRhu">
            <a:extLst>
              <a:ext uri="{FF2B5EF4-FFF2-40B4-BE49-F238E27FC236}">
                <a16:creationId xmlns:a16="http://schemas.microsoft.com/office/drawing/2014/main" id="{6C3A362C-08E9-FCEA-D7F3-17D0FB7C87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5913" y="2492883"/>
            <a:ext cx="3148978" cy="604405"/>
          </a:xfrm>
          <a:prstGeom prst="rect">
            <a:avLst/>
          </a:prstGeom>
          <a:noFill/>
          <a:ln>
            <a:noFill/>
          </a:ln>
        </p:spPr>
      </p:pic>
      <p:pic>
        <p:nvPicPr>
          <p:cNvPr id="9" name="Picture 8" descr="0*DttHG7bvoji8eQY3">
            <a:extLst>
              <a:ext uri="{FF2B5EF4-FFF2-40B4-BE49-F238E27FC236}">
                <a16:creationId xmlns:a16="http://schemas.microsoft.com/office/drawing/2014/main" id="{B191D7BE-938B-6DD3-DED4-C5447DDB4FCD}"/>
              </a:ext>
            </a:extLst>
          </p:cNvPr>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365913" y="3973969"/>
            <a:ext cx="3091264" cy="646331"/>
          </a:xfrm>
          <a:prstGeom prst="rect">
            <a:avLst/>
          </a:prstGeom>
          <a:noFill/>
          <a:ln>
            <a:noFill/>
          </a:ln>
        </p:spPr>
      </p:pic>
      <p:sp>
        <p:nvSpPr>
          <p:cNvPr id="13" name="TextBox 12">
            <a:extLst>
              <a:ext uri="{FF2B5EF4-FFF2-40B4-BE49-F238E27FC236}">
                <a16:creationId xmlns:a16="http://schemas.microsoft.com/office/drawing/2014/main" id="{9F6416E3-3103-FCF9-B601-21088ED1E79F}"/>
              </a:ext>
            </a:extLst>
          </p:cNvPr>
          <p:cNvSpPr txBox="1"/>
          <p:nvPr/>
        </p:nvSpPr>
        <p:spPr>
          <a:xfrm>
            <a:off x="1757724" y="487630"/>
            <a:ext cx="9946433" cy="369332"/>
          </a:xfrm>
          <a:prstGeom prst="rect">
            <a:avLst/>
          </a:prstGeom>
          <a:noFill/>
        </p:spPr>
        <p:txBody>
          <a:bodyPr wrap="square">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ROUGE contains mainly three elements i.e.:-Recall, Precision and F1 score </a:t>
            </a:r>
            <a:endParaRPr lang="en-IN" dirty="0"/>
          </a:p>
        </p:txBody>
      </p:sp>
    </p:spTree>
    <p:extLst>
      <p:ext uri="{BB962C8B-B14F-4D97-AF65-F5344CB8AC3E}">
        <p14:creationId xmlns:p14="http://schemas.microsoft.com/office/powerpoint/2010/main" val="40969743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575D7-C177-3A94-F25C-47F973C02C23}"/>
              </a:ext>
            </a:extLst>
          </p:cNvPr>
          <p:cNvSpPr txBox="1"/>
          <p:nvPr/>
        </p:nvSpPr>
        <p:spPr>
          <a:xfrm>
            <a:off x="2039510" y="443487"/>
            <a:ext cx="6098650" cy="369332"/>
          </a:xfrm>
          <a:prstGeom prst="rect">
            <a:avLst/>
          </a:prstGeom>
          <a:noFill/>
        </p:spPr>
        <p:txBody>
          <a:bodyPr wrap="square">
            <a:spAutoFit/>
          </a:bodyPr>
          <a:lstStyle/>
          <a:p>
            <a:r>
              <a:rPr lang="en-IN" sz="1800" b="1" dirty="0">
                <a:solidFill>
                  <a:schemeClr val="tx1"/>
                </a:solidFill>
                <a:latin typeface="Times New Roman" panose="02020603050405020304" pitchFamily="18" charset="0"/>
                <a:cs typeface="Times New Roman" panose="02020603050405020304" pitchFamily="18" charset="0"/>
              </a:rPr>
              <a:t>2.COSINE SIMILARITY:</a:t>
            </a:r>
            <a:endParaRPr lang="en-IN" dirty="0"/>
          </a:p>
        </p:txBody>
      </p:sp>
      <p:sp>
        <p:nvSpPr>
          <p:cNvPr id="5" name="TextBox 4">
            <a:extLst>
              <a:ext uri="{FF2B5EF4-FFF2-40B4-BE49-F238E27FC236}">
                <a16:creationId xmlns:a16="http://schemas.microsoft.com/office/drawing/2014/main" id="{493DBA6E-9E03-B672-0384-EAC2DE6EF338}"/>
              </a:ext>
            </a:extLst>
          </p:cNvPr>
          <p:cNvSpPr txBox="1"/>
          <p:nvPr/>
        </p:nvSpPr>
        <p:spPr>
          <a:xfrm>
            <a:off x="2262146" y="1047051"/>
            <a:ext cx="9497833" cy="1200329"/>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Cosine similarity helps in measuring the cosine of the angles between two vectors. </a:t>
            </a:r>
            <a:r>
              <a:rPr lang="en-US" i="0" dirty="0">
                <a:solidFill>
                  <a:srgbClr val="000000"/>
                </a:solidFill>
                <a:effectLst/>
                <a:latin typeface="Times New Roman" panose="02020603050405020304" pitchFamily="18" charset="0"/>
                <a:cs typeface="Times New Roman" panose="02020603050405020304" pitchFamily="18" charset="0"/>
              </a:rPr>
              <a:t>The value of cosine similarity always lies between the range -1 to +1. The value of +1 indicates that the vectors into consideration are perfectly similar. Whereas the value of -1 indicates that the vectors into consideration are perfectly dissimilar or opposite to each other.</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2D8EB2-2BE8-AC2B-FA80-A78EC3413E27}"/>
              </a:ext>
            </a:extLst>
          </p:cNvPr>
          <p:cNvSpPr txBox="1"/>
          <p:nvPr/>
        </p:nvSpPr>
        <p:spPr>
          <a:xfrm>
            <a:off x="2122187" y="3011677"/>
            <a:ext cx="6097554" cy="923330"/>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The formula for calculating Cosine similarity is given by</a:t>
            </a:r>
            <a:endParaRPr lang="en-US" b="0" i="0" dirty="0">
              <a:solidFill>
                <a:srgbClr val="000000"/>
              </a:solidFill>
              <a:effectLst/>
              <a:latin typeface="Times New Roman" panose="02020603050405020304" pitchFamily="18" charset="0"/>
              <a:cs typeface="Times New Roman" panose="02020603050405020304" pitchFamily="18" charset="0"/>
            </a:endParaRPr>
          </a:p>
          <a:p>
            <a:br>
              <a:rPr lang="en-US" dirty="0"/>
            </a:br>
            <a:endParaRPr lang="en-IN" dirty="0"/>
          </a:p>
        </p:txBody>
      </p:sp>
      <p:pic>
        <p:nvPicPr>
          <p:cNvPr id="19" name="Picture 18">
            <a:extLst>
              <a:ext uri="{FF2B5EF4-FFF2-40B4-BE49-F238E27FC236}">
                <a16:creationId xmlns:a16="http://schemas.microsoft.com/office/drawing/2014/main" id="{17043645-09E8-03E9-1B0E-ADFB888F5B6C}"/>
              </a:ext>
            </a:extLst>
          </p:cNvPr>
          <p:cNvPicPr>
            <a:picLocks noChangeAspect="1"/>
          </p:cNvPicPr>
          <p:nvPr/>
        </p:nvPicPr>
        <p:blipFill rotWithShape="1">
          <a:blip r:embed="rId2">
            <a:clrChange>
              <a:clrFrom>
                <a:srgbClr val="FFFFFF"/>
              </a:clrFrom>
              <a:clrTo>
                <a:srgbClr val="FFFFFF">
                  <a:alpha val="0"/>
                </a:srgbClr>
              </a:clrTo>
            </a:clrChange>
          </a:blip>
          <a:srcRect l="6505" t="34628" r="52628" b="38368"/>
          <a:stretch/>
        </p:blipFill>
        <p:spPr>
          <a:xfrm>
            <a:off x="4935894" y="3515209"/>
            <a:ext cx="1844582" cy="685599"/>
          </a:xfrm>
          <a:prstGeom prst="rect">
            <a:avLst/>
          </a:prstGeom>
        </p:spPr>
      </p:pic>
      <p:sp>
        <p:nvSpPr>
          <p:cNvPr id="21" name="TextBox 20">
            <a:extLst>
              <a:ext uri="{FF2B5EF4-FFF2-40B4-BE49-F238E27FC236}">
                <a16:creationId xmlns:a16="http://schemas.microsoft.com/office/drawing/2014/main" id="{AEBB3538-E3DA-B586-6352-92174BEC7B86}"/>
              </a:ext>
            </a:extLst>
          </p:cNvPr>
          <p:cNvSpPr txBox="1"/>
          <p:nvPr/>
        </p:nvSpPr>
        <p:spPr>
          <a:xfrm>
            <a:off x="2190362" y="4446238"/>
            <a:ext cx="9497832" cy="923330"/>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In the above formula, A and B are two vectors. The numerator denotes the dot product or the scalar product of these vectors and the denominator denotes the magnitude of these vectors. When we divide the dot product by the magnitude, we get the Cosine of the angle between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0304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A91B3-6C81-11A8-D5CB-9C6DEE31F77A}"/>
              </a:ext>
            </a:extLst>
          </p:cNvPr>
          <p:cNvSpPr txBox="1"/>
          <p:nvPr/>
        </p:nvSpPr>
        <p:spPr>
          <a:xfrm>
            <a:off x="1779638" y="226142"/>
            <a:ext cx="6096000"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dirty="0"/>
          </a:p>
        </p:txBody>
      </p:sp>
      <p:graphicFrame>
        <p:nvGraphicFramePr>
          <p:cNvPr id="2" name="Table 3">
            <a:extLst>
              <a:ext uri="{FF2B5EF4-FFF2-40B4-BE49-F238E27FC236}">
                <a16:creationId xmlns:a16="http://schemas.microsoft.com/office/drawing/2014/main" id="{09F1778E-ACBB-2A7E-5E28-1E8D53EFD4E7}"/>
              </a:ext>
            </a:extLst>
          </p:cNvPr>
          <p:cNvGraphicFramePr>
            <a:graphicFrameLocks noGrp="1"/>
          </p:cNvGraphicFramePr>
          <p:nvPr>
            <p:extLst>
              <p:ext uri="{D42A27DB-BD31-4B8C-83A1-F6EECF244321}">
                <p14:modId xmlns:p14="http://schemas.microsoft.com/office/powerpoint/2010/main" val="399472747"/>
              </p:ext>
            </p:extLst>
          </p:nvPr>
        </p:nvGraphicFramePr>
        <p:xfrm>
          <a:off x="2547257" y="810917"/>
          <a:ext cx="8365206" cy="2618085"/>
        </p:xfrm>
        <a:graphic>
          <a:graphicData uri="http://schemas.openxmlformats.org/drawingml/2006/table">
            <a:tbl>
              <a:tblPr firstRow="1" bandRow="1">
                <a:tableStyleId>{5940675A-B579-460E-94D1-54222C63F5DA}</a:tableStyleId>
              </a:tblPr>
              <a:tblGrid>
                <a:gridCol w="1276683">
                  <a:extLst>
                    <a:ext uri="{9D8B030D-6E8A-4147-A177-3AD203B41FA5}">
                      <a16:colId xmlns:a16="http://schemas.microsoft.com/office/drawing/2014/main" val="3280717261"/>
                    </a:ext>
                  </a:extLst>
                </a:gridCol>
                <a:gridCol w="799043">
                  <a:extLst>
                    <a:ext uri="{9D8B030D-6E8A-4147-A177-3AD203B41FA5}">
                      <a16:colId xmlns:a16="http://schemas.microsoft.com/office/drawing/2014/main" val="2676873407"/>
                    </a:ext>
                  </a:extLst>
                </a:gridCol>
                <a:gridCol w="816231">
                  <a:extLst>
                    <a:ext uri="{9D8B030D-6E8A-4147-A177-3AD203B41FA5}">
                      <a16:colId xmlns:a16="http://schemas.microsoft.com/office/drawing/2014/main" val="3661835407"/>
                    </a:ext>
                  </a:extLst>
                </a:gridCol>
                <a:gridCol w="883541">
                  <a:extLst>
                    <a:ext uri="{9D8B030D-6E8A-4147-A177-3AD203B41FA5}">
                      <a16:colId xmlns:a16="http://schemas.microsoft.com/office/drawing/2014/main" val="3632318763"/>
                    </a:ext>
                  </a:extLst>
                </a:gridCol>
                <a:gridCol w="883541">
                  <a:extLst>
                    <a:ext uri="{9D8B030D-6E8A-4147-A177-3AD203B41FA5}">
                      <a16:colId xmlns:a16="http://schemas.microsoft.com/office/drawing/2014/main" val="2417058379"/>
                    </a:ext>
                  </a:extLst>
                </a:gridCol>
                <a:gridCol w="883541">
                  <a:extLst>
                    <a:ext uri="{9D8B030D-6E8A-4147-A177-3AD203B41FA5}">
                      <a16:colId xmlns:a16="http://schemas.microsoft.com/office/drawing/2014/main" val="241207454"/>
                    </a:ext>
                  </a:extLst>
                </a:gridCol>
                <a:gridCol w="883541">
                  <a:extLst>
                    <a:ext uri="{9D8B030D-6E8A-4147-A177-3AD203B41FA5}">
                      <a16:colId xmlns:a16="http://schemas.microsoft.com/office/drawing/2014/main" val="1471972855"/>
                    </a:ext>
                  </a:extLst>
                </a:gridCol>
                <a:gridCol w="949818">
                  <a:extLst>
                    <a:ext uri="{9D8B030D-6E8A-4147-A177-3AD203B41FA5}">
                      <a16:colId xmlns:a16="http://schemas.microsoft.com/office/drawing/2014/main" val="473576288"/>
                    </a:ext>
                  </a:extLst>
                </a:gridCol>
                <a:gridCol w="989267">
                  <a:extLst>
                    <a:ext uri="{9D8B030D-6E8A-4147-A177-3AD203B41FA5}">
                      <a16:colId xmlns:a16="http://schemas.microsoft.com/office/drawing/2014/main" val="1457968878"/>
                    </a:ext>
                  </a:extLst>
                </a:gridCol>
              </a:tblGrid>
              <a:tr h="523617">
                <a:tc>
                  <a:txBody>
                    <a:bodyPr/>
                    <a:lstStyle/>
                    <a:p>
                      <a:endParaRPr lang="en-IN" dirty="0"/>
                    </a:p>
                  </a:txBody>
                  <a:tcPr/>
                </a:tc>
                <a:tc>
                  <a:txBody>
                    <a:bodyPr/>
                    <a:lstStyle/>
                    <a:p>
                      <a:r>
                        <a:rPr lang="en-IN" b="1" dirty="0"/>
                        <a:t>P1</a:t>
                      </a:r>
                    </a:p>
                  </a:txBody>
                  <a:tcPr/>
                </a:tc>
                <a:tc>
                  <a:txBody>
                    <a:bodyPr/>
                    <a:lstStyle/>
                    <a:p>
                      <a:r>
                        <a:rPr lang="en-IN" b="1" dirty="0"/>
                        <a:t>PL</a:t>
                      </a:r>
                    </a:p>
                  </a:txBody>
                  <a:tcPr/>
                </a:tc>
                <a:tc>
                  <a:txBody>
                    <a:bodyPr/>
                    <a:lstStyle/>
                    <a:p>
                      <a:r>
                        <a:rPr lang="en-IN" b="1" dirty="0"/>
                        <a:t>R1</a:t>
                      </a:r>
                    </a:p>
                  </a:txBody>
                  <a:tcPr/>
                </a:tc>
                <a:tc>
                  <a:txBody>
                    <a:bodyPr/>
                    <a:lstStyle/>
                    <a:p>
                      <a:r>
                        <a:rPr lang="en-IN" b="1" dirty="0"/>
                        <a:t>RL</a:t>
                      </a:r>
                    </a:p>
                  </a:txBody>
                  <a:tcPr/>
                </a:tc>
                <a:tc>
                  <a:txBody>
                    <a:bodyPr/>
                    <a:lstStyle/>
                    <a:p>
                      <a:r>
                        <a:rPr lang="en-IN" b="1" dirty="0"/>
                        <a:t>Fm1 </a:t>
                      </a:r>
                    </a:p>
                  </a:txBody>
                  <a:tcPr/>
                </a:tc>
                <a:tc>
                  <a:txBody>
                    <a:bodyPr/>
                    <a:lstStyle/>
                    <a:p>
                      <a:r>
                        <a:rPr lang="en-IN" b="1" dirty="0"/>
                        <a:t>FmL</a:t>
                      </a:r>
                    </a:p>
                  </a:txBody>
                  <a:tcPr/>
                </a:tc>
                <a:tc>
                  <a:txBody>
                    <a:bodyPr/>
                    <a:lstStyle/>
                    <a:p>
                      <a:r>
                        <a:rPr lang="en-IN" b="1" dirty="0"/>
                        <a:t>cosine</a:t>
                      </a:r>
                    </a:p>
                  </a:txBody>
                  <a:tcPr/>
                </a:tc>
                <a:tc>
                  <a:txBody>
                    <a:bodyPr/>
                    <a:lstStyle/>
                    <a:p>
                      <a:r>
                        <a:rPr lang="en-IN" b="1" dirty="0"/>
                        <a:t>Time</a:t>
                      </a:r>
                    </a:p>
                  </a:txBody>
                  <a:tcPr/>
                </a:tc>
                <a:extLst>
                  <a:ext uri="{0D108BD9-81ED-4DB2-BD59-A6C34878D82A}">
                    <a16:rowId xmlns:a16="http://schemas.microsoft.com/office/drawing/2014/main" val="776599954"/>
                  </a:ext>
                </a:extLst>
              </a:tr>
              <a:tr h="523617">
                <a:tc>
                  <a:txBody>
                    <a:bodyPr/>
                    <a:lstStyle/>
                    <a:p>
                      <a:r>
                        <a:rPr lang="en-IN" b="1" dirty="0">
                          <a:latin typeface="Times New Roman" panose="02020603050405020304" pitchFamily="18" charset="0"/>
                          <a:cs typeface="Times New Roman" panose="02020603050405020304" pitchFamily="18" charset="0"/>
                        </a:rPr>
                        <a:t>Luhn’s</a:t>
                      </a:r>
                    </a:p>
                  </a:txBody>
                  <a:tcPr/>
                </a:tc>
                <a:tc>
                  <a:txBody>
                    <a:bodyPr/>
                    <a:lstStyle/>
                    <a:p>
                      <a:r>
                        <a:rPr lang="en-IN" dirty="0"/>
                        <a:t>0.600</a:t>
                      </a:r>
                    </a:p>
                  </a:txBody>
                  <a:tcPr/>
                </a:tc>
                <a:tc>
                  <a:txBody>
                    <a:bodyPr/>
                    <a:lstStyle/>
                    <a:p>
                      <a:r>
                        <a:rPr lang="en-IN" dirty="0"/>
                        <a:t>0.400</a:t>
                      </a:r>
                    </a:p>
                  </a:txBody>
                  <a:tcPr/>
                </a:tc>
                <a:tc>
                  <a:txBody>
                    <a:bodyPr/>
                    <a:lstStyle/>
                    <a:p>
                      <a:r>
                        <a:rPr lang="en-IN" dirty="0"/>
                        <a:t>0.900</a:t>
                      </a:r>
                    </a:p>
                  </a:txBody>
                  <a:tcPr/>
                </a:tc>
                <a:tc>
                  <a:txBody>
                    <a:bodyPr/>
                    <a:lstStyle/>
                    <a:p>
                      <a:r>
                        <a:rPr lang="en-IN" dirty="0"/>
                        <a:t>0.733</a:t>
                      </a:r>
                    </a:p>
                  </a:txBody>
                  <a:tcPr/>
                </a:tc>
                <a:tc>
                  <a:txBody>
                    <a:bodyPr/>
                    <a:lstStyle/>
                    <a:p>
                      <a:r>
                        <a:rPr lang="en-IN" dirty="0"/>
                        <a:t>0.556</a:t>
                      </a:r>
                    </a:p>
                  </a:txBody>
                  <a:tcPr/>
                </a:tc>
                <a:tc>
                  <a:txBody>
                    <a:bodyPr/>
                    <a:lstStyle/>
                    <a:p>
                      <a:r>
                        <a:rPr lang="en-IN" dirty="0"/>
                        <a:t>0.307</a:t>
                      </a:r>
                    </a:p>
                  </a:txBody>
                  <a:tcPr/>
                </a:tc>
                <a:tc>
                  <a:txBody>
                    <a:bodyPr/>
                    <a:lstStyle/>
                    <a:p>
                      <a:r>
                        <a:rPr lang="en-IN" dirty="0"/>
                        <a:t>0.815</a:t>
                      </a:r>
                    </a:p>
                  </a:txBody>
                  <a:tcPr/>
                </a:tc>
                <a:tc>
                  <a:txBody>
                    <a:bodyPr/>
                    <a:lstStyle/>
                    <a:p>
                      <a:r>
                        <a:rPr lang="en-IN" dirty="0"/>
                        <a:t>19.357</a:t>
                      </a:r>
                    </a:p>
                  </a:txBody>
                  <a:tcPr/>
                </a:tc>
                <a:extLst>
                  <a:ext uri="{0D108BD9-81ED-4DB2-BD59-A6C34878D82A}">
                    <a16:rowId xmlns:a16="http://schemas.microsoft.com/office/drawing/2014/main" val="3554014377"/>
                  </a:ext>
                </a:extLst>
              </a:tr>
              <a:tr h="523617">
                <a:tc>
                  <a:txBody>
                    <a:bodyPr/>
                    <a:lstStyle/>
                    <a:p>
                      <a:r>
                        <a:rPr lang="en-IN" b="1" dirty="0">
                          <a:latin typeface="Times New Roman" panose="02020603050405020304" pitchFamily="18" charset="0"/>
                          <a:cs typeface="Times New Roman" panose="02020603050405020304" pitchFamily="18" charset="0"/>
                        </a:rPr>
                        <a:t>LSA</a:t>
                      </a:r>
                    </a:p>
                  </a:txBody>
                  <a:tcPr/>
                </a:tc>
                <a:tc>
                  <a:txBody>
                    <a:bodyPr/>
                    <a:lstStyle/>
                    <a:p>
                      <a:r>
                        <a:rPr lang="en-IN" dirty="0"/>
                        <a:t>0.600</a:t>
                      </a:r>
                    </a:p>
                  </a:txBody>
                  <a:tcPr/>
                </a:tc>
                <a:tc>
                  <a:txBody>
                    <a:bodyPr/>
                    <a:lstStyle/>
                    <a:p>
                      <a:r>
                        <a:rPr lang="en-IN" dirty="0"/>
                        <a:t>0.400</a:t>
                      </a:r>
                    </a:p>
                  </a:txBody>
                  <a:tcPr/>
                </a:tc>
                <a:tc>
                  <a:txBody>
                    <a:bodyPr/>
                    <a:lstStyle/>
                    <a:p>
                      <a:r>
                        <a:rPr lang="en-IN" dirty="0"/>
                        <a:t>0.684</a:t>
                      </a:r>
                    </a:p>
                  </a:txBody>
                  <a:tcPr/>
                </a:tc>
                <a:tc>
                  <a:txBody>
                    <a:bodyPr/>
                    <a:lstStyle/>
                    <a:p>
                      <a:r>
                        <a:rPr lang="en-IN" dirty="0"/>
                        <a:t>0.556</a:t>
                      </a:r>
                    </a:p>
                  </a:txBody>
                  <a:tcPr/>
                </a:tc>
                <a:tc>
                  <a:txBody>
                    <a:bodyPr/>
                    <a:lstStyle/>
                    <a:p>
                      <a:r>
                        <a:rPr lang="en-IN" dirty="0"/>
                        <a:t>0.562</a:t>
                      </a:r>
                    </a:p>
                  </a:txBody>
                  <a:tcPr/>
                </a:tc>
                <a:tc>
                  <a:txBody>
                    <a:bodyPr/>
                    <a:lstStyle/>
                    <a:p>
                      <a:r>
                        <a:rPr lang="en-IN" dirty="0"/>
                        <a:t>0.303</a:t>
                      </a:r>
                    </a:p>
                  </a:txBody>
                  <a:tcPr/>
                </a:tc>
                <a:tc>
                  <a:txBody>
                    <a:bodyPr/>
                    <a:lstStyle/>
                    <a:p>
                      <a:r>
                        <a:rPr lang="en-IN" dirty="0"/>
                        <a:t>0.781</a:t>
                      </a:r>
                    </a:p>
                  </a:txBody>
                  <a:tcPr/>
                </a:tc>
                <a:tc>
                  <a:txBody>
                    <a:bodyPr/>
                    <a:lstStyle/>
                    <a:p>
                      <a:r>
                        <a:rPr lang="en-IN" dirty="0"/>
                        <a:t>15.335</a:t>
                      </a:r>
                    </a:p>
                  </a:txBody>
                  <a:tcPr/>
                </a:tc>
                <a:extLst>
                  <a:ext uri="{0D108BD9-81ED-4DB2-BD59-A6C34878D82A}">
                    <a16:rowId xmlns:a16="http://schemas.microsoft.com/office/drawing/2014/main" val="190805143"/>
                  </a:ext>
                </a:extLst>
              </a:tr>
              <a:tr h="523617">
                <a:tc>
                  <a:txBody>
                    <a:bodyPr/>
                    <a:lstStyle/>
                    <a:p>
                      <a:r>
                        <a:rPr lang="en-IN" b="1" dirty="0" err="1">
                          <a:latin typeface="Times New Roman" panose="02020603050405020304" pitchFamily="18" charset="0"/>
                          <a:cs typeface="Times New Roman" panose="02020603050405020304" pitchFamily="18" charset="0"/>
                        </a:rPr>
                        <a:t>LexRank</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a:t>0.600</a:t>
                      </a:r>
                    </a:p>
                  </a:txBody>
                  <a:tcPr/>
                </a:tc>
                <a:tc>
                  <a:txBody>
                    <a:bodyPr/>
                    <a:lstStyle/>
                    <a:p>
                      <a:r>
                        <a:rPr lang="en-IN" dirty="0"/>
                        <a:t>0.400</a:t>
                      </a:r>
                    </a:p>
                  </a:txBody>
                  <a:tcPr/>
                </a:tc>
                <a:tc>
                  <a:txBody>
                    <a:bodyPr/>
                    <a:lstStyle/>
                    <a:p>
                      <a:r>
                        <a:rPr lang="en-IN" dirty="0"/>
                        <a:t>0.875</a:t>
                      </a:r>
                    </a:p>
                  </a:txBody>
                  <a:tcPr/>
                </a:tc>
                <a:tc>
                  <a:txBody>
                    <a:bodyPr/>
                    <a:lstStyle/>
                    <a:p>
                      <a:r>
                        <a:rPr lang="en-IN" dirty="0"/>
                        <a:t>0.687</a:t>
                      </a:r>
                    </a:p>
                  </a:txBody>
                  <a:tcPr/>
                </a:tc>
                <a:tc>
                  <a:txBody>
                    <a:bodyPr/>
                    <a:lstStyle/>
                    <a:p>
                      <a:r>
                        <a:rPr lang="en-IN" dirty="0"/>
                        <a:t>0.560</a:t>
                      </a:r>
                    </a:p>
                  </a:txBody>
                  <a:tcPr/>
                </a:tc>
                <a:tc>
                  <a:txBody>
                    <a:bodyPr/>
                    <a:lstStyle/>
                    <a:p>
                      <a:r>
                        <a:rPr lang="en-IN" dirty="0"/>
                        <a:t>0.338</a:t>
                      </a:r>
                    </a:p>
                  </a:txBody>
                  <a:tcPr/>
                </a:tc>
                <a:tc>
                  <a:txBody>
                    <a:bodyPr/>
                    <a:lstStyle/>
                    <a:p>
                      <a:r>
                        <a:rPr lang="en-IN" dirty="0"/>
                        <a:t>0.784</a:t>
                      </a:r>
                    </a:p>
                  </a:txBody>
                  <a:tcPr/>
                </a:tc>
                <a:tc>
                  <a:txBody>
                    <a:bodyPr/>
                    <a:lstStyle/>
                    <a:p>
                      <a:r>
                        <a:rPr lang="en-IN" dirty="0"/>
                        <a:t>18.608</a:t>
                      </a:r>
                    </a:p>
                  </a:txBody>
                  <a:tcPr/>
                </a:tc>
                <a:extLst>
                  <a:ext uri="{0D108BD9-81ED-4DB2-BD59-A6C34878D82A}">
                    <a16:rowId xmlns:a16="http://schemas.microsoft.com/office/drawing/2014/main" val="3219040894"/>
                  </a:ext>
                </a:extLst>
              </a:tr>
              <a:tr h="523617">
                <a:tc>
                  <a:txBody>
                    <a:bodyPr/>
                    <a:lstStyle/>
                    <a:p>
                      <a:r>
                        <a:rPr lang="en-IN" b="1" dirty="0">
                          <a:latin typeface="Times New Roman" panose="02020603050405020304" pitchFamily="18" charset="0"/>
                          <a:cs typeface="Times New Roman" panose="02020603050405020304" pitchFamily="18" charset="0"/>
                        </a:rPr>
                        <a:t>TextRank</a:t>
                      </a:r>
                    </a:p>
                  </a:txBody>
                  <a:tcPr/>
                </a:tc>
                <a:tc>
                  <a:txBody>
                    <a:bodyPr/>
                    <a:lstStyle/>
                    <a:p>
                      <a:r>
                        <a:rPr lang="en-IN" dirty="0"/>
                        <a:t>0.600</a:t>
                      </a:r>
                    </a:p>
                  </a:txBody>
                  <a:tcPr/>
                </a:tc>
                <a:tc>
                  <a:txBody>
                    <a:bodyPr/>
                    <a:lstStyle/>
                    <a:p>
                      <a:r>
                        <a:rPr lang="en-IN" dirty="0"/>
                        <a:t>0.400</a:t>
                      </a:r>
                    </a:p>
                  </a:txBody>
                  <a:tcPr/>
                </a:tc>
                <a:tc>
                  <a:txBody>
                    <a:bodyPr/>
                    <a:lstStyle/>
                    <a:p>
                      <a:r>
                        <a:rPr lang="en-IN" dirty="0"/>
                        <a:t>0.900</a:t>
                      </a:r>
                    </a:p>
                  </a:txBody>
                  <a:tcPr/>
                </a:tc>
                <a:tc>
                  <a:txBody>
                    <a:bodyPr/>
                    <a:lstStyle/>
                    <a:p>
                      <a:r>
                        <a:rPr lang="en-IN" dirty="0"/>
                        <a:t>0.785</a:t>
                      </a:r>
                    </a:p>
                  </a:txBody>
                  <a:tcPr/>
                </a:tc>
                <a:tc>
                  <a:txBody>
                    <a:bodyPr/>
                    <a:lstStyle/>
                    <a:p>
                      <a:r>
                        <a:rPr lang="en-IN" dirty="0"/>
                        <a:t>0.542</a:t>
                      </a:r>
                    </a:p>
                  </a:txBody>
                  <a:tcPr/>
                </a:tc>
                <a:tc>
                  <a:txBody>
                    <a:bodyPr/>
                    <a:lstStyle/>
                    <a:p>
                      <a:r>
                        <a:rPr lang="en-IN" dirty="0"/>
                        <a:t>0.376</a:t>
                      </a:r>
                    </a:p>
                  </a:txBody>
                  <a:tcPr/>
                </a:tc>
                <a:tc>
                  <a:txBody>
                    <a:bodyPr/>
                    <a:lstStyle/>
                    <a:p>
                      <a:r>
                        <a:rPr lang="en-IN" dirty="0"/>
                        <a:t>0.802</a:t>
                      </a:r>
                    </a:p>
                  </a:txBody>
                  <a:tcPr/>
                </a:tc>
                <a:tc>
                  <a:txBody>
                    <a:bodyPr/>
                    <a:lstStyle/>
                    <a:p>
                      <a:r>
                        <a:rPr lang="en-IN" dirty="0"/>
                        <a:t>23.475</a:t>
                      </a:r>
                    </a:p>
                  </a:txBody>
                  <a:tcPr/>
                </a:tc>
                <a:extLst>
                  <a:ext uri="{0D108BD9-81ED-4DB2-BD59-A6C34878D82A}">
                    <a16:rowId xmlns:a16="http://schemas.microsoft.com/office/drawing/2014/main" val="2379830168"/>
                  </a:ext>
                </a:extLst>
              </a:tr>
            </a:tbl>
          </a:graphicData>
        </a:graphic>
      </p:graphicFrame>
      <p:graphicFrame>
        <p:nvGraphicFramePr>
          <p:cNvPr id="5" name="Chart 4">
            <a:extLst>
              <a:ext uri="{FF2B5EF4-FFF2-40B4-BE49-F238E27FC236}">
                <a16:creationId xmlns:a16="http://schemas.microsoft.com/office/drawing/2014/main" id="{3127262F-5569-EC01-B5F4-3C408203E723}"/>
              </a:ext>
            </a:extLst>
          </p:cNvPr>
          <p:cNvGraphicFramePr>
            <a:graphicFrameLocks/>
          </p:cNvGraphicFramePr>
          <p:nvPr>
            <p:extLst>
              <p:ext uri="{D42A27DB-BD31-4B8C-83A1-F6EECF244321}">
                <p14:modId xmlns:p14="http://schemas.microsoft.com/office/powerpoint/2010/main" val="2426290920"/>
              </p:ext>
            </p:extLst>
          </p:nvPr>
        </p:nvGraphicFramePr>
        <p:xfrm>
          <a:off x="2911151" y="3788228"/>
          <a:ext cx="7604449" cy="2976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37867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8CA6-96E8-1CC4-063D-2A9A6C49B74D}"/>
              </a:ext>
            </a:extLst>
          </p:cNvPr>
          <p:cNvSpPr txBox="1">
            <a:spLocks/>
          </p:cNvSpPr>
          <p:nvPr/>
        </p:nvSpPr>
        <p:spPr>
          <a:xfrm>
            <a:off x="2353350" y="99710"/>
            <a:ext cx="9838650" cy="876823"/>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latin typeface="Times New Roman" pitchFamily="18" charset="0"/>
                <a:cs typeface="Times New Roman" pitchFamily="18" charset="0"/>
              </a:rPr>
              <a:t>Contents:</a:t>
            </a:r>
            <a:endParaRPr lang="en-IN"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C3466AA-9E24-6155-5B94-298D0179F8A1}"/>
              </a:ext>
            </a:extLst>
          </p:cNvPr>
          <p:cNvSpPr txBox="1">
            <a:spLocks/>
          </p:cNvSpPr>
          <p:nvPr/>
        </p:nvSpPr>
        <p:spPr>
          <a:xfrm>
            <a:off x="2589696" y="976533"/>
            <a:ext cx="8308459" cy="5881467"/>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v"/>
            </a:pPr>
            <a:r>
              <a:rPr lang="en-US" sz="2400" dirty="0">
                <a:solidFill>
                  <a:schemeClr val="tx1">
                    <a:lumMod val="85000"/>
                    <a:lumOff val="15000"/>
                  </a:schemeClr>
                </a:solidFill>
                <a:latin typeface="Times New Roman" pitchFamily="18" charset="0"/>
                <a:cs typeface="Times New Roman" pitchFamily="18" charset="0"/>
              </a:rPr>
              <a:t>Introduction</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Scope of work</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Motivation</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Literature review</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Research gap</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Proposed  method</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Dataset</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Hardware and software requirements</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Model</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Evaluation metrices</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Results</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Conclusion</a:t>
            </a:r>
          </a:p>
          <a:p>
            <a:pPr>
              <a:buFont typeface="Wingdings" pitchFamily="2" charset="2"/>
              <a:buChar char="v"/>
            </a:pPr>
            <a:r>
              <a:rPr lang="en-US" sz="2400" dirty="0">
                <a:solidFill>
                  <a:schemeClr val="tx1">
                    <a:lumMod val="95000"/>
                    <a:lumOff val="5000"/>
                  </a:schemeClr>
                </a:solidFill>
                <a:latin typeface="Times New Roman" pitchFamily="18" charset="0"/>
                <a:cs typeface="Times New Roman" pitchFamily="18" charset="0"/>
              </a:rPr>
              <a:t>Reference</a:t>
            </a:r>
          </a:p>
          <a:p>
            <a:pPr algn="r">
              <a:buFont typeface="Wingdings 3" charset="2"/>
              <a:buNone/>
            </a:pPr>
            <a:endParaRPr lang="en-US" sz="2400" dirty="0">
              <a:solidFill>
                <a:schemeClr val="tx1">
                  <a:lumMod val="95000"/>
                  <a:lumOff val="5000"/>
                </a:schemeClr>
              </a:solidFill>
              <a:latin typeface="Times New Roman" pitchFamily="18" charset="0"/>
              <a:cs typeface="Times New Roman" pitchFamily="18" charset="0"/>
            </a:endParaRPr>
          </a:p>
          <a:p>
            <a:pPr>
              <a:buFont typeface="Wingdings" pitchFamily="2" charset="2"/>
              <a:buChar char="v"/>
            </a:pPr>
            <a:endParaRPr lang="en-IN"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56775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57305-6EF2-28E5-AF5D-A165F283AA23}"/>
              </a:ext>
            </a:extLst>
          </p:cNvPr>
          <p:cNvSpPr txBox="1"/>
          <p:nvPr/>
        </p:nvSpPr>
        <p:spPr>
          <a:xfrm>
            <a:off x="2069064" y="477808"/>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dirty="0"/>
          </a:p>
        </p:txBody>
      </p:sp>
      <p:sp>
        <p:nvSpPr>
          <p:cNvPr id="4" name="TextBox 3">
            <a:extLst>
              <a:ext uri="{FF2B5EF4-FFF2-40B4-BE49-F238E27FC236}">
                <a16:creationId xmlns:a16="http://schemas.microsoft.com/office/drawing/2014/main" id="{2892A19B-7C79-12E1-2DD3-E0F781C8176C}"/>
              </a:ext>
            </a:extLst>
          </p:cNvPr>
          <p:cNvSpPr txBox="1"/>
          <p:nvPr/>
        </p:nvSpPr>
        <p:spPr>
          <a:xfrm>
            <a:off x="1847462" y="1062583"/>
            <a:ext cx="10002416" cy="2620526"/>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field of text summarization is experiencing rapid growth, and specialized tools are being developed to tackle more focused summarization tasks. With open-source software and word embedding packages becoming widely available, users are stretching the use case of this technology. Automatic text summarization is a tool that enables a quantum leap in human productivity by simplifying the sheer volume of information that humans interact with daily. This not only allows people to cut down on the reading necessary but also frees up time to read and understand otherwise overlooked written works. It is only a matter of time that such summarizers get integrated so well that they create summaries indistinguishable from those return by humans.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88868DB-4C83-3200-FF11-C0E6305E0153}"/>
              </a:ext>
            </a:extLst>
          </p:cNvPr>
          <p:cNvSpPr txBox="1"/>
          <p:nvPr/>
        </p:nvSpPr>
        <p:spPr>
          <a:xfrm>
            <a:off x="1929104" y="3898552"/>
            <a:ext cx="10107386" cy="1508105"/>
          </a:xfrm>
          <a:prstGeom prst="rect">
            <a:avLst/>
          </a:prstGeom>
          <a:noFill/>
        </p:spPr>
        <p:txBody>
          <a:bodyPr wrap="square">
            <a:spAutoFit/>
          </a:bodyPr>
          <a:lstStyle/>
          <a:p>
            <a:endParaRPr lang="en-US" sz="2800" dirty="0">
              <a:solidFill>
                <a:srgbClr val="002060"/>
              </a:solidFill>
              <a:latin typeface="Times New Roman" panose="02020603050405020304" pitchFamily="18" charset="0"/>
              <a:cs typeface="Times New Roman" panose="02020603050405020304" pitchFamily="18" charset="0"/>
            </a:endParaRPr>
          </a:p>
          <a:p>
            <a:pPr algn="just"/>
            <a:endParaRPr lang="en-US" sz="28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improve the precision and recall score by using feature selection and feature extraction methods</a:t>
            </a:r>
          </a:p>
          <a:p>
            <a:pPr marL="4572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explore abstractive summarization techniques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356F1C3-9DB6-AD61-2A5D-7B0F5F744186}"/>
              </a:ext>
            </a:extLst>
          </p:cNvPr>
          <p:cNvSpPr txBox="1"/>
          <p:nvPr/>
        </p:nvSpPr>
        <p:spPr>
          <a:xfrm>
            <a:off x="1847462" y="3939669"/>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dirty="0"/>
          </a:p>
        </p:txBody>
      </p:sp>
    </p:spTree>
    <p:extLst>
      <p:ext uri="{BB962C8B-B14F-4D97-AF65-F5344CB8AC3E}">
        <p14:creationId xmlns:p14="http://schemas.microsoft.com/office/powerpoint/2010/main" val="37515012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D7534-9C07-277E-26C9-CF638F70453A}"/>
              </a:ext>
            </a:extLst>
          </p:cNvPr>
          <p:cNvSpPr txBox="1"/>
          <p:nvPr/>
        </p:nvSpPr>
        <p:spPr>
          <a:xfrm>
            <a:off x="1706432" y="279302"/>
            <a:ext cx="6094070"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Reference:</a:t>
            </a:r>
            <a:endParaRPr lang="en-IN" sz="3200" dirty="0"/>
          </a:p>
        </p:txBody>
      </p:sp>
      <p:sp>
        <p:nvSpPr>
          <p:cNvPr id="5" name="TextBox 4">
            <a:extLst>
              <a:ext uri="{FF2B5EF4-FFF2-40B4-BE49-F238E27FC236}">
                <a16:creationId xmlns:a16="http://schemas.microsoft.com/office/drawing/2014/main" id="{71AC5073-8789-E2C5-1146-967EE9F5C74F}"/>
              </a:ext>
            </a:extLst>
          </p:cNvPr>
          <p:cNvSpPr txBox="1"/>
          <p:nvPr/>
        </p:nvSpPr>
        <p:spPr>
          <a:xfrm>
            <a:off x="1706432" y="781352"/>
            <a:ext cx="10240506" cy="5572295"/>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Garamond" panose="02020404030301010803" pitchFamily="18" charset="0"/>
                <a:cs typeface="Times New Roman" panose="02020603050405020304" pitchFamily="18" charset="0"/>
              </a:rPr>
              <a:t>[1] C. Wolf and A. Schnauber, “News consumption in the mobile era,” Digital Journalism, vol. 3, no. 5, pp. 759–776, 2015. </a:t>
            </a:r>
            <a:endParaRPr lang="en-IN" sz="1800" dirty="0">
              <a:effectLst/>
              <a:latin typeface="Times New Roman" panose="02020603050405020304" pitchFamily="18" charset="0"/>
              <a:ea typeface="Garamond" panose="02020404030301010803"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Garamond" panose="02020404030301010803" pitchFamily="18" charset="0"/>
                <a:cs typeface="Times New Roman" panose="02020603050405020304" pitchFamily="18" charset="0"/>
              </a:rPr>
              <a:t>[2] W. S. El-</a:t>
            </a:r>
            <a:r>
              <a:rPr lang="en-US" sz="1800" dirty="0" err="1">
                <a:effectLst/>
                <a:latin typeface="Times New Roman" panose="02020603050405020304" pitchFamily="18" charset="0"/>
                <a:ea typeface="Garamond" panose="02020404030301010803" pitchFamily="18" charset="0"/>
                <a:cs typeface="Times New Roman" panose="02020603050405020304" pitchFamily="18" charset="0"/>
              </a:rPr>
              <a:t>Kassas</a:t>
            </a:r>
            <a:r>
              <a:rPr lang="en-US" sz="1800" dirty="0">
                <a:effectLst/>
                <a:latin typeface="Times New Roman" panose="02020603050405020304" pitchFamily="18" charset="0"/>
                <a:ea typeface="Garamond" panose="02020404030301010803" pitchFamily="18" charset="0"/>
                <a:cs typeface="Times New Roman" panose="02020603050405020304" pitchFamily="18" charset="0"/>
              </a:rPr>
              <a:t>, C. R. Salama, A. A. Rafea, and H. K. Mohamed, “Automatic text summarization: A comprehensive survey,” Expert Systems with Applications, vol. 165, p. 113679, 2021.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[3]Allahyari, M., Pouriyeh, S., Assefi, M., Safaei, S., Trippe, E. D., Gutierrez, J. B., &amp; Kochut, K. (2017). Text summarization techniques: a brief survey.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arXiv preprint arXiv:1707.02268</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[4]Nenkova, A., &amp; McKeown, K. (2012). A survey of text summarization techniques. In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Mining text data</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(pp. 43-76). Springer, Boston, MA.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[5]Yousefi-Azar, M., &amp; Hamey, L. (2017). Text summarization using unsupervised deep learning.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Expert Systems with Applications</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68</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93-105.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[6]Adhikari, S. (2020, March). Nlp based machine learning approaches for text summarization. In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2020 Fourth International Conference on Computing Methodologies and Communication (ICCMC)</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(pp. 535-538). IEEE</a:t>
            </a:r>
            <a:endParaRPr lang="en-IN" sz="1800" dirty="0">
              <a:effectLst/>
              <a:latin typeface="Times New Roman" panose="02020603050405020304" pitchFamily="18" charset="0"/>
              <a:ea typeface="Garamond" panose="02020404030301010803" pitchFamily="18"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Garamond" panose="02020404030301010803" pitchFamily="18" charset="0"/>
                <a:cs typeface="Times New Roman" panose="02020603050405020304" pitchFamily="18" charset="0"/>
              </a:rPr>
              <a:t> </a:t>
            </a:r>
            <a:endParaRPr lang="en-IN" sz="1800" dirty="0">
              <a:effectLst/>
              <a:latin typeface="Times New Roman" panose="02020603050405020304" pitchFamily="18" charset="0"/>
              <a:ea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270807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398287-08D4-7F68-799C-92214CFD1B5C}"/>
              </a:ext>
            </a:extLst>
          </p:cNvPr>
          <p:cNvSpPr/>
          <p:nvPr/>
        </p:nvSpPr>
        <p:spPr>
          <a:xfrm>
            <a:off x="4073649" y="2967335"/>
            <a:ext cx="4044698"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5324582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86B9-B387-EF98-BACB-41546CCD7B1E}"/>
              </a:ext>
            </a:extLst>
          </p:cNvPr>
          <p:cNvSpPr txBox="1">
            <a:spLocks/>
          </p:cNvSpPr>
          <p:nvPr/>
        </p:nvSpPr>
        <p:spPr>
          <a:xfrm>
            <a:off x="1813383" y="0"/>
            <a:ext cx="9622803"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FF0000"/>
                </a:solidFill>
                <a:latin typeface="Times New Roman" panose="02020603050405020304" pitchFamily="18" charset="0"/>
                <a:cs typeface="Times New Roman" panose="02020603050405020304" pitchFamily="18" charset="0"/>
              </a:rPr>
              <a:t>Introduction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273D6C9-0A57-2AA1-B553-F8B3581FE674}"/>
              </a:ext>
            </a:extLst>
          </p:cNvPr>
          <p:cNvSpPr txBox="1">
            <a:spLocks/>
          </p:cNvSpPr>
          <p:nvPr/>
        </p:nvSpPr>
        <p:spPr>
          <a:xfrm>
            <a:off x="2034208" y="245414"/>
            <a:ext cx="9622803"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F51019D-186B-6F44-2F8D-7892CA5B1130}"/>
              </a:ext>
            </a:extLst>
          </p:cNvPr>
          <p:cNvSpPr txBox="1">
            <a:spLocks/>
          </p:cNvSpPr>
          <p:nvPr/>
        </p:nvSpPr>
        <p:spPr>
          <a:xfrm>
            <a:off x="1592558" y="643812"/>
            <a:ext cx="9622803" cy="5840963"/>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panose="05000000000000000000" pitchFamily="2" charset="2"/>
              <a:buChar char="v"/>
            </a:pPr>
            <a:r>
              <a:rPr lang="en-IN" sz="1800" dirty="0">
                <a:solidFill>
                  <a:schemeClr val="tx1"/>
                </a:solidFill>
                <a:latin typeface="Times New Roman" panose="02020603050405020304" pitchFamily="18" charset="0"/>
                <a:cs typeface="Times New Roman" panose="02020603050405020304" pitchFamily="18" charset="0"/>
              </a:rPr>
              <a:t>Text summarization is the process of automatically generating natural language summaries from an input document while retaining the important points. It would help in easy and fast retrieval of information.</a:t>
            </a:r>
          </a:p>
          <a:p>
            <a:pPr algn="just"/>
            <a:endParaRPr lang="en-IN" sz="1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IN" sz="1800" dirty="0">
                <a:solidFill>
                  <a:schemeClr val="tx1"/>
                </a:solidFill>
                <a:latin typeface="Times New Roman" panose="02020603050405020304" pitchFamily="18" charset="0"/>
                <a:cs typeface="Times New Roman" panose="02020603050405020304" pitchFamily="18" charset="0"/>
              </a:rPr>
              <a:t>There are two important types of summarization.</a:t>
            </a:r>
          </a:p>
          <a:p>
            <a:pPr algn="just"/>
            <a:endParaRPr lang="en-IN" sz="1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IN" sz="1800" dirty="0">
                <a:solidFill>
                  <a:schemeClr val="tx1"/>
                </a:solidFill>
                <a:latin typeface="Times New Roman" panose="02020603050405020304" pitchFamily="18" charset="0"/>
                <a:cs typeface="Times New Roman" panose="02020603050405020304" pitchFamily="18" charset="0"/>
              </a:rPr>
              <a:t>Extractive summarization: In this method, summaries are formed by copying parts of the source text through some measures of an important and then combine those part or sentences together to render a summary. Importance of sentence is based on linguistic and statistical features.</a:t>
            </a:r>
          </a:p>
          <a:p>
            <a:pPr algn="just"/>
            <a:endParaRPr lang="en-IN" sz="1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IN" sz="1800" dirty="0">
                <a:solidFill>
                  <a:schemeClr val="tx1"/>
                </a:solidFill>
                <a:latin typeface="Times New Roman" panose="02020603050405020304" pitchFamily="18" charset="0"/>
                <a:cs typeface="Times New Roman" panose="02020603050405020304" pitchFamily="18" charset="0"/>
              </a:rPr>
              <a:t>Abstractive summarization: It form summaries by generate new phrases, possibly rephrasing or using words that were not in the original text. </a:t>
            </a:r>
          </a:p>
          <a:p>
            <a:pPr marL="457200" indent="-457200" algn="just">
              <a:buFont typeface="Wingdings" panose="05000000000000000000" pitchFamily="2" charset="2"/>
              <a:buChar char="v"/>
            </a:pPr>
            <a:r>
              <a:rPr lang="en-IN" sz="1800" dirty="0">
                <a:solidFill>
                  <a:schemeClr val="tx1"/>
                </a:solidFill>
                <a:latin typeface="Times New Roman" panose="02020603050405020304" pitchFamily="18" charset="0"/>
                <a:cs typeface="Times New Roman" panose="02020603050405020304" pitchFamily="18" charset="0"/>
              </a:rPr>
              <a:t>Naturally abstractive approaches are harder than extractive.</a:t>
            </a:r>
          </a:p>
        </p:txBody>
      </p:sp>
      <p:pic>
        <p:nvPicPr>
          <p:cNvPr id="8" name="Picture 7" descr="Image showing the Text Summarization">
            <a:hlinkClick r:id="rId2"/>
            <a:extLst>
              <a:ext uri="{FF2B5EF4-FFF2-40B4-BE49-F238E27FC236}">
                <a16:creationId xmlns:a16="http://schemas.microsoft.com/office/drawing/2014/main" id="{4D8AA1E0-4DAF-7883-372D-AFF4888D98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0704" y="4339483"/>
            <a:ext cx="5990617" cy="2409537"/>
          </a:xfrm>
          <a:prstGeom prst="rect">
            <a:avLst/>
          </a:prstGeom>
          <a:noFill/>
          <a:ln>
            <a:noFill/>
          </a:ln>
        </p:spPr>
      </p:pic>
    </p:spTree>
    <p:extLst>
      <p:ext uri="{BB962C8B-B14F-4D97-AF65-F5344CB8AC3E}">
        <p14:creationId xmlns:p14="http://schemas.microsoft.com/office/powerpoint/2010/main" val="153015935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41E3-6CD4-7969-5A8B-92BEAEDA45DA}"/>
              </a:ext>
            </a:extLst>
          </p:cNvPr>
          <p:cNvSpPr txBox="1">
            <a:spLocks/>
          </p:cNvSpPr>
          <p:nvPr/>
        </p:nvSpPr>
        <p:spPr>
          <a:xfrm>
            <a:off x="1970072" y="310926"/>
            <a:ext cx="8911687"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FF0000"/>
                </a:solidFill>
                <a:latin typeface="Times New Roman" panose="02020603050405020304" pitchFamily="18" charset="0"/>
                <a:cs typeface="Times New Roman" panose="02020603050405020304" pitchFamily="18" charset="0"/>
              </a:rPr>
              <a:t>Scope of work</a:t>
            </a:r>
            <a:br>
              <a:rPr lang="en-US" sz="2800" b="1" dirty="0">
                <a:solidFill>
                  <a:srgbClr val="FF000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p>
        </p:txBody>
      </p:sp>
      <p:sp>
        <p:nvSpPr>
          <p:cNvPr id="4" name="Content Placeholder 2">
            <a:extLst>
              <a:ext uri="{FF2B5EF4-FFF2-40B4-BE49-F238E27FC236}">
                <a16:creationId xmlns:a16="http://schemas.microsoft.com/office/drawing/2014/main" id="{575A7E46-5AF9-9821-89E7-4A7F10C102A4}"/>
              </a:ext>
            </a:extLst>
          </p:cNvPr>
          <p:cNvSpPr txBox="1">
            <a:spLocks/>
          </p:cNvSpPr>
          <p:nvPr/>
        </p:nvSpPr>
        <p:spPr>
          <a:xfrm>
            <a:off x="1797794" y="1219199"/>
            <a:ext cx="10221928" cy="5539409"/>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Automating such a process can help parse through a lot of data and help humans better use their time to make crucial decisions.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Text Summarization, thus, is an exciting yet challenging frontier in Natural Language Processing(NLP) and Machine Learning(ML).</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current developments in Automatic text Summarization are owed to research into this field since the 1950s when Hans Peter Luhn’s paper titled “The automatic creation of literature abstracts” was published.</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Text summarization is on the verge of becoming a ubiquitous tool to interact with information in the digital age.</a:t>
            </a:r>
          </a:p>
          <a:p>
            <a:pPr marL="0" indent="0" algn="just">
              <a:buNone/>
            </a:pPr>
            <a:r>
              <a:rPr 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542027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E71E2E2-58E2-A958-0218-785F8F9EE1A8}"/>
              </a:ext>
            </a:extLst>
          </p:cNvPr>
          <p:cNvSpPr txBox="1"/>
          <p:nvPr/>
        </p:nvSpPr>
        <p:spPr>
          <a:xfrm>
            <a:off x="1894115" y="1207733"/>
            <a:ext cx="9853127" cy="5293757"/>
          </a:xfrm>
          <a:prstGeom prst="rect">
            <a:avLst/>
          </a:prstGeom>
          <a:noFill/>
        </p:spPr>
        <p:txBody>
          <a:bodyPr wrap="square">
            <a:spAutoFit/>
          </a:bodyPr>
          <a:lstStyle/>
          <a:p>
            <a:pPr marL="342900" indent="-342900" algn="just">
              <a:buFont typeface="Wingdings" panose="05000000000000000000" pitchFamily="2" charset="2"/>
              <a:buChar char="v"/>
            </a:pPr>
            <a:r>
              <a:rPr lang="en-US" dirty="0">
                <a:solidFill>
                  <a:schemeClr val="tx1">
                    <a:lumMod val="85000"/>
                    <a:lumOff val="15000"/>
                  </a:schemeClr>
                </a:solidFill>
                <a:latin typeface="Times New Roman" pitchFamily="18" charset="0"/>
                <a:cs typeface="Times New Roman" pitchFamily="18" charset="0"/>
              </a:rPr>
              <a:t>Despite highly developed tools to generate and evaluate summaries, challenges remain to find a reliable way for text summarizers to understand what is important and relevant.</a:t>
            </a:r>
          </a:p>
          <a:p>
            <a:pPr algn="just"/>
            <a:endParaRPr lang="en-US" dirty="0">
              <a:solidFill>
                <a:schemeClr val="tx1">
                  <a:lumMod val="85000"/>
                  <a:lumOff val="15000"/>
                </a:schemeClr>
              </a:solidFill>
              <a:latin typeface="Times New Roman" pitchFamily="18" charset="0"/>
              <a:cs typeface="Times New Roman" pitchFamily="18" charset="0"/>
            </a:endParaRPr>
          </a:p>
          <a:p>
            <a:pPr marL="342900" indent="-342900" algn="just">
              <a:buFont typeface="Wingdings" panose="05000000000000000000" pitchFamily="2" charset="2"/>
              <a:buChar char="v"/>
            </a:pPr>
            <a:r>
              <a:rPr lang="en-US" dirty="0">
                <a:solidFill>
                  <a:schemeClr val="tx1">
                    <a:lumMod val="85000"/>
                    <a:lumOff val="15000"/>
                  </a:schemeClr>
                </a:solidFill>
                <a:latin typeface="Times New Roman" pitchFamily="18" charset="0"/>
                <a:cs typeface="Times New Roman" pitchFamily="18" charset="0"/>
              </a:rPr>
              <a:t>Vector representation and similarity matrices attempt to find word associations, But, they do not have a reliable method to identify the most important sentences.</a:t>
            </a:r>
          </a:p>
          <a:p>
            <a:pPr marL="342900" indent="-342900" algn="just">
              <a:buFont typeface="Wingdings" panose="05000000000000000000" pitchFamily="2" charset="2"/>
              <a:buChar char="v"/>
            </a:pPr>
            <a:endParaRPr lang="en-US" dirty="0">
              <a:solidFill>
                <a:schemeClr val="tx1">
                  <a:lumMod val="85000"/>
                  <a:lumOff val="15000"/>
                </a:schemeClr>
              </a:solidFill>
              <a:latin typeface="Times New Roman" pitchFamily="18" charset="0"/>
              <a:cs typeface="Times New Roman" pitchFamily="18" charset="0"/>
            </a:endParaRPr>
          </a:p>
          <a:p>
            <a:pPr marL="342900" indent="-342900" algn="just">
              <a:buFont typeface="Wingdings" panose="05000000000000000000" pitchFamily="2" charset="2"/>
              <a:buChar char="v"/>
            </a:pPr>
            <a:r>
              <a:rPr lang="en-US" dirty="0">
                <a:solidFill>
                  <a:schemeClr val="tx1">
                    <a:lumMod val="85000"/>
                    <a:lumOff val="15000"/>
                  </a:schemeClr>
                </a:solidFill>
                <a:latin typeface="Times New Roman" pitchFamily="18" charset="0"/>
                <a:cs typeface="Times New Roman" pitchFamily="18" charset="0"/>
              </a:rPr>
              <a:t>Language is not only composed of long sentences with adjectives and adverbs to describe something but also relative sentences, appositions, etc.</a:t>
            </a:r>
          </a:p>
          <a:p>
            <a:pPr marL="342900" indent="-342900" algn="just">
              <a:buFont typeface="Wingdings" panose="05000000000000000000" pitchFamily="2" charset="2"/>
              <a:buChar char="v"/>
            </a:pPr>
            <a:endParaRPr lang="en-US" dirty="0">
              <a:solidFill>
                <a:schemeClr val="tx1">
                  <a:lumMod val="85000"/>
                  <a:lumOff val="15000"/>
                </a:schemeClr>
              </a:solidFill>
              <a:latin typeface="Times New Roman" pitchFamily="18" charset="0"/>
              <a:cs typeface="Times New Roman" pitchFamily="18" charset="0"/>
            </a:endParaRPr>
          </a:p>
          <a:p>
            <a:pPr marL="342900" indent="-342900" algn="just">
              <a:buFont typeface="Wingdings" panose="05000000000000000000" pitchFamily="2" charset="2"/>
              <a:buChar char="v"/>
            </a:pPr>
            <a:r>
              <a:rPr lang="en-US" dirty="0">
                <a:solidFill>
                  <a:schemeClr val="tx1">
                    <a:lumMod val="85000"/>
                    <a:lumOff val="15000"/>
                  </a:schemeClr>
                </a:solidFill>
                <a:latin typeface="Times New Roman" pitchFamily="18" charset="0"/>
                <a:cs typeface="Times New Roman" pitchFamily="18" charset="0"/>
              </a:rPr>
              <a:t>Such insights may add valuable information they do not help in establishing the main crux of information to be include into the summary.</a:t>
            </a:r>
          </a:p>
          <a:p>
            <a:pPr marL="342900" indent="-342900" algn="just">
              <a:buFont typeface="Wingdings" panose="05000000000000000000" pitchFamily="2" charset="2"/>
              <a:buChar char="v"/>
            </a:pPr>
            <a:endParaRPr lang="en-US" sz="2000" dirty="0">
              <a:solidFill>
                <a:schemeClr val="tx1">
                  <a:lumMod val="85000"/>
                  <a:lumOff val="15000"/>
                </a:schemeClr>
              </a:solidFill>
              <a:latin typeface="Times New Roman" pitchFamily="18" charset="0"/>
              <a:cs typeface="Times New Roman" pitchFamily="18" charset="0"/>
            </a:endParaRPr>
          </a:p>
          <a:p>
            <a:pPr marL="342900" indent="-342900">
              <a:buFont typeface="Wingdings" panose="05000000000000000000" pitchFamily="2" charset="2"/>
              <a:buChar char="v"/>
            </a:pPr>
            <a:endParaRPr lang="en-US" sz="2000" dirty="0">
              <a:solidFill>
                <a:schemeClr val="tx1">
                  <a:lumMod val="85000"/>
                  <a:lumOff val="15000"/>
                </a:schemeClr>
              </a:solidFill>
              <a:latin typeface="Times New Roman" pitchFamily="18" charset="0"/>
              <a:cs typeface="Times New Roman" pitchFamily="18" charset="0"/>
            </a:endParaRPr>
          </a:p>
          <a:p>
            <a:pPr marL="342900" indent="-342900">
              <a:buFont typeface="Wingdings" panose="05000000000000000000" pitchFamily="2" charset="2"/>
              <a:buChar char="v"/>
            </a:pPr>
            <a:endParaRPr lang="en-US" sz="2000" dirty="0">
              <a:solidFill>
                <a:schemeClr val="tx1">
                  <a:lumMod val="85000"/>
                  <a:lumOff val="15000"/>
                </a:schemeClr>
              </a:solidFill>
              <a:latin typeface="Times New Roman" pitchFamily="18" charset="0"/>
              <a:cs typeface="Times New Roman" pitchFamily="18" charset="0"/>
            </a:endParaRPr>
          </a:p>
          <a:p>
            <a:pPr algn="r"/>
            <a:endParaRPr lang="en-US" sz="2000" dirty="0">
              <a:solidFill>
                <a:schemeClr val="tx1">
                  <a:lumMod val="85000"/>
                  <a:lumOff val="15000"/>
                </a:schemeClr>
              </a:solidFill>
              <a:latin typeface="Times New Roman" pitchFamily="18" charset="0"/>
              <a:cs typeface="Times New Roman" pitchFamily="18" charset="0"/>
            </a:endParaRPr>
          </a:p>
          <a:p>
            <a:endParaRPr lang="en-US" sz="2000" dirty="0">
              <a:solidFill>
                <a:schemeClr val="tx1">
                  <a:lumMod val="85000"/>
                  <a:lumOff val="15000"/>
                </a:schemeClr>
              </a:solidFill>
              <a:latin typeface="Times New Roman" pitchFamily="18" charset="0"/>
              <a:cs typeface="Times New Roman" pitchFamily="18" charset="0"/>
            </a:endParaRPr>
          </a:p>
          <a:p>
            <a:pPr marL="342900" indent="-342900">
              <a:buFont typeface="Wingdings" panose="05000000000000000000" pitchFamily="2" charset="2"/>
              <a:buChar char="v"/>
            </a:pPr>
            <a:endParaRPr lang="en-US" sz="2000" dirty="0">
              <a:solidFill>
                <a:schemeClr val="tx1">
                  <a:lumMod val="85000"/>
                  <a:lumOff val="15000"/>
                </a:schemeClr>
              </a:solidFill>
              <a:latin typeface="Times New Roman" pitchFamily="18" charset="0"/>
              <a:cs typeface="Times New Roman" pitchFamily="18" charset="0"/>
            </a:endParaRPr>
          </a:p>
          <a:p>
            <a:pPr marL="342900" indent="-342900">
              <a:buFont typeface="Wingdings" panose="05000000000000000000" pitchFamily="2" charset="2"/>
              <a:buChar char="v"/>
            </a:pPr>
            <a:endParaRPr lang="en-US" sz="2000" dirty="0">
              <a:solidFill>
                <a:schemeClr val="tx1">
                  <a:lumMod val="85000"/>
                  <a:lumOff val="15000"/>
                </a:schemeClr>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7DBE80E0-0773-9775-F7FF-9F0C44FB492F}"/>
              </a:ext>
            </a:extLst>
          </p:cNvPr>
          <p:cNvSpPr txBox="1"/>
          <p:nvPr/>
        </p:nvSpPr>
        <p:spPr>
          <a:xfrm>
            <a:off x="2118050" y="356510"/>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itchFamily="18" charset="0"/>
              </a:rPr>
              <a:t>Motivation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32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17C09A9-2313-0C32-373B-F7CC311D09A5}"/>
              </a:ext>
            </a:extLst>
          </p:cNvPr>
          <p:cNvGraphicFramePr>
            <a:graphicFrameLocks noGrp="1"/>
          </p:cNvGraphicFramePr>
          <p:nvPr>
            <p:extLst>
              <p:ext uri="{D42A27DB-BD31-4B8C-83A1-F6EECF244321}">
                <p14:modId xmlns:p14="http://schemas.microsoft.com/office/powerpoint/2010/main" val="3970920450"/>
              </p:ext>
            </p:extLst>
          </p:nvPr>
        </p:nvGraphicFramePr>
        <p:xfrm>
          <a:off x="1630525" y="766976"/>
          <a:ext cx="10210022" cy="5952931"/>
        </p:xfrm>
        <a:graphic>
          <a:graphicData uri="http://schemas.openxmlformats.org/drawingml/2006/table">
            <a:tbl>
              <a:tblPr firstRow="1" bandRow="1">
                <a:tableStyleId>{21E4AEA4-8DFA-4A89-87EB-49C32662AFE0}</a:tableStyleId>
              </a:tblPr>
              <a:tblGrid>
                <a:gridCol w="803074">
                  <a:extLst>
                    <a:ext uri="{9D8B030D-6E8A-4147-A177-3AD203B41FA5}">
                      <a16:colId xmlns:a16="http://schemas.microsoft.com/office/drawing/2014/main" val="1122384378"/>
                    </a:ext>
                  </a:extLst>
                </a:gridCol>
                <a:gridCol w="2614262">
                  <a:extLst>
                    <a:ext uri="{9D8B030D-6E8A-4147-A177-3AD203B41FA5}">
                      <a16:colId xmlns:a16="http://schemas.microsoft.com/office/drawing/2014/main" val="1872909877"/>
                    </a:ext>
                  </a:extLst>
                </a:gridCol>
                <a:gridCol w="1632858">
                  <a:extLst>
                    <a:ext uri="{9D8B030D-6E8A-4147-A177-3AD203B41FA5}">
                      <a16:colId xmlns:a16="http://schemas.microsoft.com/office/drawing/2014/main" val="2656642322"/>
                    </a:ext>
                  </a:extLst>
                </a:gridCol>
                <a:gridCol w="699725">
                  <a:extLst>
                    <a:ext uri="{9D8B030D-6E8A-4147-A177-3AD203B41FA5}">
                      <a16:colId xmlns:a16="http://schemas.microsoft.com/office/drawing/2014/main" val="4198870277"/>
                    </a:ext>
                  </a:extLst>
                </a:gridCol>
                <a:gridCol w="2138418">
                  <a:extLst>
                    <a:ext uri="{9D8B030D-6E8A-4147-A177-3AD203B41FA5}">
                      <a16:colId xmlns:a16="http://schemas.microsoft.com/office/drawing/2014/main" val="455300660"/>
                    </a:ext>
                  </a:extLst>
                </a:gridCol>
                <a:gridCol w="2321685">
                  <a:extLst>
                    <a:ext uri="{9D8B030D-6E8A-4147-A177-3AD203B41FA5}">
                      <a16:colId xmlns:a16="http://schemas.microsoft.com/office/drawing/2014/main" val="3038378341"/>
                    </a:ext>
                  </a:extLst>
                </a:gridCol>
              </a:tblGrid>
              <a:tr h="357349">
                <a:tc>
                  <a:txBody>
                    <a:bodyPr/>
                    <a:lstStyle/>
                    <a:p>
                      <a:r>
                        <a:rPr lang="en-IN" sz="1800" dirty="0">
                          <a:latin typeface="Times New Roman" panose="02020603050405020304" pitchFamily="18" charset="0"/>
                          <a:cs typeface="Times New Roman" panose="02020603050405020304" pitchFamily="18" charset="0"/>
                        </a:rPr>
                        <a:t>Sl.no </a:t>
                      </a:r>
                    </a:p>
                  </a:txBody>
                  <a:tcPr/>
                </a:tc>
                <a:tc>
                  <a:txBody>
                    <a:bodyPr/>
                    <a:lstStyle/>
                    <a:p>
                      <a:r>
                        <a:rPr lang="en-IN" sz="1800" dirty="0">
                          <a:latin typeface="Times New Roman" panose="02020603050405020304" pitchFamily="18" charset="0"/>
                          <a:cs typeface="Times New Roman" panose="02020603050405020304" pitchFamily="18" charset="0"/>
                        </a:rPr>
                        <a:t>Paper Name</a:t>
                      </a:r>
                    </a:p>
                  </a:txBody>
                  <a:tcPr/>
                </a:tc>
                <a:tc>
                  <a:txBody>
                    <a:bodyPr/>
                    <a:lstStyle/>
                    <a:p>
                      <a:r>
                        <a:rPr lang="en-IN" sz="1800" dirty="0">
                          <a:latin typeface="Times New Roman" panose="02020603050405020304" pitchFamily="18" charset="0"/>
                          <a:cs typeface="Times New Roman" panose="02020603050405020304" pitchFamily="18" charset="0"/>
                        </a:rPr>
                        <a:t>Author</a:t>
                      </a:r>
                    </a:p>
                  </a:txBody>
                  <a:tcPr/>
                </a:tc>
                <a:tc>
                  <a:txBody>
                    <a:bodyPr/>
                    <a:lstStyle/>
                    <a:p>
                      <a:r>
                        <a:rPr lang="en-IN" sz="1800" dirty="0">
                          <a:latin typeface="Times New Roman" panose="02020603050405020304" pitchFamily="18" charset="0"/>
                          <a:cs typeface="Times New Roman" panose="02020603050405020304" pitchFamily="18" charset="0"/>
                        </a:rPr>
                        <a:t>Year</a:t>
                      </a:r>
                    </a:p>
                  </a:txBody>
                  <a:tcPr/>
                </a:tc>
                <a:tc>
                  <a:txBody>
                    <a:bodyPr/>
                    <a:lstStyle/>
                    <a:p>
                      <a:r>
                        <a:rPr lang="en-IN" sz="1800" dirty="0">
                          <a:latin typeface="Times New Roman" panose="02020603050405020304" pitchFamily="18" charset="0"/>
                          <a:cs typeface="Times New Roman" panose="02020603050405020304" pitchFamily="18" charset="0"/>
                        </a:rPr>
                        <a:t>Methods</a:t>
                      </a:r>
                    </a:p>
                  </a:txBody>
                  <a:tcPr/>
                </a:tc>
                <a:tc>
                  <a:txBody>
                    <a:bodyPr/>
                    <a:lstStyle/>
                    <a:p>
                      <a:r>
                        <a:rPr lang="en-IN" sz="1800" dirty="0">
                          <a:latin typeface="Times New Roman" panose="02020603050405020304" pitchFamily="18" charset="0"/>
                          <a:cs typeface="Times New Roman" panose="02020603050405020304" pitchFamily="18" charset="0"/>
                        </a:rPr>
                        <a:t>Result’s</a:t>
                      </a:r>
                    </a:p>
                  </a:txBody>
                  <a:tcPr/>
                </a:tc>
                <a:extLst>
                  <a:ext uri="{0D108BD9-81ED-4DB2-BD59-A6C34878D82A}">
                    <a16:rowId xmlns:a16="http://schemas.microsoft.com/office/drawing/2014/main" val="3638496422"/>
                  </a:ext>
                </a:extLst>
              </a:tr>
              <a:tr h="1697409">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Extracting sentences segments for text summarization using ML</a:t>
                      </a:r>
                    </a:p>
                  </a:txBody>
                  <a:tcPr/>
                </a:tc>
                <a:tc>
                  <a:txBody>
                    <a:bodyPr/>
                    <a:lstStyle/>
                    <a:p>
                      <a:r>
                        <a:rPr lang="en-IN" dirty="0">
                          <a:latin typeface="Times New Roman" panose="02020603050405020304" pitchFamily="18" charset="0"/>
                          <a:cs typeface="Times New Roman" panose="02020603050405020304" pitchFamily="18" charset="0"/>
                        </a:rPr>
                        <a:t>Wesley Chuang et. al </a:t>
                      </a:r>
                    </a:p>
                  </a:txBody>
                  <a:tcPr/>
                </a:tc>
                <a:tc>
                  <a:txBody>
                    <a:bodyPr/>
                    <a:lstStyle/>
                    <a:p>
                      <a:r>
                        <a:rPr lang="en-IN" dirty="0">
                          <a:latin typeface="Times New Roman" panose="02020603050405020304" pitchFamily="18" charset="0"/>
                          <a:cs typeface="Times New Roman" panose="02020603050405020304" pitchFamily="18" charset="0"/>
                        </a:rPr>
                        <a:t>2017</a:t>
                      </a:r>
                    </a:p>
                  </a:txBody>
                  <a:tcPr/>
                </a:tc>
                <a:tc>
                  <a:txBody>
                    <a:bodyPr/>
                    <a:lstStyle/>
                    <a:p>
                      <a:r>
                        <a:rPr lang="en-IN" dirty="0">
                          <a:latin typeface="Times New Roman" panose="02020603050405020304" pitchFamily="18" charset="0"/>
                          <a:cs typeface="Times New Roman" panose="02020603050405020304" pitchFamily="18" charset="0"/>
                        </a:rPr>
                        <a:t>Decision trees, Naïve Bayesian classier and Dist. Al</a:t>
                      </a:r>
                    </a:p>
                  </a:txBody>
                  <a:tcPr/>
                </a:tc>
                <a:tc>
                  <a:txBody>
                    <a:bodyPr/>
                    <a:lstStyle/>
                    <a:p>
                      <a:r>
                        <a:rPr lang="en-IN" dirty="0">
                          <a:latin typeface="Times New Roman" panose="02020603050405020304" pitchFamily="18" charset="0"/>
                          <a:cs typeface="Times New Roman" panose="02020603050405020304" pitchFamily="18" charset="0"/>
                        </a:rPr>
                        <a:t>C4.5→a=72.6/p=39.0/r=54.6</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Bayesian=69.0/p=55.0/r=52.3</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Dist.Al→a</a:t>
                      </a:r>
                      <a:r>
                        <a:rPr lang="en-IN" dirty="0">
                          <a:latin typeface="Times New Roman" panose="02020603050405020304" pitchFamily="18" charset="0"/>
                          <a:cs typeface="Times New Roman" panose="02020603050405020304" pitchFamily="18" charset="0"/>
                        </a:rPr>
                        <a:t>=78.1/p=50.0/r=53.0</a:t>
                      </a:r>
                    </a:p>
                  </a:txBody>
                  <a:tcPr/>
                </a:tc>
                <a:extLst>
                  <a:ext uri="{0D108BD9-81ED-4DB2-BD59-A6C34878D82A}">
                    <a16:rowId xmlns:a16="http://schemas.microsoft.com/office/drawing/2014/main" val="3893382454"/>
                  </a:ext>
                </a:extLst>
              </a:tr>
              <a:tr h="1198051">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Automatic text summarization using a machine learning approach</a:t>
                      </a:r>
                    </a:p>
                  </a:txBody>
                  <a:tcPr/>
                </a:tc>
                <a:tc>
                  <a:txBody>
                    <a:bodyPr/>
                    <a:lstStyle/>
                    <a:p>
                      <a:r>
                        <a:rPr lang="en-IN" dirty="0">
                          <a:latin typeface="Times New Roman" panose="02020603050405020304" pitchFamily="18" charset="0"/>
                          <a:cs typeface="Times New Roman" panose="02020603050405020304" pitchFamily="18" charset="0"/>
                        </a:rPr>
                        <a:t>Joel </a:t>
                      </a:r>
                      <a:r>
                        <a:rPr lang="en-IN" dirty="0" err="1">
                          <a:latin typeface="Times New Roman" panose="02020603050405020304" pitchFamily="18" charset="0"/>
                          <a:cs typeface="Times New Roman" panose="02020603050405020304" pitchFamily="18" charset="0"/>
                        </a:rPr>
                        <a:t>Laroca</a:t>
                      </a:r>
                      <a:r>
                        <a:rPr lang="en-IN" dirty="0">
                          <a:latin typeface="Times New Roman" panose="02020603050405020304" pitchFamily="18" charset="0"/>
                          <a:cs typeface="Times New Roman" panose="02020603050405020304" pitchFamily="18" charset="0"/>
                        </a:rPr>
                        <a:t> Neto et.al</a:t>
                      </a: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r>
                        <a:rPr lang="en-IN" dirty="0">
                          <a:latin typeface="Times New Roman" panose="02020603050405020304" pitchFamily="18" charset="0"/>
                          <a:cs typeface="Times New Roman" panose="02020603050405020304" pitchFamily="18" charset="0"/>
                        </a:rPr>
                        <a:t>Naive Bayes, TF-IDF, </a:t>
                      </a:r>
                    </a:p>
                  </a:txBody>
                  <a:tcPr/>
                </a:tc>
                <a:tc>
                  <a:txBody>
                    <a:bodyPr/>
                    <a:lstStyle/>
                    <a:p>
                      <a:r>
                        <a:rPr lang="en-IN" dirty="0">
                          <a:latin typeface="Times New Roman" panose="02020603050405020304" pitchFamily="18" charset="0"/>
                          <a:cs typeface="Times New Roman" panose="02020603050405020304" pitchFamily="18" charset="0"/>
                        </a:rPr>
                        <a:t>TF-IDF→Pr-0.133,Re-0.249</a:t>
                      </a:r>
                    </a:p>
                  </a:txBody>
                  <a:tcPr/>
                </a:tc>
                <a:extLst>
                  <a:ext uri="{0D108BD9-81ED-4DB2-BD59-A6C34878D82A}">
                    <a16:rowId xmlns:a16="http://schemas.microsoft.com/office/drawing/2014/main" val="2362051411"/>
                  </a:ext>
                </a:extLst>
              </a:tr>
              <a:tr h="1429397">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Hierarchical heterogeneous graph attention network for syntax-aware summarization</a:t>
                      </a:r>
                    </a:p>
                  </a:txBody>
                  <a:tcPr/>
                </a:tc>
                <a:tc>
                  <a:txBody>
                    <a:bodyPr/>
                    <a:lstStyle/>
                    <a:p>
                      <a:r>
                        <a:rPr lang="en-IN" dirty="0" err="1">
                          <a:latin typeface="Times New Roman" panose="02020603050405020304" pitchFamily="18" charset="0"/>
                          <a:cs typeface="Times New Roman" panose="02020603050405020304" pitchFamily="18" charset="0"/>
                        </a:rPr>
                        <a:t>Zixing</a:t>
                      </a:r>
                      <a:r>
                        <a:rPr lang="en-IN" dirty="0">
                          <a:latin typeface="Times New Roman" panose="02020603050405020304" pitchFamily="18" charset="0"/>
                          <a:cs typeface="Times New Roman" panose="02020603050405020304" pitchFamily="18" charset="0"/>
                        </a:rPr>
                        <a:t> Song et.al</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err="1">
                          <a:latin typeface="Times New Roman" panose="02020603050405020304" pitchFamily="18" charset="0"/>
                          <a:cs typeface="Times New Roman" panose="02020603050405020304" pitchFamily="18" charset="0"/>
                        </a:rPr>
                        <a:t>Synapsum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LexpageRank</a:t>
                      </a:r>
                      <a:r>
                        <a:rPr lang="en-IN" dirty="0">
                          <a:latin typeface="Times New Roman" panose="02020603050405020304" pitchFamily="18" charset="0"/>
                          <a:cs typeface="Times New Roman" panose="02020603050405020304" pitchFamily="18" charset="0"/>
                        </a:rPr>
                        <a:t>, SE analysis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ROUGE-1/2/L=41.52/18.82/38.29</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0845385"/>
                  </a:ext>
                </a:extLst>
              </a:tr>
              <a:tr h="1161385">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err="1">
                          <a:latin typeface="Times New Roman" panose="02020603050405020304" pitchFamily="18" charset="0"/>
                          <a:cs typeface="Times New Roman" panose="02020603050405020304" pitchFamily="18" charset="0"/>
                        </a:rPr>
                        <a:t>PEGASUS:Pre-training</a:t>
                      </a:r>
                      <a:r>
                        <a:rPr lang="en-IN" dirty="0">
                          <a:latin typeface="Times New Roman" panose="02020603050405020304" pitchFamily="18" charset="0"/>
                          <a:cs typeface="Times New Roman" panose="02020603050405020304" pitchFamily="18" charset="0"/>
                        </a:rPr>
                        <a:t> with Extracted Gap-Sentences for Abstractive Summarization</a:t>
                      </a:r>
                    </a:p>
                  </a:txBody>
                  <a:tcPr/>
                </a:tc>
                <a:tc>
                  <a:txBody>
                    <a:bodyPr/>
                    <a:lstStyle/>
                    <a:p>
                      <a:r>
                        <a:rPr lang="en-IN" dirty="0" err="1">
                          <a:latin typeface="Times New Roman" panose="02020603050405020304" pitchFamily="18" charset="0"/>
                          <a:cs typeface="Times New Roman" panose="02020603050405020304" pitchFamily="18" charset="0"/>
                        </a:rPr>
                        <a:t>Jingqing</a:t>
                      </a:r>
                      <a:r>
                        <a:rPr lang="en-IN" dirty="0">
                          <a:latin typeface="Times New Roman" panose="02020603050405020304" pitchFamily="18" charset="0"/>
                          <a:cs typeface="Times New Roman" panose="02020603050405020304" pitchFamily="18" charset="0"/>
                        </a:rPr>
                        <a:t> Zhang et.al</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Pegasus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ROUGE-1/2/L=32.48/10.59/23.86</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736901"/>
                  </a:ext>
                </a:extLst>
              </a:tr>
            </a:tbl>
          </a:graphicData>
        </a:graphic>
      </p:graphicFrame>
      <p:sp>
        <p:nvSpPr>
          <p:cNvPr id="5" name="TextBox 4">
            <a:extLst>
              <a:ext uri="{FF2B5EF4-FFF2-40B4-BE49-F238E27FC236}">
                <a16:creationId xmlns:a16="http://schemas.microsoft.com/office/drawing/2014/main" id="{DC1D2FA0-2FF4-E485-1D8D-83C6CA5A3AD8}"/>
              </a:ext>
            </a:extLst>
          </p:cNvPr>
          <p:cNvSpPr txBox="1"/>
          <p:nvPr/>
        </p:nvSpPr>
        <p:spPr>
          <a:xfrm>
            <a:off x="1630525" y="0"/>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itchFamily="18" charset="0"/>
              </a:rPr>
              <a:t>Literature review</a:t>
            </a:r>
            <a:endParaRPr lang="en-IN" sz="3200" dirty="0"/>
          </a:p>
        </p:txBody>
      </p:sp>
    </p:spTree>
    <p:extLst>
      <p:ext uri="{BB962C8B-B14F-4D97-AF65-F5344CB8AC3E}">
        <p14:creationId xmlns:p14="http://schemas.microsoft.com/office/powerpoint/2010/main" val="421511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EA9AD24-5821-E622-AF60-E1EA2DEF8BAE}"/>
              </a:ext>
            </a:extLst>
          </p:cNvPr>
          <p:cNvGraphicFramePr>
            <a:graphicFrameLocks noGrp="1"/>
          </p:cNvGraphicFramePr>
          <p:nvPr>
            <p:extLst>
              <p:ext uri="{D42A27DB-BD31-4B8C-83A1-F6EECF244321}">
                <p14:modId xmlns:p14="http://schemas.microsoft.com/office/powerpoint/2010/main" val="1001431858"/>
              </p:ext>
            </p:extLst>
          </p:nvPr>
        </p:nvGraphicFramePr>
        <p:xfrm>
          <a:off x="1584132" y="294481"/>
          <a:ext cx="9537958" cy="5994717"/>
        </p:xfrm>
        <a:graphic>
          <a:graphicData uri="http://schemas.openxmlformats.org/drawingml/2006/table">
            <a:tbl>
              <a:tblPr firstRow="1" bandRow="1">
                <a:tableStyleId>{21E4AEA4-8DFA-4A89-87EB-49C32662AFE0}</a:tableStyleId>
              </a:tblPr>
              <a:tblGrid>
                <a:gridCol w="729260">
                  <a:extLst>
                    <a:ext uri="{9D8B030D-6E8A-4147-A177-3AD203B41FA5}">
                      <a16:colId xmlns:a16="http://schemas.microsoft.com/office/drawing/2014/main" val="1122384378"/>
                    </a:ext>
                  </a:extLst>
                </a:gridCol>
                <a:gridCol w="2267939">
                  <a:extLst>
                    <a:ext uri="{9D8B030D-6E8A-4147-A177-3AD203B41FA5}">
                      <a16:colId xmlns:a16="http://schemas.microsoft.com/office/drawing/2014/main" val="1872909877"/>
                    </a:ext>
                  </a:extLst>
                </a:gridCol>
                <a:gridCol w="1208926">
                  <a:extLst>
                    <a:ext uri="{9D8B030D-6E8A-4147-A177-3AD203B41FA5}">
                      <a16:colId xmlns:a16="http://schemas.microsoft.com/office/drawing/2014/main" val="2656642322"/>
                    </a:ext>
                  </a:extLst>
                </a:gridCol>
                <a:gridCol w="799774">
                  <a:extLst>
                    <a:ext uri="{9D8B030D-6E8A-4147-A177-3AD203B41FA5}">
                      <a16:colId xmlns:a16="http://schemas.microsoft.com/office/drawing/2014/main" val="4198870277"/>
                    </a:ext>
                  </a:extLst>
                </a:gridCol>
                <a:gridCol w="1938149">
                  <a:extLst>
                    <a:ext uri="{9D8B030D-6E8A-4147-A177-3AD203B41FA5}">
                      <a16:colId xmlns:a16="http://schemas.microsoft.com/office/drawing/2014/main" val="455300660"/>
                    </a:ext>
                  </a:extLst>
                </a:gridCol>
                <a:gridCol w="2593910">
                  <a:extLst>
                    <a:ext uri="{9D8B030D-6E8A-4147-A177-3AD203B41FA5}">
                      <a16:colId xmlns:a16="http://schemas.microsoft.com/office/drawing/2014/main" val="3038378341"/>
                    </a:ext>
                  </a:extLst>
                </a:gridCol>
              </a:tblGrid>
              <a:tr h="504802">
                <a:tc>
                  <a:txBody>
                    <a:bodyPr/>
                    <a:lstStyle/>
                    <a:p>
                      <a:r>
                        <a:rPr lang="en-IN" dirty="0">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Paper Name</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Methods</a:t>
                      </a:r>
                    </a:p>
                  </a:txBody>
                  <a:tcPr/>
                </a:tc>
                <a:tc>
                  <a:txBody>
                    <a:bodyPr/>
                    <a:lstStyle/>
                    <a:p>
                      <a:r>
                        <a:rPr lang="en-IN" dirty="0">
                          <a:latin typeface="Times New Roman" panose="02020603050405020304" pitchFamily="18" charset="0"/>
                          <a:cs typeface="Times New Roman" panose="02020603050405020304" pitchFamily="18" charset="0"/>
                        </a:rPr>
                        <a:t>Results</a:t>
                      </a:r>
                    </a:p>
                  </a:txBody>
                  <a:tcPr/>
                </a:tc>
                <a:extLst>
                  <a:ext uri="{0D108BD9-81ED-4DB2-BD59-A6C34878D82A}">
                    <a16:rowId xmlns:a16="http://schemas.microsoft.com/office/drawing/2014/main" val="3893382454"/>
                  </a:ext>
                </a:extLst>
              </a:tr>
              <a:tr h="1324730">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Distillation knowledge applied on Pegasus for summarization</a:t>
                      </a:r>
                    </a:p>
                  </a:txBody>
                  <a:tcPr/>
                </a:tc>
                <a:tc>
                  <a:txBody>
                    <a:bodyPr/>
                    <a:lstStyle/>
                    <a:p>
                      <a:r>
                        <a:rPr lang="en-IN" dirty="0">
                          <a:latin typeface="Times New Roman" panose="02020603050405020304" pitchFamily="18" charset="0"/>
                          <a:cs typeface="Times New Roman" panose="02020603050405020304" pitchFamily="18" charset="0"/>
                        </a:rPr>
                        <a:t>Lorenzo Niccolai et.al</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FFNNs, CNNs, RNNs, LSTMs </a:t>
                      </a:r>
                    </a:p>
                    <a:p>
                      <a:r>
                        <a:rPr lang="en-IN" dirty="0">
                          <a:latin typeface="Times New Roman" panose="02020603050405020304" pitchFamily="18" charset="0"/>
                          <a:cs typeface="Times New Roman" panose="02020603050405020304" pitchFamily="18" charset="0"/>
                        </a:rPr>
                        <a:t>Metric ROUGE</a:t>
                      </a:r>
                    </a:p>
                  </a:txBody>
                  <a:tcPr/>
                </a:tc>
                <a:tc>
                  <a:txBody>
                    <a:bodyPr/>
                    <a:lstStyle/>
                    <a:p>
                      <a:r>
                        <a:rPr lang="en-IN" dirty="0">
                          <a:latin typeface="Times New Roman" panose="02020603050405020304" pitchFamily="18" charset="0"/>
                          <a:cs typeface="Times New Roman" panose="02020603050405020304" pitchFamily="18" charset="0"/>
                        </a:rPr>
                        <a:t>ROUGE-1/2/L=35.27/15.61/29.54</a:t>
                      </a:r>
                    </a:p>
                  </a:txBody>
                  <a:tcPr/>
                </a:tc>
                <a:extLst>
                  <a:ext uri="{0D108BD9-81ED-4DB2-BD59-A6C34878D82A}">
                    <a16:rowId xmlns:a16="http://schemas.microsoft.com/office/drawing/2014/main" val="2362051411"/>
                  </a:ext>
                </a:extLst>
              </a:tr>
              <a:tr h="1231640">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Neural abstractive text summarization with sequence-to-sequence models</a:t>
                      </a:r>
                    </a:p>
                  </a:txBody>
                  <a:tcPr/>
                </a:tc>
                <a:tc>
                  <a:txBody>
                    <a:bodyPr/>
                    <a:lstStyle/>
                    <a:p>
                      <a:r>
                        <a:rPr lang="en-IN" dirty="0">
                          <a:latin typeface="Times New Roman" panose="02020603050405020304" pitchFamily="18" charset="0"/>
                          <a:cs typeface="Times New Roman" panose="02020603050405020304" pitchFamily="18" charset="0"/>
                        </a:rPr>
                        <a:t>Tian Shi et.al</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CNN, RNN based seq-to-seq</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ROUGE-1/2/L=39.4/22.72/35.90</a:t>
                      </a:r>
                    </a:p>
                  </a:txBody>
                  <a:tcPr/>
                </a:tc>
                <a:extLst>
                  <a:ext uri="{0D108BD9-81ED-4DB2-BD59-A6C34878D82A}">
                    <a16:rowId xmlns:a16="http://schemas.microsoft.com/office/drawing/2014/main" val="1340845385"/>
                  </a:ext>
                </a:extLst>
              </a:tr>
              <a:tr h="1744825">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IN" dirty="0">
                          <a:latin typeface="Times New Roman" panose="02020603050405020304" pitchFamily="18" charset="0"/>
                          <a:cs typeface="Times New Roman" panose="02020603050405020304" pitchFamily="18" charset="0"/>
                        </a:rPr>
                        <a:t>Qualitative analysis of text summarization techniques and its applications and its applications in health domain</a:t>
                      </a:r>
                    </a:p>
                  </a:txBody>
                  <a:tcPr/>
                </a:tc>
                <a:tc>
                  <a:txBody>
                    <a:bodyPr/>
                    <a:lstStyle/>
                    <a:p>
                      <a:r>
                        <a:rPr lang="en-IN" dirty="0">
                          <a:latin typeface="Times New Roman" panose="02020603050405020304" pitchFamily="18" charset="0"/>
                          <a:cs typeface="Times New Roman" panose="02020603050405020304" pitchFamily="18" charset="0"/>
                        </a:rPr>
                        <a:t>Divakar Yadav et.al</a:t>
                      </a:r>
                    </a:p>
                  </a:txBody>
                  <a:tcPr/>
                </a:tc>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r>
                        <a:rPr lang="en-IN" dirty="0">
                          <a:latin typeface="Times New Roman" panose="02020603050405020304" pitchFamily="18" charset="0"/>
                          <a:cs typeface="Times New Roman" panose="02020603050405020304" pitchFamily="18" charset="0"/>
                        </a:rPr>
                        <a:t>LexRank, TextRank, BertSum, TF-IDF </a:t>
                      </a:r>
                    </a:p>
                  </a:txBody>
                  <a:tcPr/>
                </a:tc>
                <a:tc>
                  <a:txBody>
                    <a:bodyPr/>
                    <a:lstStyle/>
                    <a:p>
                      <a:r>
                        <a:rPr lang="en-IN" dirty="0">
                          <a:latin typeface="Times New Roman" panose="02020603050405020304" pitchFamily="18" charset="0"/>
                          <a:cs typeface="Times New Roman" panose="02020603050405020304" pitchFamily="18" charset="0"/>
                        </a:rPr>
                        <a:t>LexRank=Fm-0.19,Re-0.14,Pr-0.33</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TextRank=Fm-0.13,Re-0.085,Pr-0.38</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BertSum=Fm-0.226,Re-0.116,Pr-0.388</a:t>
                      </a:r>
                    </a:p>
                  </a:txBody>
                  <a:tcPr/>
                </a:tc>
                <a:extLst>
                  <a:ext uri="{0D108BD9-81ED-4DB2-BD59-A6C34878D82A}">
                    <a16:rowId xmlns:a16="http://schemas.microsoft.com/office/drawing/2014/main" val="400736901"/>
                  </a:ext>
                </a:extLst>
              </a:tr>
              <a:tr h="1187136">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Extractive text summarization using deep learning approach</a:t>
                      </a:r>
                    </a:p>
                  </a:txBody>
                  <a:tcPr/>
                </a:tc>
                <a:tc>
                  <a:txBody>
                    <a:bodyPr/>
                    <a:lstStyle/>
                    <a:p>
                      <a:r>
                        <a:rPr lang="en-IN" dirty="0">
                          <a:latin typeface="Times New Roman" panose="02020603050405020304" pitchFamily="18" charset="0"/>
                          <a:cs typeface="Times New Roman" panose="02020603050405020304" pitchFamily="18" charset="0"/>
                        </a:rPr>
                        <a:t>Arun Kumar Yadav et.al</a:t>
                      </a:r>
                    </a:p>
                  </a:txBody>
                  <a:tcPr/>
                </a:tc>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r>
                        <a:rPr lang="en-IN" dirty="0">
                          <a:latin typeface="Times New Roman" panose="02020603050405020304" pitchFamily="18" charset="0"/>
                          <a:cs typeface="Times New Roman" panose="02020603050405020304" pitchFamily="18" charset="0"/>
                        </a:rPr>
                        <a:t>Deep-Learning based models,</a:t>
                      </a:r>
                    </a:p>
                  </a:txBody>
                  <a:tcPr/>
                </a:tc>
                <a:tc>
                  <a:txBody>
                    <a:bodyPr/>
                    <a:lstStyle/>
                    <a:p>
                      <a:r>
                        <a:rPr lang="en-IN" dirty="0">
                          <a:latin typeface="Times New Roman" panose="02020603050405020304" pitchFamily="18" charset="0"/>
                          <a:cs typeface="Times New Roman" panose="02020603050405020304" pitchFamily="18" charset="0"/>
                        </a:rPr>
                        <a:t>BLEU-0.4</a:t>
                      </a:r>
                    </a:p>
                    <a:p>
                      <a:r>
                        <a:rPr lang="en-IN" dirty="0">
                          <a:latin typeface="Times New Roman" panose="02020603050405020304" pitchFamily="18" charset="0"/>
                          <a:cs typeface="Times New Roman" panose="02020603050405020304" pitchFamily="18" charset="0"/>
                        </a:rPr>
                        <a:t>ROUGE-0.6</a:t>
                      </a:r>
                    </a:p>
                  </a:txBody>
                  <a:tcPr/>
                </a:tc>
                <a:extLst>
                  <a:ext uri="{0D108BD9-81ED-4DB2-BD59-A6C34878D82A}">
                    <a16:rowId xmlns:a16="http://schemas.microsoft.com/office/drawing/2014/main" val="1757643520"/>
                  </a:ext>
                </a:extLst>
              </a:tr>
            </a:tbl>
          </a:graphicData>
        </a:graphic>
      </p:graphicFrame>
    </p:spTree>
    <p:extLst>
      <p:ext uri="{BB962C8B-B14F-4D97-AF65-F5344CB8AC3E}">
        <p14:creationId xmlns:p14="http://schemas.microsoft.com/office/powerpoint/2010/main" val="21133631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956FBD-A6BA-D51D-5485-60390B79C68D}"/>
              </a:ext>
            </a:extLst>
          </p:cNvPr>
          <p:cNvSpPr txBox="1"/>
          <p:nvPr/>
        </p:nvSpPr>
        <p:spPr>
          <a:xfrm>
            <a:off x="1651518" y="3547578"/>
            <a:ext cx="6097554" cy="584775"/>
          </a:xfrm>
          <a:prstGeom prst="rect">
            <a:avLst/>
          </a:prstGeom>
          <a:noFill/>
        </p:spPr>
        <p:txBody>
          <a:bodyPr wrap="square">
            <a:spAutoFit/>
          </a:bodyPr>
          <a:lstStyle/>
          <a:p>
            <a:r>
              <a:rPr lang="en-US" sz="3200" b="1" dirty="0">
                <a:solidFill>
                  <a:srgbClr val="FF0000"/>
                </a:solidFill>
                <a:latin typeface="Times New Roman" pitchFamily="18" charset="0"/>
                <a:cs typeface="Times New Roman" pitchFamily="18" charset="0"/>
              </a:rPr>
              <a:t>Research gap</a:t>
            </a:r>
            <a:endParaRPr lang="en-IN" sz="3200" dirty="0"/>
          </a:p>
        </p:txBody>
      </p:sp>
      <p:sp>
        <p:nvSpPr>
          <p:cNvPr id="5" name="TextBox 4">
            <a:extLst>
              <a:ext uri="{FF2B5EF4-FFF2-40B4-BE49-F238E27FC236}">
                <a16:creationId xmlns:a16="http://schemas.microsoft.com/office/drawing/2014/main" id="{3CD89968-07B6-2D0C-108B-3450268CD279}"/>
              </a:ext>
            </a:extLst>
          </p:cNvPr>
          <p:cNvSpPr txBox="1"/>
          <p:nvPr/>
        </p:nvSpPr>
        <p:spPr>
          <a:xfrm>
            <a:off x="1651518" y="4375550"/>
            <a:ext cx="9563878" cy="1477328"/>
          </a:xfrm>
          <a:prstGeom prst="rect">
            <a:avLst/>
          </a:prstGeom>
          <a:noFill/>
        </p:spPr>
        <p:txBody>
          <a:bodyPr wrap="square">
            <a:spAutoFit/>
          </a:bodyPr>
          <a:lstStyle/>
          <a:p>
            <a:pPr marL="285750" indent="-285750" algn="just">
              <a:buFont typeface="Wingdings" panose="05000000000000000000" pitchFamily="2" charset="2"/>
              <a:buChar char="v"/>
            </a:pPr>
            <a:r>
              <a:rPr lang="en-US" sz="1800" dirty="0">
                <a:solidFill>
                  <a:schemeClr val="tx1">
                    <a:lumMod val="85000"/>
                    <a:lumOff val="15000"/>
                  </a:schemeClr>
                </a:solidFill>
                <a:latin typeface="Times New Roman" pitchFamily="18" charset="0"/>
                <a:cs typeface="Times New Roman" pitchFamily="18" charset="0"/>
              </a:rPr>
              <a:t>Though, considerable research work has been carried out in the area of text summarization, natural language processing is always a challenge.</a:t>
            </a:r>
          </a:p>
          <a:p>
            <a:pPr marL="285750" indent="-285750" algn="just">
              <a:buFont typeface="Wingdings" panose="05000000000000000000" pitchFamily="2" charset="2"/>
              <a:buChar char="v"/>
            </a:pPr>
            <a:r>
              <a:rPr lang="en-US" dirty="0">
                <a:solidFill>
                  <a:schemeClr val="tx1">
                    <a:lumMod val="85000"/>
                    <a:lumOff val="15000"/>
                  </a:schemeClr>
                </a:solidFill>
                <a:latin typeface="Times New Roman" pitchFamily="18" charset="0"/>
                <a:cs typeface="Times New Roman" pitchFamily="18" charset="0"/>
              </a:rPr>
              <a:t>Extractive summarization techniques have been explored more compared to abstractive summarization techniques.</a:t>
            </a:r>
            <a:endParaRPr lang="en-US" sz="1800" dirty="0">
              <a:solidFill>
                <a:schemeClr val="tx1">
                  <a:lumMod val="85000"/>
                  <a:lumOff val="15000"/>
                </a:schemeClr>
              </a:solidFill>
              <a:latin typeface="Times New Roman" pitchFamily="18" charset="0"/>
              <a:cs typeface="Times New Roman" pitchFamily="18" charset="0"/>
            </a:endParaRPr>
          </a:p>
          <a:p>
            <a:pPr marL="285750" indent="-285750">
              <a:buFont typeface="Wingdings" panose="05000000000000000000" pitchFamily="2" charset="2"/>
              <a:buChar char="v"/>
            </a:pPr>
            <a:endParaRPr lang="en-US" sz="1800" dirty="0">
              <a:solidFill>
                <a:schemeClr val="tx1">
                  <a:lumMod val="85000"/>
                  <a:lumOff val="15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519C1804-F6D9-EAD1-B343-E69D4AFA2D30}"/>
              </a:ext>
            </a:extLst>
          </p:cNvPr>
          <p:cNvSpPr txBox="1"/>
          <p:nvPr/>
        </p:nvSpPr>
        <p:spPr>
          <a:xfrm>
            <a:off x="1651518" y="0"/>
            <a:ext cx="6097554" cy="861774"/>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itchFamily="18" charset="0"/>
              </a:rPr>
              <a:t>Existing System</a:t>
            </a:r>
            <a:endParaRPr lang="en-IN" sz="3200" dirty="0">
              <a:latin typeface="Times New Roman" panose="02020603050405020304" pitchFamily="18" charset="0"/>
              <a:cs typeface="Times New Roman" panose="02020603050405020304" pitchFamily="18" charset="0"/>
            </a:endParaRPr>
          </a:p>
          <a:p>
            <a:endParaRPr lang="en-IN" sz="1800" dirty="0"/>
          </a:p>
        </p:txBody>
      </p:sp>
      <p:sp>
        <p:nvSpPr>
          <p:cNvPr id="7" name="TextBox 6">
            <a:extLst>
              <a:ext uri="{FF2B5EF4-FFF2-40B4-BE49-F238E27FC236}">
                <a16:creationId xmlns:a16="http://schemas.microsoft.com/office/drawing/2014/main" id="{1987929B-3105-3F40-0ADC-A5EA801009B0}"/>
              </a:ext>
            </a:extLst>
          </p:cNvPr>
          <p:cNvSpPr txBox="1"/>
          <p:nvPr/>
        </p:nvSpPr>
        <p:spPr>
          <a:xfrm>
            <a:off x="1788756" y="858750"/>
            <a:ext cx="9333334" cy="1754326"/>
          </a:xfrm>
          <a:prstGeom prst="rect">
            <a:avLst/>
          </a:prstGeom>
          <a:noFill/>
        </p:spPr>
        <p:txBody>
          <a:bodyPr wrap="square">
            <a:spAutoFit/>
          </a:bodyPr>
          <a:lstStyle/>
          <a:p>
            <a:pPr algn="just"/>
            <a:endParaRPr lang="en-IN" dirty="0">
              <a:effectLst/>
              <a:latin typeface="Times New Roman" panose="02020603050405020304" pitchFamily="18" charset="0"/>
              <a:ea typeface="Garamond" panose="02020404030301010803" pitchFamily="18" charset="0"/>
              <a:cs typeface="Times New Roman" panose="02020603050405020304" pitchFamily="18" charset="0"/>
            </a:endParaRPr>
          </a:p>
          <a:p>
            <a:pPr marL="285750" indent="-285750" algn="just">
              <a:buFont typeface="Wingdings" panose="05000000000000000000" pitchFamily="2" charset="2"/>
              <a:buChar char="v"/>
            </a:pPr>
            <a:r>
              <a:rPr lang="en-US" dirty="0">
                <a:effectLst/>
                <a:latin typeface="Times New Roman" panose="02020603050405020304" pitchFamily="18" charset="0"/>
                <a:ea typeface="Garamond" panose="02020404030301010803" pitchFamily="18" charset="0"/>
                <a:cs typeface="Times New Roman" panose="02020603050405020304" pitchFamily="18" charset="0"/>
              </a:rPr>
              <a:t> In existing system, researchers have been using a variety of models for text summarization.  </a:t>
            </a:r>
            <a:r>
              <a:rPr lang="en-US" dirty="0">
                <a:latin typeface="Times New Roman" panose="02020603050405020304" pitchFamily="18" charset="0"/>
                <a:ea typeface="Garamond" panose="02020404030301010803" pitchFamily="18" charset="0"/>
                <a:cs typeface="Times New Roman" panose="02020603050405020304" pitchFamily="18" charset="0"/>
              </a:rPr>
              <a:t>M</a:t>
            </a:r>
            <a:r>
              <a:rPr lang="en-US" dirty="0">
                <a:effectLst/>
                <a:latin typeface="Times New Roman" panose="02020603050405020304" pitchFamily="18" charset="0"/>
                <a:ea typeface="Garamond" panose="02020404030301010803" pitchFamily="18" charset="0"/>
                <a:cs typeface="Times New Roman" panose="02020603050405020304" pitchFamily="18" charset="0"/>
              </a:rPr>
              <a:t>ost of the best performed models are based on machine learning. </a:t>
            </a:r>
            <a:r>
              <a:rPr lang="en-US" dirty="0">
                <a:latin typeface="Times New Roman" panose="02020603050405020304" pitchFamily="18" charset="0"/>
                <a:ea typeface="Garamond" panose="02020404030301010803" pitchFamily="18" charset="0"/>
                <a:cs typeface="Times New Roman" panose="02020603050405020304" pitchFamily="18" charset="0"/>
              </a:rPr>
              <a:t>A</a:t>
            </a:r>
            <a:r>
              <a:rPr lang="en-US" dirty="0">
                <a:effectLst/>
                <a:latin typeface="Times New Roman" panose="02020603050405020304" pitchFamily="18" charset="0"/>
                <a:ea typeface="Garamond" panose="02020404030301010803" pitchFamily="18" charset="0"/>
                <a:cs typeface="Times New Roman" panose="02020603050405020304" pitchFamily="18" charset="0"/>
              </a:rPr>
              <a:t>ccuracy would decrease when document is big.</a:t>
            </a:r>
          </a:p>
          <a:p>
            <a:pPr marL="285750" indent="-285750" algn="just">
              <a:buFont typeface="Wingdings" panose="05000000000000000000" pitchFamily="2" charset="2"/>
              <a:buChar char="v"/>
            </a:pPr>
            <a:r>
              <a:rPr lang="en-US" dirty="0">
                <a:latin typeface="Times New Roman" panose="02020603050405020304" pitchFamily="18" charset="0"/>
                <a:ea typeface="Garamond" panose="02020404030301010803" pitchFamily="18" charset="0"/>
                <a:cs typeface="Times New Roman" panose="02020603050405020304" pitchFamily="18" charset="0"/>
              </a:rPr>
              <a:t>Some of the deep learning algorithms are evolved by researches but it takes lots time to trin the model because of its complexity in layers and also it gives the </a:t>
            </a:r>
            <a:r>
              <a:rPr lang="en-US">
                <a:latin typeface="Times New Roman" panose="02020603050405020304" pitchFamily="18" charset="0"/>
                <a:ea typeface="Garamond" panose="02020404030301010803" pitchFamily="18" charset="0"/>
                <a:cs typeface="Times New Roman" panose="02020603050405020304" pitchFamily="18" charset="0"/>
              </a:rPr>
              <a:t>low accuracy. </a:t>
            </a:r>
            <a:endParaRPr lang="en-IN" dirty="0">
              <a:effectLst/>
              <a:latin typeface="Times New Roman" panose="02020603050405020304" pitchFamily="18" charset="0"/>
              <a:ea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03421072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1BFEC6-2390-37AB-9765-7945FA43D6CB}"/>
              </a:ext>
            </a:extLst>
          </p:cNvPr>
          <p:cNvSpPr/>
          <p:nvPr/>
        </p:nvSpPr>
        <p:spPr>
          <a:xfrm>
            <a:off x="5000727" y="1597385"/>
            <a:ext cx="2752183" cy="1132729"/>
          </a:xfrm>
          <a:prstGeom prst="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p>
          <a:p>
            <a:pPr algn="ctr"/>
            <a:r>
              <a:rPr lang="en-US" dirty="0"/>
              <a:t>(Null values)</a:t>
            </a:r>
            <a:endParaRPr lang="en-IN" dirty="0"/>
          </a:p>
        </p:txBody>
      </p:sp>
      <p:sp>
        <p:nvSpPr>
          <p:cNvPr id="5" name="Rectangle 4">
            <a:extLst>
              <a:ext uri="{FF2B5EF4-FFF2-40B4-BE49-F238E27FC236}">
                <a16:creationId xmlns:a16="http://schemas.microsoft.com/office/drawing/2014/main" id="{33587BD9-B617-2C58-45C4-533165D87299}"/>
              </a:ext>
            </a:extLst>
          </p:cNvPr>
          <p:cNvSpPr/>
          <p:nvPr/>
        </p:nvSpPr>
        <p:spPr>
          <a:xfrm>
            <a:off x="4591010" y="4230756"/>
            <a:ext cx="2752182" cy="1073426"/>
          </a:xfrm>
          <a:prstGeom prst="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ANALYSIS&amp; VISUALIZATION</a:t>
            </a:r>
          </a:p>
        </p:txBody>
      </p:sp>
      <p:sp>
        <p:nvSpPr>
          <p:cNvPr id="6" name="Rectangle 5">
            <a:extLst>
              <a:ext uri="{FF2B5EF4-FFF2-40B4-BE49-F238E27FC236}">
                <a16:creationId xmlns:a16="http://schemas.microsoft.com/office/drawing/2014/main" id="{F88EC928-C704-32D6-F4ED-BDD02455F81A}"/>
              </a:ext>
            </a:extLst>
          </p:cNvPr>
          <p:cNvSpPr/>
          <p:nvPr/>
        </p:nvSpPr>
        <p:spPr>
          <a:xfrm>
            <a:off x="8907573" y="4230756"/>
            <a:ext cx="3069914" cy="1073426"/>
          </a:xfrm>
          <a:prstGeom prst="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EVALUATION METRICS</a:t>
            </a:r>
          </a:p>
          <a:p>
            <a:pPr algn="ctr"/>
            <a:endParaRPr lang="en-US" dirty="0"/>
          </a:p>
          <a:p>
            <a:pPr algn="ctr"/>
            <a:endParaRPr lang="en-IN" dirty="0"/>
          </a:p>
        </p:txBody>
      </p:sp>
      <p:sp>
        <p:nvSpPr>
          <p:cNvPr id="7" name="Arrow: Left 6">
            <a:extLst>
              <a:ext uri="{FF2B5EF4-FFF2-40B4-BE49-F238E27FC236}">
                <a16:creationId xmlns:a16="http://schemas.microsoft.com/office/drawing/2014/main" id="{D0D52055-8AFF-3B03-9B48-0D9A925080EA}"/>
              </a:ext>
            </a:extLst>
          </p:cNvPr>
          <p:cNvSpPr/>
          <p:nvPr/>
        </p:nvSpPr>
        <p:spPr>
          <a:xfrm>
            <a:off x="7343192" y="4638389"/>
            <a:ext cx="1564381" cy="324679"/>
          </a:xfrm>
          <a:prstGeom prst="leftArrow">
            <a:avLst/>
          </a:prstGeom>
          <a:solidFill>
            <a:schemeClr val="accent2">
              <a:lumMod val="60000"/>
              <a:lumOff val="4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392394BA-6CE0-5C8C-4840-55BB42D8145C}"/>
              </a:ext>
            </a:extLst>
          </p:cNvPr>
          <p:cNvSpPr/>
          <p:nvPr/>
        </p:nvSpPr>
        <p:spPr>
          <a:xfrm>
            <a:off x="3524871" y="2038539"/>
            <a:ext cx="1475856" cy="322644"/>
          </a:xfrm>
          <a:prstGeom prst="rightArrow">
            <a:avLst/>
          </a:prstGeom>
          <a:solidFill>
            <a:schemeClr val="accent2">
              <a:lumMod val="60000"/>
              <a:lumOff val="4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02D53A7-0F20-B8DA-C2B4-A72079A5CAAE}"/>
              </a:ext>
            </a:extLst>
          </p:cNvPr>
          <p:cNvSpPr/>
          <p:nvPr/>
        </p:nvSpPr>
        <p:spPr>
          <a:xfrm>
            <a:off x="10133044" y="2808514"/>
            <a:ext cx="382556" cy="1408923"/>
          </a:xfrm>
          <a:prstGeom prst="downArrow">
            <a:avLst/>
          </a:prstGeom>
          <a:solidFill>
            <a:schemeClr val="accent2">
              <a:lumMod val="60000"/>
              <a:lumOff val="4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C11A0F5-F3DB-8E7D-3FA9-A6D2E99563AC}"/>
              </a:ext>
            </a:extLst>
          </p:cNvPr>
          <p:cNvSpPr/>
          <p:nvPr/>
        </p:nvSpPr>
        <p:spPr>
          <a:xfrm flipV="1">
            <a:off x="7752910" y="2038539"/>
            <a:ext cx="1300935" cy="324679"/>
          </a:xfrm>
          <a:prstGeom prst="rightArrow">
            <a:avLst/>
          </a:prstGeom>
          <a:solidFill>
            <a:schemeClr val="accent2">
              <a:lumMod val="60000"/>
              <a:lumOff val="4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712B8A9-47DD-3802-2E0C-B9E7D9981B0C}"/>
              </a:ext>
            </a:extLst>
          </p:cNvPr>
          <p:cNvSpPr/>
          <p:nvPr/>
        </p:nvSpPr>
        <p:spPr>
          <a:xfrm>
            <a:off x="849087" y="1604103"/>
            <a:ext cx="2675784" cy="1085498"/>
          </a:xfrm>
          <a:prstGeom prst="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ORIGINAL DOCUMENT</a:t>
            </a:r>
          </a:p>
        </p:txBody>
      </p:sp>
      <p:sp>
        <p:nvSpPr>
          <p:cNvPr id="14" name="Rectangle 13">
            <a:extLst>
              <a:ext uri="{FF2B5EF4-FFF2-40B4-BE49-F238E27FC236}">
                <a16:creationId xmlns:a16="http://schemas.microsoft.com/office/drawing/2014/main" id="{9B54EB79-26FB-14C6-47D0-9C5048CD75CB}"/>
              </a:ext>
            </a:extLst>
          </p:cNvPr>
          <p:cNvSpPr/>
          <p:nvPr/>
        </p:nvSpPr>
        <p:spPr>
          <a:xfrm>
            <a:off x="9053845" y="1604103"/>
            <a:ext cx="2777371" cy="1204411"/>
          </a:xfrm>
          <a:prstGeom prst="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SUMMARIZATION ALGORITHMS</a:t>
            </a:r>
          </a:p>
        </p:txBody>
      </p:sp>
      <p:sp>
        <p:nvSpPr>
          <p:cNvPr id="16" name="TextBox 15">
            <a:extLst>
              <a:ext uri="{FF2B5EF4-FFF2-40B4-BE49-F238E27FC236}">
                <a16:creationId xmlns:a16="http://schemas.microsoft.com/office/drawing/2014/main" id="{2CDB195C-ADB3-E111-34A1-2A611C73CDC2}"/>
              </a:ext>
            </a:extLst>
          </p:cNvPr>
          <p:cNvSpPr txBox="1"/>
          <p:nvPr/>
        </p:nvSpPr>
        <p:spPr>
          <a:xfrm>
            <a:off x="2027828" y="364516"/>
            <a:ext cx="6097554"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method</a:t>
            </a:r>
            <a:endParaRPr lang="en-IN" sz="3200" dirty="0"/>
          </a:p>
        </p:txBody>
      </p:sp>
    </p:spTree>
    <p:extLst>
      <p:ext uri="{BB962C8B-B14F-4D97-AF65-F5344CB8AC3E}">
        <p14:creationId xmlns:p14="http://schemas.microsoft.com/office/powerpoint/2010/main" val="3858371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1368</TotalTime>
  <Words>2119</Words>
  <Application>Microsoft Office PowerPoint</Application>
  <PresentationFormat>Widescreen</PresentationFormat>
  <Paragraphs>264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3.LexRank </vt:lpstr>
      <vt:lpstr>4.TextRank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krishnappa k</dc:creator>
  <cp:lastModifiedBy>krishnappa k</cp:lastModifiedBy>
  <cp:revision>56</cp:revision>
  <dcterms:created xsi:type="dcterms:W3CDTF">2022-05-21T04:58:58Z</dcterms:created>
  <dcterms:modified xsi:type="dcterms:W3CDTF">2022-10-01T06:11:13Z</dcterms:modified>
</cp:coreProperties>
</file>