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57" r:id="rId7"/>
    <p:sldId id="266" r:id="rId8"/>
    <p:sldId id="268" r:id="rId9"/>
    <p:sldId id="269" r:id="rId10"/>
    <p:sldId id="265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76020CB-58D4-4E74-939A-E25D0A942238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73EA1BA-F897-421E-B863-799A7EB52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23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20CB-58D4-4E74-939A-E25D0A942238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A1BA-F897-421E-B863-799A7EB52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11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20CB-58D4-4E74-939A-E25D0A942238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A1BA-F897-421E-B863-799A7EB52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611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20CB-58D4-4E74-939A-E25D0A942238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A1BA-F897-421E-B863-799A7EB52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993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20CB-58D4-4E74-939A-E25D0A942238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A1BA-F897-421E-B863-799A7EB52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585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20CB-58D4-4E74-939A-E25D0A942238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A1BA-F897-421E-B863-799A7EB52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300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20CB-58D4-4E74-939A-E25D0A942238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A1BA-F897-421E-B863-799A7EB52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81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76020CB-58D4-4E74-939A-E25D0A942238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A1BA-F897-421E-B863-799A7EB52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402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76020CB-58D4-4E74-939A-E25D0A942238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A1BA-F897-421E-B863-799A7EB52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5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20CB-58D4-4E74-939A-E25D0A942238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A1BA-F897-421E-B863-799A7EB52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20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20CB-58D4-4E74-939A-E25D0A942238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A1BA-F897-421E-B863-799A7EB52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48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20CB-58D4-4E74-939A-E25D0A942238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A1BA-F897-421E-B863-799A7EB52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66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20CB-58D4-4E74-939A-E25D0A942238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A1BA-F897-421E-B863-799A7EB52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14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20CB-58D4-4E74-939A-E25D0A942238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A1BA-F897-421E-B863-799A7EB52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6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20CB-58D4-4E74-939A-E25D0A942238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A1BA-F897-421E-B863-799A7EB52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9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20CB-58D4-4E74-939A-E25D0A942238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A1BA-F897-421E-B863-799A7EB52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1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20CB-58D4-4E74-939A-E25D0A942238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A1BA-F897-421E-B863-799A7EB52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09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76020CB-58D4-4E74-939A-E25D0A942238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73EA1BA-F897-421E-B863-799A7EB52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6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B5B2-D531-43AA-B9F4-56AE5F047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974" y="867281"/>
            <a:ext cx="10113135" cy="2677648"/>
          </a:xfrm>
        </p:spPr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SYSTEM CALLS</a:t>
            </a:r>
            <a:endParaRPr lang="en-IN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97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4B32-F556-4D58-86F6-D9763476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Information Maintenance</a:t>
            </a:r>
            <a:br>
              <a:rPr lang="en-US" sz="3600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942BA-C442-4065-AC07-7D328DD7D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791" y="2067340"/>
            <a:ext cx="5728321" cy="47906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It handles information and its transfer between the OS and the user program.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Functions: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Get or set time and date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Get process and device attributes</a:t>
            </a:r>
            <a:endParaRPr lang="en-US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5C102D-28A7-48ED-901B-3F5E313E9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4870" y="2603500"/>
            <a:ext cx="4209001" cy="3784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#include&lt;stdio.h&gt;</a:t>
            </a:r>
          </a:p>
          <a:p>
            <a:pPr marL="0" indent="0">
              <a:buNone/>
            </a:pP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main()</a:t>
            </a:r>
          </a:p>
          <a:p>
            <a:pPr marL="0" indent="0">
              <a:buNone/>
            </a:pP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printf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(”hello\n”);</a:t>
            </a:r>
          </a:p>
          <a:p>
            <a:pPr marL="0" indent="0">
              <a:buNone/>
            </a:pP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Sleep(10);</a:t>
            </a:r>
          </a:p>
          <a:p>
            <a:pPr marL="0" indent="0">
              <a:buNone/>
            </a:pP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Printf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(“done\n”);</a:t>
            </a:r>
          </a:p>
          <a:p>
            <a:pPr marL="0" indent="0">
              <a:buNone/>
            </a:pP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  <a:endParaRPr lang="en-IN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25C6D-AA56-4649-8CC1-76147BD2C448}"/>
              </a:ext>
            </a:extLst>
          </p:cNvPr>
          <p:cNvSpPr txBox="1"/>
          <p:nvPr/>
        </p:nvSpPr>
        <p:spPr>
          <a:xfrm>
            <a:off x="6453809" y="1744174"/>
            <a:ext cx="320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Example: sleep system call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46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E1FE-53A5-4413-A5CD-AE8B0190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Communication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8B809-9355-49F4-AE24-9B80636CE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9937116" cy="34163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These types of system calls are specially used for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interprocess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communications.</a:t>
            </a:r>
          </a:p>
          <a:p>
            <a:pPr algn="l"/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Functions: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Create, delete communications connections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Send, receive message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Help OS to transfer status information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Attach or detach remote devices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70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2880C0-F0AD-45C8-A15F-99AFBEC29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829416"/>
              </p:ext>
            </p:extLst>
          </p:nvPr>
        </p:nvGraphicFramePr>
        <p:xfrm>
          <a:off x="583096" y="410816"/>
          <a:ext cx="9596616" cy="644718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893464">
                  <a:extLst>
                    <a:ext uri="{9D8B030D-6E8A-4147-A177-3AD203B41FA5}">
                      <a16:colId xmlns:a16="http://schemas.microsoft.com/office/drawing/2014/main" val="2201937995"/>
                    </a:ext>
                  </a:extLst>
                </a:gridCol>
                <a:gridCol w="3851576">
                  <a:extLst>
                    <a:ext uri="{9D8B030D-6E8A-4147-A177-3AD203B41FA5}">
                      <a16:colId xmlns:a16="http://schemas.microsoft.com/office/drawing/2014/main" val="4262180336"/>
                    </a:ext>
                  </a:extLst>
                </a:gridCol>
                <a:gridCol w="3851576">
                  <a:extLst>
                    <a:ext uri="{9D8B030D-6E8A-4147-A177-3AD203B41FA5}">
                      <a16:colId xmlns:a16="http://schemas.microsoft.com/office/drawing/2014/main" val="2744162537"/>
                    </a:ext>
                  </a:extLst>
                </a:gridCol>
              </a:tblGrid>
              <a:tr h="429812"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effectLst/>
                        </a:rPr>
                        <a:t>Categories</a:t>
                      </a:r>
                    </a:p>
                  </a:txBody>
                  <a:tcPr marL="56938" marR="56938" marT="28469" marB="284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effectLst/>
                        </a:rPr>
                        <a:t>Windows</a:t>
                      </a:r>
                    </a:p>
                  </a:txBody>
                  <a:tcPr marL="56938" marR="56938" marT="28469" marB="284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effectLst/>
                        </a:rPr>
                        <a:t>Unix</a:t>
                      </a:r>
                    </a:p>
                  </a:txBody>
                  <a:tcPr marL="56938" marR="56938" marT="28469" marB="284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136797"/>
                  </a:ext>
                </a:extLst>
              </a:tr>
              <a:tr h="1074530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Process control</a:t>
                      </a:r>
                    </a:p>
                  </a:txBody>
                  <a:tcPr marL="56938" marR="56938" marT="28469" marB="284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CreateProcess()</a:t>
                      </a:r>
                      <a:b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</a:br>
                      <a: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ExitProcess()</a:t>
                      </a:r>
                      <a:b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</a:br>
                      <a: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WaitForSingleObject()</a:t>
                      </a:r>
                    </a:p>
                  </a:txBody>
                  <a:tcPr marL="56938" marR="56938" marT="28469" marB="284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fork()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dirty="0">
                          <a:effectLst/>
                        </a:rPr>
                        <a:t>exit()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dirty="0">
                          <a:effectLst/>
                        </a:rPr>
                        <a:t>wait()</a:t>
                      </a:r>
                    </a:p>
                  </a:txBody>
                  <a:tcPr marL="56938" marR="56938" marT="28469" marB="284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4578169"/>
                  </a:ext>
                </a:extLst>
              </a:tr>
              <a:tr h="1074530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Device manipulation</a:t>
                      </a:r>
                    </a:p>
                  </a:txBody>
                  <a:tcPr marL="56938" marR="56938" marT="28469" marB="284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SetConsoleMode()</a:t>
                      </a:r>
                      <a:b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</a:br>
                      <a: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ReadConsole()</a:t>
                      </a:r>
                      <a:b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</a:br>
                      <a: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WriteConsole()</a:t>
                      </a:r>
                    </a:p>
                  </a:txBody>
                  <a:tcPr marL="56938" marR="56938" marT="28469" marB="284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loctl()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dirty="0">
                          <a:effectLst/>
                        </a:rPr>
                        <a:t>read()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dirty="0">
                          <a:effectLst/>
                        </a:rPr>
                        <a:t>write()</a:t>
                      </a:r>
                    </a:p>
                  </a:txBody>
                  <a:tcPr marL="56938" marR="56938" marT="28469" marB="284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281113"/>
                  </a:ext>
                </a:extLst>
              </a:tr>
              <a:tr h="1396890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File manipulation</a:t>
                      </a:r>
                    </a:p>
                  </a:txBody>
                  <a:tcPr marL="56938" marR="56938" marT="28469" marB="284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CreateFile()</a:t>
                      </a:r>
                      <a:b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</a:br>
                      <a: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ReadFile()</a:t>
                      </a:r>
                      <a:b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</a:br>
                      <a: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WriteFile()</a:t>
                      </a:r>
                      <a:b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</a:br>
                      <a: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CloseHandle()</a:t>
                      </a:r>
                    </a:p>
                  </a:txBody>
                  <a:tcPr marL="56938" marR="56938" marT="28469" marB="284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Open()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dirty="0">
                          <a:effectLst/>
                        </a:rPr>
                        <a:t>Read()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dirty="0">
                          <a:effectLst/>
                        </a:rPr>
                        <a:t>write()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dirty="0">
                          <a:effectLst/>
                        </a:rPr>
                        <a:t>close!)</a:t>
                      </a:r>
                    </a:p>
                  </a:txBody>
                  <a:tcPr marL="56938" marR="56938" marT="28469" marB="284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7118757"/>
                  </a:ext>
                </a:extLst>
              </a:tr>
              <a:tr h="1396890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Information maintanence</a:t>
                      </a:r>
                    </a:p>
                  </a:txBody>
                  <a:tcPr marL="56938" marR="56938" marT="28469" marB="284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GetCurrentProcessID()</a:t>
                      </a:r>
                      <a:b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</a:br>
                      <a: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SetTimer()</a:t>
                      </a:r>
                      <a:b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</a:br>
                      <a: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Sleep()</a:t>
                      </a:r>
                    </a:p>
                  </a:txBody>
                  <a:tcPr marL="56938" marR="56938" marT="28469" marB="284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getpid()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dirty="0">
                          <a:effectLst/>
                        </a:rPr>
                        <a:t>alarm()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dirty="0">
                          <a:effectLst/>
                        </a:rPr>
                        <a:t>sleep()</a:t>
                      </a:r>
                    </a:p>
                  </a:txBody>
                  <a:tcPr marL="56938" marR="56938" marT="28469" marB="284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7520163"/>
                  </a:ext>
                </a:extLst>
              </a:tr>
              <a:tr h="1074530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Communication</a:t>
                      </a:r>
                    </a:p>
                  </a:txBody>
                  <a:tcPr marL="56938" marR="56938" marT="28469" marB="284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CreatePipe()</a:t>
                      </a:r>
                      <a:b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</a:br>
                      <a: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CreateFileMapping()</a:t>
                      </a:r>
                      <a:b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</a:br>
                      <a:r>
                        <a:rPr lang="en-IN" sz="1800" b="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MapViewOfFile()</a:t>
                      </a:r>
                    </a:p>
                  </a:txBody>
                  <a:tcPr marL="56938" marR="56938" marT="28469" marB="284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Pipe()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dirty="0">
                          <a:effectLst/>
                        </a:rPr>
                        <a:t>shm_open()</a:t>
                      </a:r>
                      <a:br>
                        <a:rPr lang="en-IN" sz="1800" dirty="0">
                          <a:effectLst/>
                        </a:rPr>
                      </a:br>
                      <a:r>
                        <a:rPr lang="en-IN" sz="1800" dirty="0">
                          <a:effectLst/>
                        </a:rPr>
                        <a:t>mmap()</a:t>
                      </a:r>
                    </a:p>
                  </a:txBody>
                  <a:tcPr marL="56938" marR="56938" marT="28469" marB="284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8811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73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9C9D-9583-4DAC-B5C3-3DDD1CE3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Defination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11DEF-1EEE-4698-87F5-7F45ECC4E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A 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system call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 is a mechanism that provides the interface between a process and the operating system. It is a programmatic method in which a computer program requests a service from the kernel of the OS.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System call offers the services of the operating system to the user programs via API (Application Programming Interface). System calls are the only entry points for the kernel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51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0453-E2A5-45E9-A3B5-59337321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How System Call Works</a:t>
            </a:r>
            <a:br>
              <a:rPr lang="en-IN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32944A-D117-493F-B45E-712A85DE38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15"/>
          <a:stretch/>
        </p:blipFill>
        <p:spPr bwMode="auto">
          <a:xfrm>
            <a:off x="2751090" y="2537238"/>
            <a:ext cx="7625362" cy="411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11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D4A078-22AE-48CC-9EB3-A7CA87DE3FE5}"/>
              </a:ext>
            </a:extLst>
          </p:cNvPr>
          <p:cNvSpPr txBox="1"/>
          <p:nvPr/>
        </p:nvSpPr>
        <p:spPr>
          <a:xfrm>
            <a:off x="940904" y="954157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As you can see in the above-given System Call example diagram.</a:t>
            </a:r>
          </a:p>
          <a:p>
            <a:pPr algn="l"/>
            <a:endParaRPr lang="en-US" sz="24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sz="24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1)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The processes executed in the user mode till the time a system call interrupts it.</a:t>
            </a:r>
          </a:p>
          <a:p>
            <a:pPr algn="l"/>
            <a:endParaRPr lang="en-US" sz="24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sz="24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2) 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After that, the system call is executed in the kernel-mode on a priority basis</a:t>
            </a:r>
          </a:p>
          <a:p>
            <a:pPr algn="l"/>
            <a:endParaRPr lang="en-US" sz="24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sz="24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3)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Once system call execution is over, control returns to the user mode</a:t>
            </a:r>
          </a:p>
          <a:p>
            <a:pPr algn="l"/>
            <a:endParaRPr lang="en-US" sz="24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sz="24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Step 4) 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execution of user processes resumed in Kernel mode</a:t>
            </a:r>
          </a:p>
        </p:txBody>
      </p:sp>
    </p:spTree>
    <p:extLst>
      <p:ext uri="{BB962C8B-B14F-4D97-AF65-F5344CB8AC3E}">
        <p14:creationId xmlns:p14="http://schemas.microsoft.com/office/powerpoint/2010/main" val="93315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F41E-1FF0-4093-AEC4-CC322E53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Why do you need System Calls in OS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25FF9-1B7E-429D-B96A-688628A722A1}"/>
              </a:ext>
            </a:extLst>
          </p:cNvPr>
          <p:cNvSpPr txBox="1"/>
          <p:nvPr/>
        </p:nvSpPr>
        <p:spPr>
          <a:xfrm>
            <a:off x="397566" y="2358887"/>
            <a:ext cx="114631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Reading and writing from files demand system calls.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4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If a file system wants to create or delete files, system calls are required.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4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System calls are used for the creation and management of new processes.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4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Network connections need system calls for sending and receiving packets.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4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Access to hardware devices like scanner, printer, need a system call.</a:t>
            </a:r>
          </a:p>
        </p:txBody>
      </p:sp>
    </p:spTree>
    <p:extLst>
      <p:ext uri="{BB962C8B-B14F-4D97-AF65-F5344CB8AC3E}">
        <p14:creationId xmlns:p14="http://schemas.microsoft.com/office/powerpoint/2010/main" val="155966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60B3-4AEC-4024-A4BE-2617B04A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 Black" panose="020B0A04020102020204" pitchFamily="34" charset="0"/>
              </a:rPr>
              <a:t>Types of call</a:t>
            </a:r>
            <a:endParaRPr lang="en-IN" sz="4000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System Call in OS (Operating System): What is, Types and Examples">
            <a:extLst>
              <a:ext uri="{FF2B5EF4-FFF2-40B4-BE49-F238E27FC236}">
                <a16:creationId xmlns:a16="http://schemas.microsoft.com/office/drawing/2014/main" id="{66C4200F-3A5F-4E06-B4E0-A6711CA309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62" y="2305879"/>
            <a:ext cx="10442712" cy="443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25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275C-A0CD-4789-8FAB-2F5D5DA8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014158"/>
          </a:xfrm>
        </p:spPr>
        <p:txBody>
          <a:bodyPr/>
          <a:lstStyle/>
          <a:p>
            <a:r>
              <a:rPr lang="en-IN" sz="3600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Process Control: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D9ED4-8105-4A04-9C4E-12E7A5F65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5043" y="2292626"/>
            <a:ext cx="5715069" cy="438647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1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This system calls perform the task of process creation, process termination, etc.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IN" sz="21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Functions:</a:t>
            </a:r>
            <a:endParaRPr lang="en-IN" sz="21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1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End and Abort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1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Load and Execute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1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Create Process and Terminate Process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1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Wait and Signal Event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1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Allocate and free memory</a:t>
            </a:r>
          </a:p>
          <a:p>
            <a:endParaRPr lang="en-IN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CAAC5-788F-49B8-A395-0BEAE5B49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4452" y="2292625"/>
            <a:ext cx="6122505" cy="4565375"/>
          </a:xfrm>
        </p:spPr>
        <p:txBody>
          <a:bodyPr>
            <a:noAutofit/>
          </a:bodyPr>
          <a:lstStyle/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#include&lt;stdio.h&gt;</a:t>
            </a:r>
          </a:p>
          <a:p>
            <a:pPr marL="400050" lvl="1" indent="0">
              <a:buNone/>
            </a:pP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void main()</a:t>
            </a:r>
          </a:p>
          <a:p>
            <a:pPr marL="400050" lvl="1" indent="0">
              <a:buNone/>
            </a:pP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r;</a:t>
            </a:r>
          </a:p>
          <a:p>
            <a:pPr marL="400050" lvl="1" indent="0">
              <a:buNone/>
            </a:pP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Printf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(“hello…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pid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=%d\n”,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getpid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());</a:t>
            </a:r>
          </a:p>
          <a:p>
            <a:pPr marL="400050" lvl="1" indent="0">
              <a:buNone/>
            </a:pP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r=fork();</a:t>
            </a:r>
          </a:p>
          <a:p>
            <a:pPr marL="400050" lvl="1" indent="0">
              <a:buNone/>
            </a:pP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If(r==0)</a:t>
            </a:r>
          </a:p>
          <a:p>
            <a:pPr marL="400050" lvl="1" indent="0">
              <a:buNone/>
            </a:pP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Printf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(“it is child code..\n”);</a:t>
            </a:r>
          </a:p>
          <a:p>
            <a:pPr marL="400050" lvl="1" indent="0">
              <a:buNone/>
            </a:pP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</a:p>
          <a:p>
            <a:pPr marL="400050" lvl="1" indent="0">
              <a:buNone/>
            </a:pP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Printf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(“it is parent..\n”);</a:t>
            </a:r>
          </a:p>
          <a:p>
            <a:pPr marL="400050" lvl="1" indent="0">
              <a:buNone/>
            </a:pP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While(1);</a:t>
            </a:r>
          </a:p>
          <a:p>
            <a:pPr marL="400050" lvl="1" indent="0">
              <a:buNone/>
            </a:pP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  <a:endParaRPr lang="en-IN" sz="1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22BF3C-E54E-46C8-A68B-2DAF0DF93DF8}"/>
              </a:ext>
            </a:extLst>
          </p:cNvPr>
          <p:cNvSpPr txBox="1"/>
          <p:nvPr/>
        </p:nvSpPr>
        <p:spPr>
          <a:xfrm>
            <a:off x="6096001" y="1802296"/>
            <a:ext cx="34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Example: fork system call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59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7EC8-3CA9-4550-973F-29D27351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File Management</a:t>
            </a:r>
            <a:br>
              <a:rPr lang="en-US" sz="36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239AB-2470-4F18-A0A8-40352EF03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7565" y="2252870"/>
            <a:ext cx="5582547" cy="433346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endParaRPr lang="en-US" sz="24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File management system calls handle file manipulation jobs like creating a file, reading, and writing, etc.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Functions: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Create a file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Delete file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Open and close file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Read, write, and reposition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Get and set file attributes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2B69A-26C3-4B11-B01A-E67CE127E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890" y="2345635"/>
            <a:ext cx="5582545" cy="4240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#include&lt;stdio.h&gt;</a:t>
            </a:r>
          </a:p>
          <a:p>
            <a:pPr marL="0" indent="0">
              <a:buNone/>
            </a:pP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main()</a:t>
            </a:r>
          </a:p>
          <a:p>
            <a:pPr marL="0" indent="0">
              <a:buNone/>
            </a:pP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</a:t>
            </a: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fd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fd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=open(“</a:t>
            </a: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data”,O_RD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ONLY);</a:t>
            </a:r>
          </a:p>
          <a:p>
            <a:pPr marL="0" indent="0">
              <a:buNone/>
            </a:pP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If(</a:t>
            </a: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fd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&lt;0)</a:t>
            </a:r>
          </a:p>
          <a:p>
            <a:pPr marL="0" indent="0">
              <a:buNone/>
            </a:pP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perror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(“open”);</a:t>
            </a:r>
          </a:p>
          <a:p>
            <a:pPr marL="0" indent="0">
              <a:buNone/>
            </a:pP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return;</a:t>
            </a:r>
          </a:p>
          <a:p>
            <a:pPr marL="0" indent="0">
              <a:buNone/>
            </a:pP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</a:p>
          <a:p>
            <a:pPr marL="0" indent="0">
              <a:buNone/>
            </a:pP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Printf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(“</a:t>
            </a: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fd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=%d\n”,</a:t>
            </a: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fd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);</a:t>
            </a:r>
          </a:p>
          <a:p>
            <a:endParaRPr lang="en-IN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EE142-C331-4115-A7A9-602AF2E1B952}"/>
              </a:ext>
            </a:extLst>
          </p:cNvPr>
          <p:cNvSpPr txBox="1"/>
          <p:nvPr/>
        </p:nvSpPr>
        <p:spPr>
          <a:xfrm>
            <a:off x="6626087" y="1680632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Examples: Open system file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7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D9C7-2E18-4BED-8A15-C1B76512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Device Management</a:t>
            </a:r>
            <a:br>
              <a:rPr lang="en-US" sz="3600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2FCB-BE34-4B15-B5F7-411E9239D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9274507" cy="34163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Device management does the job of device manipulation like reading from device buffers, writing into device buffers, etc.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Functions: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Request and release device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Logically attach/ detach devices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Get and Set device attributes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40532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298</TotalTime>
  <Words>673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Bodoni MT Black</vt:lpstr>
      <vt:lpstr>Century Gothic</vt:lpstr>
      <vt:lpstr>Source Sans Pro</vt:lpstr>
      <vt:lpstr>Wingdings</vt:lpstr>
      <vt:lpstr>Wingdings 3</vt:lpstr>
      <vt:lpstr>Ion Boardroom</vt:lpstr>
      <vt:lpstr>SYSTEM CALLS</vt:lpstr>
      <vt:lpstr>Defination</vt:lpstr>
      <vt:lpstr>How System Call Works </vt:lpstr>
      <vt:lpstr>PowerPoint Presentation</vt:lpstr>
      <vt:lpstr>Why do you need System Calls in OS </vt:lpstr>
      <vt:lpstr>Types of call</vt:lpstr>
      <vt:lpstr>Process Control:</vt:lpstr>
      <vt:lpstr>File Management </vt:lpstr>
      <vt:lpstr>Device Management </vt:lpstr>
      <vt:lpstr>Information Maintenance </vt:lpstr>
      <vt:lpstr>Communication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CALLS</dc:title>
  <dc:creator>Yashaswini M</dc:creator>
  <cp:lastModifiedBy>Yashaswini M</cp:lastModifiedBy>
  <cp:revision>3</cp:revision>
  <dcterms:created xsi:type="dcterms:W3CDTF">2022-03-31T14:42:42Z</dcterms:created>
  <dcterms:modified xsi:type="dcterms:W3CDTF">2022-03-31T19:40:54Z</dcterms:modified>
</cp:coreProperties>
</file>