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andramalika Ravipat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12T18:31:43.143">
    <p:pos x="322" y="328"/>
    <p:text>Figure 10 presents the speedups of using our design and optimization techniques over the baseline method, which is an edge-centric
process implementation. For GCN, GIN and GraphSage, we measure the impact of our two-level parallelism (TLP), hybrid dynamic
workload assignment (Hybrid), and register caching (Cache). And
we also show the impact of kernel fusion (Fusion) for GAT model.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everyone, myself athulitha yashaswini, I am here with my team members sahithi and chandramaika and today we are going to talk about TLPGNN which is two level parallelism paradigm for GNN computation on GPU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e6a701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e6a701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b9819a54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b9819a54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b9819a54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b9819a54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b9819a54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b9819a54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b9819a54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b9819a54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b9819a54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b9819a54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e6a70192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e6a70192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e6a70192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e6a70192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e6a7019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e6a7019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e6a70192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e6a70192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b9819a54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b9819a54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202122"/>
                </a:solidFill>
                <a:highlight>
                  <a:srgbClr val="FFFFFF"/>
                </a:highlight>
              </a:rPr>
              <a:t>As we all know, GNN is the present emerging topic which is used in various real life applications like </a:t>
            </a:r>
            <a:r>
              <a:rPr lang="en-GB" sz="1050">
                <a:solidFill>
                  <a:srgbClr val="202122"/>
                </a:solidFill>
                <a:highlight>
                  <a:srgbClr val="FFFFFF"/>
                </a:highlight>
              </a:rPr>
              <a:t>recommendation</a:t>
            </a:r>
            <a:r>
              <a:rPr lang="en-GB" sz="1050">
                <a:solidFill>
                  <a:srgbClr val="202122"/>
                </a:solidFill>
                <a:highlight>
                  <a:srgbClr val="FFFFFF"/>
                </a:highlight>
              </a:rPr>
              <a:t> systems , drug discovery , social network analysis and may more . So , in GNN </a:t>
            </a:r>
            <a:r>
              <a:rPr lang="en-GB" sz="1050">
                <a:solidFill>
                  <a:srgbClr val="202122"/>
                </a:solidFill>
                <a:highlight>
                  <a:srgbClr val="FFFFFF"/>
                </a:highlight>
              </a:rPr>
              <a:t>computation involves regular neural network operations and general graph convolution operation .</a:t>
            </a:r>
            <a:r>
              <a:rPr lang="en-GB" sz="1050">
                <a:solidFill>
                  <a:srgbClr val="0D0D0D"/>
                </a:solidFill>
                <a:highlight>
                  <a:srgbClr val="FFFFFF"/>
                </a:highlight>
                <a:latin typeface="Roboto"/>
                <a:ea typeface="Roboto"/>
                <a:cs typeface="Roboto"/>
                <a:sym typeface="Roboto"/>
              </a:rPr>
              <a:t>Dense neural network operations, such as matrix multiplication and ReLU activation, Graph convolutional layers operations like aggregation of feature vectors on neighbor nodes, integrate them with the vertex's own features, and produce updated features for the next input layer</a:t>
            </a:r>
            <a:endParaRPr sz="1050">
              <a:solidFill>
                <a:srgbClr val="202122"/>
              </a:solidFill>
              <a:highlight>
                <a:srgbClr val="FFFFFF"/>
              </a:highlight>
            </a:endParaRPr>
          </a:p>
          <a:p>
            <a:pPr indent="0" lvl="0" marL="0" rtl="0" algn="l">
              <a:spcBef>
                <a:spcPts val="0"/>
              </a:spcBef>
              <a:spcAft>
                <a:spcPts val="0"/>
              </a:spcAft>
              <a:buClr>
                <a:schemeClr val="dk1"/>
              </a:buClr>
              <a:buSzPts val="1100"/>
              <a:buFont typeface="Arial"/>
              <a:buNone/>
            </a:pPr>
            <a:r>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e6a70192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e6a70192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e6a70192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e6a70192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e6a70192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e6a70192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e6a70192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e6a70192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595959"/>
                </a:solidFill>
                <a:highlight>
                  <a:srgbClr val="FFFFFF"/>
                </a:highlight>
                <a:latin typeface="Roboto"/>
                <a:ea typeface="Roboto"/>
                <a:cs typeface="Roboto"/>
                <a:sym typeface="Roboto"/>
              </a:rPr>
              <a:t>Why ar w using </a:t>
            </a:r>
            <a:r>
              <a:rPr lang="en-GB">
                <a:solidFill>
                  <a:srgbClr val="595959"/>
                </a:solidFill>
                <a:highlight>
                  <a:srgbClr val="FFFFFF"/>
                </a:highlight>
                <a:latin typeface="Roboto"/>
                <a:ea typeface="Roboto"/>
                <a:cs typeface="Roboto"/>
                <a:sym typeface="Roboto"/>
              </a:rPr>
              <a:t> TLPGNN offers improved efficiency in GNN computation by reducing computation time and optimizing the GNN operations and it is specially designed a two level parallelism which utilizes the hardware resources to optimize workload distribution and enhance efficiency . And , in terms of performance , it outperformed DGL, GNNAdvisor and featGraph.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e6a70192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e6a70192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Under state art approach;</a:t>
            </a:r>
            <a:endParaRPr/>
          </a:p>
          <a:p>
            <a:pPr indent="0" lvl="0" marL="0" rtl="0" algn="l">
              <a:spcBef>
                <a:spcPts val="0"/>
              </a:spcBef>
              <a:spcAft>
                <a:spcPts val="0"/>
              </a:spcAft>
              <a:buNone/>
            </a:pPr>
            <a:r>
              <a:rPr lang="en-GB"/>
              <a:t>So, from the </a:t>
            </a:r>
            <a:r>
              <a:rPr lang="en-GB"/>
              <a:t>traditional graph algorithms, GNN differ alot because in GNN, we have an extra dimension which is feature vector in vertex or edge in computation. The existing optimization techniques lack the deep understanding of GNN performance, for example, GNN advisor claims that huge feature size will impact the workload but they have not clearly stated the reason that why this is happening . So, some of challenges we are going to notice is the effect of , heavy preprocessing, impact of atomic operations and unnecessary more number of kernel launches.</a:t>
            </a:r>
            <a:endParaRPr/>
          </a:p>
          <a:p>
            <a:pPr indent="0" lvl="0" marL="0" rtl="0" algn="l">
              <a:spcBef>
                <a:spcPts val="0"/>
              </a:spcBef>
              <a:spcAft>
                <a:spcPts val="0"/>
              </a:spcAft>
              <a:buNone/>
            </a:pPr>
            <a:r>
              <a:rPr lang="en-GB"/>
              <a:t>This approach is currently justified on homogeneous graphs, but it have enough potential to extend until hetero geneous graphs for future exploration,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e6a70192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e6a70192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to understand the performance of GNN </a:t>
            </a:r>
            <a:r>
              <a:rPr lang="en-GB"/>
              <a:t>computation</a:t>
            </a:r>
            <a:r>
              <a:rPr lang="en-GB"/>
              <a:t> , they have GPU profiling </a:t>
            </a:r>
            <a:r>
              <a:rPr lang="en-GB">
                <a:solidFill>
                  <a:srgbClr val="0D0D0D"/>
                </a:solidFill>
                <a:highlight>
                  <a:srgbClr val="FFFFFF"/>
                </a:highlight>
                <a:latin typeface="Roboto"/>
                <a:ea typeface="Roboto"/>
                <a:cs typeface="Roboto"/>
                <a:sym typeface="Roboto"/>
              </a:rPr>
              <a:t>with NVIDIA Nsight Compute offers detailed performance metrics and analysis for CUDA applications through an interactive interface and command-line tool . </a:t>
            </a:r>
            <a:endParaRPr>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a:solidFill>
                  <a:srgbClr val="0D0D0D"/>
                </a:solidFill>
                <a:highlight>
                  <a:srgbClr val="FFFFFF"/>
                </a:highlight>
                <a:latin typeface="Roboto"/>
                <a:ea typeface="Roboto"/>
                <a:cs typeface="Roboto"/>
                <a:sym typeface="Roboto"/>
              </a:rPr>
              <a:t>SM untilization rate : This metric is going to describe the </a:t>
            </a:r>
            <a:r>
              <a:rPr lang="en-GB">
                <a:solidFill>
                  <a:srgbClr val="0D0D0D"/>
                </a:solidFill>
                <a:highlight>
                  <a:srgbClr val="FFFFFF"/>
                </a:highlight>
                <a:latin typeface="Roboto"/>
                <a:ea typeface="Roboto"/>
                <a:cs typeface="Roboto"/>
                <a:sym typeface="Roboto"/>
              </a:rPr>
              <a:t>efficiency</a:t>
            </a:r>
            <a:r>
              <a:rPr lang="en-GB">
                <a:solidFill>
                  <a:srgbClr val="0D0D0D"/>
                </a:solidFill>
                <a:highlight>
                  <a:srgbClr val="FFFFFF"/>
                </a:highlight>
                <a:latin typeface="Roboto"/>
                <a:ea typeface="Roboto"/>
                <a:cs typeface="Roboto"/>
                <a:sym typeface="Roboto"/>
              </a:rPr>
              <a:t> of GPU resources which includes pilelining and issue queuse, so , the lower the SM utilization rate indicates the underutilization</a:t>
            </a:r>
            <a:endParaRPr>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a:solidFill>
                  <a:srgbClr val="0D0D0D"/>
                </a:solidFill>
                <a:highlight>
                  <a:srgbClr val="FFFFFF"/>
                </a:highlight>
                <a:latin typeface="Roboto"/>
                <a:ea typeface="Roboto"/>
                <a:cs typeface="Roboto"/>
                <a:sym typeface="Roboto"/>
              </a:rPr>
              <a:t>Achieved occupancy : This metric measures the ratio of  number of active warps by </a:t>
            </a:r>
            <a:r>
              <a:rPr lang="en-GB">
                <a:solidFill>
                  <a:srgbClr val="0D0D0D"/>
                </a:solidFill>
                <a:highlight>
                  <a:srgbClr val="FFFFFF"/>
                </a:highlight>
                <a:latin typeface="Roboto"/>
                <a:ea typeface="Roboto"/>
                <a:cs typeface="Roboto"/>
                <a:sym typeface="Roboto"/>
              </a:rPr>
              <a:t>maximum number of possible active warps, the higher the achieved occupancy, higher the balanced workload distribution among different warps</a:t>
            </a:r>
            <a:endParaRPr>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GB">
                <a:solidFill>
                  <a:srgbClr val="0D0D0D"/>
                </a:solidFill>
                <a:highlight>
                  <a:srgbClr val="FFFFFF"/>
                </a:highlight>
                <a:latin typeface="Roboto"/>
                <a:ea typeface="Roboto"/>
                <a:cs typeface="Roboto"/>
                <a:sym typeface="Roboto"/>
              </a:rPr>
              <a:t>Setor per request : </a:t>
            </a:r>
            <a:endParaRPr>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e6a70192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e6a70192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So,now we are going to </a:t>
            </a:r>
            <a:r>
              <a:rPr lang="en-GB"/>
              <a:t>talk</a:t>
            </a:r>
            <a:r>
              <a:rPr lang="en-GB"/>
              <a:t> about how are we </a:t>
            </a:r>
            <a:r>
              <a:rPr lang="en-GB"/>
              <a:t>going to understand the performance of GNN with the metrics introduced in GPU profiling. They have experimented on 3 things to understand GNN better, i.e; atomic operations, coaleseced memory access and kernel launches, now we are going to discuss about them in detail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b9819a54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b9819a54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b9819a54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b9819a54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b9819a54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b9819a54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l.acm.org/doi/10.1145/3502181.353146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hlinkClick r:id="rId3"/>
              </a:rPr>
              <a:t>TLPGNN: A Two-Level Parallelism Paradigm for GNN Computation on GPU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 type="body"/>
          </p:nvPr>
        </p:nvSpPr>
        <p:spPr>
          <a:xfrm>
            <a:off x="727650" y="2084550"/>
            <a:ext cx="7688700" cy="2857500"/>
          </a:xfrm>
          <a:prstGeom prst="rect">
            <a:avLst/>
          </a:prstGeom>
        </p:spPr>
        <p:txBody>
          <a:bodyPr anchorCtr="0" anchor="t" bIns="91425" lIns="91425" spcFirstLastPara="1" rIns="91425" wrap="square" tIns="91425">
            <a:normAutofit fontScale="62500" lnSpcReduction="20000"/>
          </a:bodyPr>
          <a:lstStyle/>
          <a:p>
            <a:pPr indent="-321865" lvl="0" marL="457200" rtl="0" algn="l">
              <a:spcBef>
                <a:spcPts val="0"/>
              </a:spcBef>
              <a:spcAft>
                <a:spcPts val="0"/>
              </a:spcAft>
              <a:buSzPct val="100000"/>
              <a:buChar char="●"/>
            </a:pPr>
            <a:r>
              <a:rPr lang="en-GB" sz="2350"/>
              <a:t>The computation associated with each vertex could be parallelized internally and since we use one warp to </a:t>
            </a:r>
            <a:r>
              <a:rPr lang="en-GB" sz="2350"/>
              <a:t>process</a:t>
            </a:r>
            <a:r>
              <a:rPr lang="en-GB" sz="2350"/>
              <a:t> a vertex, thus we have 32 threads available that enables parallelism to process the features.</a:t>
            </a:r>
            <a:endParaRPr sz="2350"/>
          </a:p>
          <a:p>
            <a:pPr indent="-321865" lvl="0" marL="457200" rtl="0" algn="l">
              <a:spcBef>
                <a:spcPts val="0"/>
              </a:spcBef>
              <a:spcAft>
                <a:spcPts val="0"/>
              </a:spcAft>
              <a:buSzPct val="100000"/>
              <a:buChar char="●"/>
            </a:pPr>
            <a:r>
              <a:rPr lang="en-GB" sz="2350"/>
              <a:t>The computation within the vertex can be expressed as nested loop with two </a:t>
            </a:r>
            <a:r>
              <a:rPr lang="en-GB" sz="2350"/>
              <a:t>options</a:t>
            </a:r>
            <a:r>
              <a:rPr lang="en-GB" sz="2350"/>
              <a:t> for the looping order: edge-then-feature or feature-then-edge.</a:t>
            </a:r>
            <a:endParaRPr sz="2350"/>
          </a:p>
          <a:p>
            <a:pPr indent="-321865" lvl="0" marL="457200" rtl="0" algn="l">
              <a:spcBef>
                <a:spcPts val="0"/>
              </a:spcBef>
              <a:spcAft>
                <a:spcPts val="0"/>
              </a:spcAft>
              <a:buSzPct val="100000"/>
              <a:buChar char="●"/>
            </a:pPr>
            <a:r>
              <a:rPr lang="en-GB" sz="2350"/>
              <a:t>The former  first iterates on each edge of the vertex being processed, and then for each index of the feature dimension axis.  Each edge is processed  parallely and the features are processed sequentially. The </a:t>
            </a:r>
            <a:r>
              <a:rPr lang="en-GB" sz="2350"/>
              <a:t>latter one</a:t>
            </a:r>
            <a:r>
              <a:rPr lang="en-GB" sz="2350"/>
              <a:t> uses reversed order.</a:t>
            </a:r>
            <a:endParaRPr sz="2350"/>
          </a:p>
          <a:p>
            <a:pPr indent="-321865" lvl="0" marL="457200" rtl="0" algn="l">
              <a:spcBef>
                <a:spcPts val="0"/>
              </a:spcBef>
              <a:spcAft>
                <a:spcPts val="0"/>
              </a:spcAft>
              <a:buSzPct val="100000"/>
              <a:buChar char="●"/>
            </a:pPr>
            <a:r>
              <a:rPr lang="en-GB" sz="2350"/>
              <a:t>Edge-then-feature is also referred as Edge Parallelism and  Feature-then-Edge is </a:t>
            </a:r>
            <a:r>
              <a:rPr lang="en-GB" sz="2350"/>
              <a:t>also</a:t>
            </a:r>
            <a:r>
              <a:rPr lang="en-GB" sz="2350"/>
              <a:t> </a:t>
            </a:r>
            <a:r>
              <a:rPr lang="en-GB" sz="2350"/>
              <a:t>referred</a:t>
            </a:r>
            <a:r>
              <a:rPr lang="en-GB" sz="2350"/>
              <a:t> as Feature Parallelism.</a:t>
            </a:r>
            <a:endParaRPr sz="235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43" name="Google Shape;143;p22"/>
          <p:cNvSpPr txBox="1"/>
          <p:nvPr>
            <p:ph type="title"/>
          </p:nvPr>
        </p:nvSpPr>
        <p:spPr>
          <a:xfrm>
            <a:off x="1046950" y="1351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Second Level: Feature Parallelism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440125" y="1329125"/>
            <a:ext cx="4756800" cy="3689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First, in the edge parallelism scheme, all threads in a warp work on the same dimension of messages, requiring them to update the same element of the resulting feature. This introduces race conditions. In feature parallelism threads in a warp process different dimensions, allowing them to update different elements of the resulting feature. This eliminates the need for synchronization overhead caused by atomic operations.</a:t>
            </a:r>
            <a:endParaRPr/>
          </a:p>
          <a:p>
            <a:pPr indent="0" lvl="0" marL="457200" rtl="0" algn="l">
              <a:spcBef>
                <a:spcPts val="0"/>
              </a:spcBef>
              <a:spcAft>
                <a:spcPts val="0"/>
              </a:spcAft>
              <a:buNone/>
            </a:pPr>
            <a:r>
              <a:t/>
            </a:r>
            <a:endParaRPr sz="600"/>
          </a:p>
          <a:p>
            <a:pPr indent="0" lvl="0" marL="457200" rtl="0" algn="l">
              <a:lnSpc>
                <a:spcPct val="10000"/>
              </a:lnSpc>
              <a:spcBef>
                <a:spcPts val="0"/>
              </a:spcBef>
              <a:spcAft>
                <a:spcPts val="0"/>
              </a:spcAft>
              <a:buNone/>
            </a:pPr>
            <a:r>
              <a:t/>
            </a:r>
            <a:endParaRPr/>
          </a:p>
          <a:p>
            <a:pPr indent="-311150" lvl="0" marL="457200" rtl="0" algn="l">
              <a:spcBef>
                <a:spcPts val="0"/>
              </a:spcBef>
              <a:spcAft>
                <a:spcPts val="0"/>
              </a:spcAft>
              <a:buSzPts val="1300"/>
              <a:buAutoNum type="arabicPeriod"/>
            </a:pPr>
            <a:r>
              <a:rPr lang="en-GB"/>
              <a:t>In feature parallelism all the threads in a warp access the  </a:t>
            </a:r>
            <a:r>
              <a:rPr lang="en-GB"/>
              <a:t>features</a:t>
            </a:r>
            <a:r>
              <a:rPr lang="en-GB"/>
              <a:t> of the same vertex, which results in  </a:t>
            </a:r>
            <a:r>
              <a:rPr lang="en-GB"/>
              <a:t>coalesced</a:t>
            </a:r>
            <a:r>
              <a:rPr lang="en-GB"/>
              <a:t> memory access. It is uncoalesced memory access in  Edge </a:t>
            </a:r>
            <a:r>
              <a:rPr lang="en-GB"/>
              <a:t>Parallelism</a:t>
            </a:r>
            <a:r>
              <a:rPr lang="en-GB"/>
              <a:t>. </a:t>
            </a:r>
            <a:endParaRPr/>
          </a:p>
          <a:p>
            <a:pPr indent="0" lvl="0" marL="457200" rtl="0" algn="l">
              <a:spcBef>
                <a:spcPts val="0"/>
              </a:spcBef>
              <a:spcAft>
                <a:spcPts val="0"/>
              </a:spcAft>
              <a:buNone/>
            </a:pPr>
            <a:r>
              <a:rPr lang="en-GB"/>
              <a:t>Thus, feature parallelism  is used in the paper</a:t>
            </a:r>
            <a:endParaRPr/>
          </a:p>
        </p:txBody>
      </p:sp>
      <p:pic>
        <p:nvPicPr>
          <p:cNvPr id="149" name="Google Shape;149;p23"/>
          <p:cNvPicPr preferRelativeResize="0"/>
          <p:nvPr/>
        </p:nvPicPr>
        <p:blipFill rotWithShape="1">
          <a:blip r:embed="rId3">
            <a:alphaModFix/>
          </a:blip>
          <a:srcRect b="8391" l="47313" r="11138" t="36037"/>
          <a:stretch/>
        </p:blipFill>
        <p:spPr>
          <a:xfrm>
            <a:off x="5370150" y="1383875"/>
            <a:ext cx="3393974" cy="30217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745825" y="935450"/>
            <a:ext cx="5197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WORKLOAD BALANCING</a:t>
            </a:r>
            <a:endParaRPr/>
          </a:p>
        </p:txBody>
      </p:sp>
      <p:sp>
        <p:nvSpPr>
          <p:cNvPr id="155" name="Google Shape;155;p24"/>
          <p:cNvSpPr txBox="1"/>
          <p:nvPr>
            <p:ph idx="1" type="body"/>
          </p:nvPr>
        </p:nvSpPr>
        <p:spPr>
          <a:xfrm>
            <a:off x="651025" y="1307225"/>
            <a:ext cx="7945500" cy="34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304800" lvl="0" marL="457200" rtl="0" algn="l">
              <a:spcBef>
                <a:spcPts val="1200"/>
              </a:spcBef>
              <a:spcAft>
                <a:spcPts val="0"/>
              </a:spcAft>
              <a:buSzPts val="1200"/>
              <a:buChar char="●"/>
            </a:pPr>
            <a:r>
              <a:rPr lang="en-GB" sz="1200"/>
              <a:t>Hardware based assignment: GPU hardware will schedule the execution of the warps in </a:t>
            </a:r>
            <a:r>
              <a:rPr lang="en-GB" sz="1200"/>
              <a:t>dynamic</a:t>
            </a:r>
            <a:r>
              <a:rPr lang="en-GB" sz="1200"/>
              <a:t> mode, in which hardware resources will be released after one block is done and then be allocated to the next new one.</a:t>
            </a:r>
            <a:endParaRPr sz="1200"/>
          </a:p>
          <a:p>
            <a:pPr indent="-304800" lvl="0" marL="457200" rtl="0" algn="l">
              <a:spcBef>
                <a:spcPts val="0"/>
              </a:spcBef>
              <a:spcAft>
                <a:spcPts val="0"/>
              </a:spcAft>
              <a:buSzPts val="1200"/>
              <a:buChar char="●"/>
            </a:pPr>
            <a:r>
              <a:rPr lang="en-GB" sz="1200"/>
              <a:t>Since the minimum scheduling unit is block, there will be workload imbalance within one block if it has more than one warps.</a:t>
            </a:r>
            <a:endParaRPr sz="1200"/>
          </a:p>
          <a:p>
            <a:pPr indent="-304800" lvl="0" marL="457200" rtl="0" algn="l">
              <a:spcBef>
                <a:spcPts val="0"/>
              </a:spcBef>
              <a:spcAft>
                <a:spcPts val="0"/>
              </a:spcAft>
              <a:buSzPts val="1200"/>
              <a:buChar char="●"/>
            </a:pPr>
            <a:r>
              <a:rPr lang="en-GB" sz="1200"/>
              <a:t>As a result, the number of warps in each block becomes a tunable parameter for this implementation.</a:t>
            </a:r>
            <a:endParaRPr sz="1200"/>
          </a:p>
          <a:p>
            <a:pPr indent="-304800" lvl="0" marL="457200" rtl="0" algn="l">
              <a:spcBef>
                <a:spcPts val="0"/>
              </a:spcBef>
              <a:spcAft>
                <a:spcPts val="0"/>
              </a:spcAft>
              <a:buSzPts val="1200"/>
              <a:buChar char="●"/>
            </a:pPr>
            <a:r>
              <a:rPr lang="en-GB" sz="1200"/>
              <a:t>Fewer warps in a block mean a more balanced workload but higher hardware scheduling overhead, and more warps mean a more imbalanced workload but lower hardware scheduling overhead.</a:t>
            </a:r>
            <a:endParaRPr sz="1200"/>
          </a:p>
          <a:p>
            <a:pPr indent="-304800" lvl="0" marL="457200" rtl="0" algn="l">
              <a:spcBef>
                <a:spcPts val="0"/>
              </a:spcBef>
              <a:spcAft>
                <a:spcPts val="0"/>
              </a:spcAft>
              <a:buSzPts val="1200"/>
              <a:buChar char="●"/>
            </a:pPr>
            <a:r>
              <a:rPr lang="en-GB" sz="1200"/>
              <a:t>Software-based dynamic workload assignment can be understood as the task pool model. All the vertices needed to be processed are put into a task pool. Each warp takes a fixed number of tasks from the pool at a time and executes  the computation on these vertices.</a:t>
            </a:r>
            <a:endParaRPr sz="1200"/>
          </a:p>
          <a:p>
            <a:pPr indent="-304800" lvl="0" marL="457200" rtl="0" algn="l">
              <a:spcBef>
                <a:spcPts val="0"/>
              </a:spcBef>
              <a:spcAft>
                <a:spcPts val="0"/>
              </a:spcAft>
              <a:buSzPts val="1200"/>
              <a:buChar char="●"/>
            </a:pPr>
            <a:r>
              <a:rPr lang="en-GB" sz="1200"/>
              <a:t>This implementation uses a fixed number of warps for all inputs at the beginning, which normally is the maximum warps all SM can run in parallel. All the hardware resources are allocated once, so there is no hardware scheduling overhead.</a:t>
            </a:r>
            <a:endParaRPr sz="1200"/>
          </a:p>
          <a:p>
            <a:pPr indent="0" lvl="0" marL="457200" rtl="0" algn="l">
              <a:spcBef>
                <a:spcPts val="1200"/>
              </a:spcBef>
              <a:spcAft>
                <a:spcPts val="0"/>
              </a:spcAft>
              <a:buNone/>
            </a:pPr>
            <a:r>
              <a:t/>
            </a:r>
            <a:endParaRPr sz="1250"/>
          </a:p>
          <a:p>
            <a:pPr indent="0" lvl="0" marL="457200" rtl="0" algn="l">
              <a:spcBef>
                <a:spcPts val="1200"/>
              </a:spcBef>
              <a:spcAft>
                <a:spcPts val="0"/>
              </a:spcAft>
              <a:buNone/>
            </a:pPr>
            <a:r>
              <a:t/>
            </a:r>
            <a:endParaRPr sz="1307"/>
          </a:p>
          <a:p>
            <a:pPr indent="0" lvl="0" marL="457200" rtl="0" algn="l">
              <a:spcBef>
                <a:spcPts val="1200"/>
              </a:spcBef>
              <a:spcAft>
                <a:spcPts val="0"/>
              </a:spcAft>
              <a:buSzPts val="852"/>
              <a:buNone/>
            </a:pPr>
            <a:r>
              <a:t/>
            </a:r>
            <a:endParaRPr sz="1207"/>
          </a:p>
          <a:p>
            <a:pPr indent="0" lvl="0" marL="457200" rtl="0" algn="l">
              <a:spcBef>
                <a:spcPts val="1200"/>
              </a:spcBef>
              <a:spcAft>
                <a:spcPts val="0"/>
              </a:spcAft>
              <a:buSzPts val="852"/>
              <a:buNone/>
            </a:pPr>
            <a:r>
              <a:t/>
            </a:r>
            <a:endParaRPr sz="1207"/>
          </a:p>
          <a:p>
            <a:pPr indent="0" lvl="0" marL="457200" rtl="0" algn="l">
              <a:spcBef>
                <a:spcPts val="1200"/>
              </a:spcBef>
              <a:spcAft>
                <a:spcPts val="1200"/>
              </a:spcAft>
              <a:buSzPts val="852"/>
              <a:buNone/>
            </a:pPr>
            <a:r>
              <a:t/>
            </a:r>
            <a:endParaRPr sz="1007"/>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1692900" y="946400"/>
            <a:ext cx="6378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KERNEL FUSION AND REGISTER CACHING</a:t>
            </a:r>
            <a:endParaRPr/>
          </a:p>
          <a:p>
            <a:pPr indent="0" lvl="0" marL="0" rtl="0" algn="l">
              <a:spcBef>
                <a:spcPts val="0"/>
              </a:spcBef>
              <a:spcAft>
                <a:spcPts val="0"/>
              </a:spcAft>
              <a:buNone/>
            </a:pPr>
            <a:r>
              <a:t/>
            </a:r>
            <a:endParaRPr/>
          </a:p>
        </p:txBody>
      </p:sp>
      <p:sp>
        <p:nvSpPr>
          <p:cNvPr id="161" name="Google Shape;161;p25"/>
          <p:cNvSpPr txBox="1"/>
          <p:nvPr>
            <p:ph idx="1" type="body"/>
          </p:nvPr>
        </p:nvSpPr>
        <p:spPr>
          <a:xfrm>
            <a:off x="976575" y="1778000"/>
            <a:ext cx="6941100" cy="2934300"/>
          </a:xfrm>
          <a:prstGeom prst="rect">
            <a:avLst/>
          </a:prstGeom>
        </p:spPr>
        <p:txBody>
          <a:bodyPr anchorCtr="0" anchor="t" bIns="91425" lIns="91425" spcFirstLastPara="1" rIns="91425" wrap="square" tIns="91425">
            <a:normAutofit/>
          </a:bodyPr>
          <a:lstStyle/>
          <a:p>
            <a:pPr indent="-312179" lvl="0" marL="457200" rtl="0" algn="l">
              <a:spcBef>
                <a:spcPts val="0"/>
              </a:spcBef>
              <a:spcAft>
                <a:spcPts val="0"/>
              </a:spcAft>
              <a:buSzPts val="1316"/>
              <a:buChar char="●"/>
            </a:pPr>
            <a:r>
              <a:rPr lang="en-GB" sz="1316"/>
              <a:t>In general, there are two types of basic kernels that could be considered as the building block for the computation in graph convolution: ApplyEdge, and ApplyVertex.</a:t>
            </a:r>
            <a:endParaRPr sz="1316"/>
          </a:p>
          <a:p>
            <a:pPr indent="-312179" lvl="0" marL="457200" rtl="0" algn="l">
              <a:spcBef>
                <a:spcPts val="0"/>
              </a:spcBef>
              <a:spcAft>
                <a:spcPts val="0"/>
              </a:spcAft>
              <a:buSzPts val="1316"/>
              <a:buChar char="●"/>
            </a:pPr>
            <a:r>
              <a:rPr lang="en-GB" sz="1316"/>
              <a:t>Using separate kernels means that the messages generated by the ApplyEdge kernel for all edges need to be written to the global memory. This could lead to significant computational and memory bottlenecks </a:t>
            </a:r>
            <a:endParaRPr sz="1316"/>
          </a:p>
          <a:p>
            <a:pPr indent="-312179" lvl="0" marL="457200" rtl="0" algn="l">
              <a:spcBef>
                <a:spcPts val="0"/>
              </a:spcBef>
              <a:spcAft>
                <a:spcPts val="0"/>
              </a:spcAft>
              <a:buSzPts val="1316"/>
              <a:buChar char="●"/>
            </a:pPr>
            <a:r>
              <a:rPr lang="en-GB" sz="1316"/>
              <a:t>To address this problem, the computation in the graph convolution of GNN models is fused into a single kernel in our design.</a:t>
            </a:r>
            <a:endParaRPr sz="1316"/>
          </a:p>
          <a:p>
            <a:pPr indent="-312179" lvl="0" marL="457200" rtl="0" algn="l">
              <a:spcBef>
                <a:spcPts val="0"/>
              </a:spcBef>
              <a:spcAft>
                <a:spcPts val="0"/>
              </a:spcAft>
              <a:buSzPts val="1316"/>
              <a:buChar char="●"/>
            </a:pPr>
            <a:r>
              <a:rPr lang="en-GB" sz="1316"/>
              <a:t>The fused kernel generates and aggregates the message of each edge collectively without explicitly storing the message.</a:t>
            </a:r>
            <a:endParaRPr sz="1316"/>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729450" y="1394800"/>
            <a:ext cx="4509900" cy="3426900"/>
          </a:xfrm>
          <a:prstGeom prst="rect">
            <a:avLst/>
          </a:prstGeom>
        </p:spPr>
        <p:txBody>
          <a:bodyPr anchorCtr="0" anchor="t" bIns="91425" lIns="91425" spcFirstLastPara="1" rIns="91425" wrap="square" tIns="91425">
            <a:normAutofit fontScale="92500" lnSpcReduction="20000"/>
          </a:bodyPr>
          <a:lstStyle/>
          <a:p>
            <a:pPr indent="-317182" lvl="0" marL="457200" rtl="0" algn="l">
              <a:spcBef>
                <a:spcPts val="0"/>
              </a:spcBef>
              <a:spcAft>
                <a:spcPts val="0"/>
              </a:spcAft>
              <a:buSzPct val="100000"/>
              <a:buChar char="●"/>
            </a:pPr>
            <a:r>
              <a:rPr lang="en-GB" sz="1508"/>
              <a:t>In our design, we find that using registers for two types of data objects can greatly improve the overall performance: index boundary and intermediate reduction result.</a:t>
            </a:r>
            <a:endParaRPr sz="1508"/>
          </a:p>
          <a:p>
            <a:pPr indent="-317182" lvl="0" marL="457200" rtl="0" algn="l">
              <a:spcBef>
                <a:spcPts val="0"/>
              </a:spcBef>
              <a:spcAft>
                <a:spcPts val="0"/>
              </a:spcAft>
              <a:buSzPct val="100000"/>
              <a:buChar char="●"/>
            </a:pPr>
            <a:r>
              <a:rPr lang="en-GB" sz="1508"/>
              <a:t>We frequently access the index boundary (start and end in CSR). So storing those two values in registers will reduce unnecessary global memory requests to a large extent.</a:t>
            </a:r>
            <a:endParaRPr sz="1508"/>
          </a:p>
          <a:p>
            <a:pPr indent="-317182" lvl="0" marL="457200" rtl="0" algn="l">
              <a:spcBef>
                <a:spcPts val="0"/>
              </a:spcBef>
              <a:spcAft>
                <a:spcPts val="0"/>
              </a:spcAft>
              <a:buSzPct val="100000"/>
              <a:buChar char="●"/>
            </a:pPr>
            <a:r>
              <a:rPr lang="en-GB" sz="1508"/>
              <a:t>GNN models use a reduction operation to aggregate the messages from all edges into a single resulting feature.</a:t>
            </a:r>
            <a:endParaRPr sz="1508"/>
          </a:p>
          <a:p>
            <a:pPr indent="-317182" lvl="0" marL="457200" rtl="0" algn="l">
              <a:spcBef>
                <a:spcPts val="0"/>
              </a:spcBef>
              <a:spcAft>
                <a:spcPts val="0"/>
              </a:spcAft>
              <a:buSzPct val="100000"/>
              <a:buChar char="●"/>
            </a:pPr>
            <a:r>
              <a:rPr lang="en-GB" sz="1508"/>
              <a:t>The intermediate reduction result in registers can reduce the access to the global memory; only one write operation is needed after the iteration over the edge list.</a:t>
            </a:r>
            <a:endParaRPr sz="1508"/>
          </a:p>
        </p:txBody>
      </p:sp>
      <p:pic>
        <p:nvPicPr>
          <p:cNvPr id="167" name="Google Shape;167;p26"/>
          <p:cNvPicPr preferRelativeResize="0"/>
          <p:nvPr/>
        </p:nvPicPr>
        <p:blipFill rotWithShape="1">
          <a:blip r:embed="rId3">
            <a:alphaModFix/>
          </a:blip>
          <a:srcRect b="7321" l="8640" r="39276" t="30100"/>
          <a:stretch/>
        </p:blipFill>
        <p:spPr>
          <a:xfrm>
            <a:off x="5239500" y="1438600"/>
            <a:ext cx="3751248" cy="2824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11950" y="1275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EXPERIMENT AND EVALUATION</a:t>
            </a:r>
            <a:endParaRPr/>
          </a:p>
        </p:txBody>
      </p:sp>
      <p:sp>
        <p:nvSpPr>
          <p:cNvPr id="173" name="Google Shape;173;p27"/>
          <p:cNvSpPr txBox="1"/>
          <p:nvPr>
            <p:ph idx="1" type="body"/>
          </p:nvPr>
        </p:nvSpPr>
        <p:spPr>
          <a:xfrm>
            <a:off x="411950" y="1763900"/>
            <a:ext cx="7904100" cy="3132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1500"/>
              <a:t>GNN models</a:t>
            </a:r>
            <a:endParaRPr b="1" sz="1500"/>
          </a:p>
          <a:p>
            <a:pPr indent="-311150" lvl="0" marL="457200" rtl="0" algn="l">
              <a:spcBef>
                <a:spcPts val="1200"/>
              </a:spcBef>
              <a:spcAft>
                <a:spcPts val="0"/>
              </a:spcAft>
              <a:buSzPts val="1300"/>
              <a:buChar char="●"/>
            </a:pPr>
            <a:r>
              <a:rPr lang="en-GB"/>
              <a:t>We use four representative GNN models for testing, including Graph Convolutional Network(GCN) , GraphSage, Graph Isomorphism Network (GIN), Graph Attention Network (GAT). </a:t>
            </a:r>
            <a:endParaRPr/>
          </a:p>
          <a:p>
            <a:pPr indent="-311150" lvl="0" marL="457200" rtl="0" algn="l">
              <a:spcBef>
                <a:spcPts val="0"/>
              </a:spcBef>
              <a:spcAft>
                <a:spcPts val="0"/>
              </a:spcAft>
              <a:buSzPts val="1300"/>
              <a:buChar char="●"/>
            </a:pPr>
            <a:r>
              <a:rPr lang="en-GB"/>
              <a:t>GCN has been used in many semi-supervised or unsupervised tasks, such as node embedding, graph classification, it applies a weighted sum operation for the neighbor’s features for each vertex in graph convolution. </a:t>
            </a:r>
            <a:endParaRPr/>
          </a:p>
          <a:p>
            <a:pPr indent="-311150" lvl="0" marL="457200" rtl="0" algn="l">
              <a:spcBef>
                <a:spcPts val="0"/>
              </a:spcBef>
              <a:spcAft>
                <a:spcPts val="0"/>
              </a:spcAft>
              <a:buSzPts val="1300"/>
              <a:buChar char="●"/>
            </a:pPr>
            <a:r>
              <a:rPr lang="en-GB"/>
              <a:t>GraphSage and GIN differ from GCN as to how they aggregate messages from neighbors during graph convolution. </a:t>
            </a:r>
            <a:endParaRPr/>
          </a:p>
          <a:p>
            <a:pPr indent="-311150" lvl="0" marL="457200" rtl="0" algn="l">
              <a:spcBef>
                <a:spcPts val="0"/>
              </a:spcBef>
              <a:spcAft>
                <a:spcPts val="0"/>
              </a:spcAft>
              <a:buSzPts val="1300"/>
              <a:buChar char="●"/>
            </a:pPr>
            <a:r>
              <a:rPr lang="en-GB"/>
              <a:t>GAT introduces the attention mechanism to learn the different weight coefficients of different neighbors.</a:t>
            </a:r>
            <a:endParaRPr/>
          </a:p>
          <a:p>
            <a:pPr indent="-311150" lvl="0" marL="457200" rtl="0" algn="l">
              <a:spcBef>
                <a:spcPts val="0"/>
              </a:spcBef>
              <a:spcAft>
                <a:spcPts val="0"/>
              </a:spcAft>
              <a:buSzPts val="1300"/>
              <a:buChar char="●"/>
            </a:pPr>
            <a:r>
              <a:rPr lang="en-GB"/>
              <a:t>We evaluate TLPGNN and compared works on a server with </a:t>
            </a:r>
            <a:r>
              <a:rPr b="1" lang="en-GB"/>
              <a:t>24-Core Intel(R) Xeon(R)</a:t>
            </a:r>
            <a:r>
              <a:rPr lang="en-GB"/>
              <a:t> Gold 6126 2.6GHz CPU and a </a:t>
            </a:r>
            <a:r>
              <a:rPr b="1" lang="en-GB"/>
              <a:t>Nvidia Tesla V100 GPU </a:t>
            </a:r>
            <a:r>
              <a:rPr lang="en-GB"/>
              <a:t>(32GB DRAM).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387100" y="1293850"/>
            <a:ext cx="8289300" cy="367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300">
                <a:solidFill>
                  <a:schemeClr val="dk2"/>
                </a:solidFill>
              </a:rPr>
              <a:t>PERFORMANCE </a:t>
            </a:r>
            <a:r>
              <a:rPr b="1" lang="en-GB" sz="2300">
                <a:solidFill>
                  <a:schemeClr val="dk2"/>
                </a:solidFill>
              </a:rPr>
              <a:t>COMPARISON</a:t>
            </a:r>
            <a:endParaRPr b="1" sz="2300">
              <a:solidFill>
                <a:schemeClr val="dk2"/>
              </a:solidFill>
            </a:endParaRPr>
          </a:p>
          <a:p>
            <a:pPr indent="-311150" lvl="0" marL="457200" rtl="0" algn="l">
              <a:spcBef>
                <a:spcPts val="1200"/>
              </a:spcBef>
              <a:spcAft>
                <a:spcPts val="0"/>
              </a:spcAft>
              <a:buSzPts val="1300"/>
              <a:buChar char="●"/>
            </a:pPr>
            <a:r>
              <a:rPr lang="en-GB"/>
              <a:t>For the 3 recent GNN computation methods, we will measure the execution time of the single operation of graph convolution for each GNN model.</a:t>
            </a:r>
            <a:endParaRPr/>
          </a:p>
          <a:p>
            <a:pPr indent="0" lvl="0" marL="0" rtl="0" algn="l">
              <a:lnSpc>
                <a:spcPct val="50000"/>
              </a:lnSpc>
              <a:spcBef>
                <a:spcPts val="1200"/>
              </a:spcBef>
              <a:spcAft>
                <a:spcPts val="0"/>
              </a:spcAft>
              <a:buNone/>
            </a:pPr>
            <a:r>
              <a:rPr b="1" lang="en-GB" sz="1500"/>
              <a:t>Deep Graph Library(DGL)</a:t>
            </a:r>
            <a:endParaRPr b="1" sz="1500"/>
          </a:p>
          <a:p>
            <a:pPr indent="-311150" lvl="0" marL="457200" rtl="0" algn="l">
              <a:spcBef>
                <a:spcPts val="1200"/>
              </a:spcBef>
              <a:spcAft>
                <a:spcPts val="0"/>
              </a:spcAft>
              <a:buSzPts val="1300"/>
              <a:buChar char="●"/>
            </a:pPr>
            <a:r>
              <a:rPr lang="en-GB"/>
              <a:t>DGL’s implementations rely on general sparse-dense matrix multiplication (SpMM) kernels provided by the library cuSPARSE.</a:t>
            </a:r>
            <a:endParaRPr/>
          </a:p>
          <a:p>
            <a:pPr indent="-311150" lvl="0" marL="457200" rtl="0" algn="l">
              <a:spcBef>
                <a:spcPts val="0"/>
              </a:spcBef>
              <a:spcAft>
                <a:spcPts val="0"/>
              </a:spcAft>
              <a:buSzPts val="1300"/>
              <a:buChar char="●"/>
            </a:pPr>
            <a:r>
              <a:rPr lang="en-GB"/>
              <a:t>Following factors lead to the high number of kernel launches of DGL:</a:t>
            </a:r>
            <a:endParaRPr/>
          </a:p>
          <a:p>
            <a:pPr indent="-304800" lvl="1" marL="914400" rtl="0" algn="l">
              <a:spcBef>
                <a:spcPts val="0"/>
              </a:spcBef>
              <a:spcAft>
                <a:spcPts val="0"/>
              </a:spcAft>
              <a:buSzPts val="1200"/>
              <a:buChar char="○"/>
            </a:pPr>
            <a:r>
              <a:rPr lang="en-GB" sz="1200"/>
              <a:t>DGL needs extra kernels to manipulate the data formats of input in order to invoke the SpMM kernels. </a:t>
            </a:r>
            <a:endParaRPr sz="1200"/>
          </a:p>
          <a:p>
            <a:pPr indent="-304800" lvl="1" marL="914400" rtl="0" algn="l">
              <a:spcBef>
                <a:spcPts val="0"/>
              </a:spcBef>
              <a:spcAft>
                <a:spcPts val="0"/>
              </a:spcAft>
              <a:buSzPts val="1200"/>
              <a:buChar char="○"/>
            </a:pPr>
            <a:r>
              <a:rPr lang="en-GB" sz="1200"/>
              <a:t>For complex GNN models a single SpMM kernel is not enough to express the computation of the model’s graph convolution, so DGL uses more kernels to compose it.</a:t>
            </a:r>
            <a:endParaRPr sz="1200"/>
          </a:p>
          <a:p>
            <a:pPr indent="-311150" lvl="0" marL="457200" rtl="0" algn="l">
              <a:spcBef>
                <a:spcPts val="0"/>
              </a:spcBef>
              <a:spcAft>
                <a:spcPts val="0"/>
              </a:spcAft>
              <a:buSzPts val="1300"/>
              <a:buChar char="●"/>
            </a:pPr>
            <a:r>
              <a:rPr lang="en-GB"/>
              <a:t>DGL launches 6, 8, 10, and 18 GPU kernels for GCN, GIN, GraphSage, and GAT, respectively. The unnecessary kernel launches lead to sub-optimal performance of DGL. </a:t>
            </a:r>
            <a:endParaRPr/>
          </a:p>
          <a:p>
            <a:pPr indent="-311150" lvl="0" marL="457200" rtl="0" algn="l">
              <a:spcBef>
                <a:spcPts val="0"/>
              </a:spcBef>
              <a:spcAft>
                <a:spcPts val="0"/>
              </a:spcAft>
              <a:buSzPts val="1300"/>
              <a:buChar char="●"/>
            </a:pPr>
            <a:r>
              <a:rPr lang="en-GB"/>
              <a:t>It is to be noted that DGL outperforms TLPGNN for GCN, GIN, and GraphSage models over the OA dataset, due to the excellent performance of the SpMM kernel on the dataset according to our profiling.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395675" y="1319575"/>
            <a:ext cx="8383800" cy="35475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GB" sz="1500"/>
              <a:t>GNNAdvisor</a:t>
            </a:r>
            <a:r>
              <a:rPr b="1" lang="en-GB"/>
              <a:t> </a:t>
            </a:r>
            <a:endParaRPr b="1"/>
          </a:p>
          <a:p>
            <a:pPr indent="-311150" lvl="0" marL="457200" rtl="0" algn="l">
              <a:lnSpc>
                <a:spcPct val="115000"/>
              </a:lnSpc>
              <a:spcBef>
                <a:spcPts val="1200"/>
              </a:spcBef>
              <a:spcAft>
                <a:spcPts val="0"/>
              </a:spcAft>
              <a:buSzPts val="1300"/>
              <a:buChar char="●"/>
            </a:pPr>
            <a:r>
              <a:rPr lang="en-GB"/>
              <a:t>GNNAdvisor partitions each vertex neighbor list into multiple fix-sized groups and assign each group to one warp for processing. </a:t>
            </a:r>
            <a:endParaRPr/>
          </a:p>
          <a:p>
            <a:pPr indent="-311150" lvl="0" marL="457200" rtl="0" algn="l">
              <a:lnSpc>
                <a:spcPct val="115000"/>
              </a:lnSpc>
              <a:spcBef>
                <a:spcPts val="0"/>
              </a:spcBef>
              <a:spcAft>
                <a:spcPts val="0"/>
              </a:spcAft>
              <a:buSzPts val="1300"/>
              <a:buChar char="●"/>
            </a:pPr>
            <a:r>
              <a:rPr lang="en-GB"/>
              <a:t>As a result, each warp uses atomic operations to update the intermediate result into the final result of the vertex </a:t>
            </a:r>
            <a:r>
              <a:rPr lang="en-GB"/>
              <a:t>causing higher memory traffics of atomic writes</a:t>
            </a:r>
            <a:r>
              <a:rPr lang="en-GB"/>
              <a:t>.</a:t>
            </a:r>
            <a:endParaRPr/>
          </a:p>
          <a:p>
            <a:pPr indent="-311150" lvl="0" marL="457200" rtl="0" algn="l">
              <a:lnSpc>
                <a:spcPct val="115000"/>
              </a:lnSpc>
              <a:spcBef>
                <a:spcPts val="0"/>
              </a:spcBef>
              <a:spcAft>
                <a:spcPts val="0"/>
              </a:spcAft>
              <a:buSzPts val="1300"/>
              <a:buChar char="●"/>
            </a:pPr>
            <a:r>
              <a:rPr lang="en-GB"/>
              <a:t>In contrast, the two-level parallelism design allows TLPGNN to avoid any atomic operations, which brings the performance improvement over GNNAdvisor. </a:t>
            </a:r>
            <a:endParaRPr/>
          </a:p>
          <a:p>
            <a:pPr indent="0" lvl="0" marL="0" rtl="0" algn="l">
              <a:lnSpc>
                <a:spcPct val="115000"/>
              </a:lnSpc>
              <a:spcBef>
                <a:spcPts val="1200"/>
              </a:spcBef>
              <a:spcAft>
                <a:spcPts val="0"/>
              </a:spcAft>
              <a:buNone/>
            </a:pPr>
            <a:r>
              <a:rPr b="1" lang="en-GB" sz="1500"/>
              <a:t>FeatGraph </a:t>
            </a:r>
            <a:endParaRPr b="1" sz="1500"/>
          </a:p>
          <a:p>
            <a:pPr indent="-311150" lvl="0" marL="457200" rtl="0" algn="l">
              <a:lnSpc>
                <a:spcPct val="115000"/>
              </a:lnSpc>
              <a:spcBef>
                <a:spcPts val="1200"/>
              </a:spcBef>
              <a:spcAft>
                <a:spcPts val="0"/>
              </a:spcAft>
              <a:buSzPts val="1300"/>
              <a:buChar char="●"/>
            </a:pPr>
            <a:r>
              <a:rPr lang="en-GB"/>
              <a:t>FeatGraph </a:t>
            </a:r>
            <a:r>
              <a:rPr lang="en-GB"/>
              <a:t>makes use of TVM, a deep learning compiler framework, to generate efficient GPU kernels for GNN operations. </a:t>
            </a:r>
            <a:endParaRPr/>
          </a:p>
          <a:p>
            <a:pPr indent="-311150" lvl="0" marL="457200" rtl="0" algn="l">
              <a:lnSpc>
                <a:spcPct val="115000"/>
              </a:lnSpc>
              <a:spcBef>
                <a:spcPts val="0"/>
              </a:spcBef>
              <a:spcAft>
                <a:spcPts val="0"/>
              </a:spcAft>
              <a:buSzPts val="1300"/>
              <a:buChar char="●"/>
            </a:pPr>
            <a:r>
              <a:rPr lang="en-GB"/>
              <a:t>It outperforms the other two baselines for most experiment settings.</a:t>
            </a:r>
            <a:endParaRPr/>
          </a:p>
          <a:p>
            <a:pPr indent="-311150" lvl="0" marL="457200" rtl="0" algn="l">
              <a:lnSpc>
                <a:spcPct val="115000"/>
              </a:lnSpc>
              <a:spcBef>
                <a:spcPts val="0"/>
              </a:spcBef>
              <a:spcAft>
                <a:spcPts val="0"/>
              </a:spcAft>
              <a:buSzPts val="1300"/>
              <a:buChar char="●"/>
            </a:pPr>
            <a:r>
              <a:rPr lang="en-GB"/>
              <a:t>However, TVM’s Tensor Expression API is not flexible to manage the workload mapping between vertices and CUDA threads, leading to low hardware utilization and occupancy.</a:t>
            </a:r>
            <a:endParaRPr/>
          </a:p>
          <a:p>
            <a:pPr indent="-311150" lvl="0" marL="457200" rtl="0" algn="l">
              <a:lnSpc>
                <a:spcPct val="115000"/>
              </a:lnSpc>
              <a:spcBef>
                <a:spcPts val="0"/>
              </a:spcBef>
              <a:spcAft>
                <a:spcPts val="0"/>
              </a:spcAft>
              <a:buSzPts val="1300"/>
              <a:buChar char="●"/>
            </a:pPr>
            <a:r>
              <a:rPr lang="en-GB"/>
              <a:t>The average achieved occupancy of FeatGraph’s GCN implementation for all datasets is 41.2%, in comparison with TLPGNN’s average value of 68.2%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0"/>
          <p:cNvPicPr preferRelativeResize="0"/>
          <p:nvPr/>
        </p:nvPicPr>
        <p:blipFill rotWithShape="1">
          <a:blip r:embed="rId3">
            <a:alphaModFix/>
          </a:blip>
          <a:srcRect b="35477" l="30759" r="50910" t="34941"/>
          <a:stretch/>
        </p:blipFill>
        <p:spPr>
          <a:xfrm>
            <a:off x="103925" y="867300"/>
            <a:ext cx="4006973" cy="3637726"/>
          </a:xfrm>
          <a:prstGeom prst="rect">
            <a:avLst/>
          </a:prstGeom>
          <a:noFill/>
          <a:ln>
            <a:noFill/>
          </a:ln>
        </p:spPr>
      </p:pic>
      <p:pic>
        <p:nvPicPr>
          <p:cNvPr id="189" name="Google Shape;189;p30"/>
          <p:cNvPicPr preferRelativeResize="0"/>
          <p:nvPr/>
        </p:nvPicPr>
        <p:blipFill rotWithShape="1">
          <a:blip r:embed="rId3">
            <a:alphaModFix/>
          </a:blip>
          <a:srcRect b="7561" l="31114" r="51128" t="64579"/>
          <a:stretch/>
        </p:blipFill>
        <p:spPr>
          <a:xfrm>
            <a:off x="4572000" y="1012300"/>
            <a:ext cx="3957475" cy="349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1"/>
          <p:cNvPicPr preferRelativeResize="0"/>
          <p:nvPr/>
        </p:nvPicPr>
        <p:blipFill rotWithShape="1">
          <a:blip r:embed="rId4">
            <a:alphaModFix/>
          </a:blip>
          <a:srcRect b="7227" l="0" r="0" t="0"/>
          <a:stretch/>
        </p:blipFill>
        <p:spPr>
          <a:xfrm>
            <a:off x="238350" y="1041900"/>
            <a:ext cx="8267324" cy="3797274"/>
          </a:xfrm>
          <a:prstGeom prst="rect">
            <a:avLst/>
          </a:prstGeom>
          <a:noFill/>
          <a:ln>
            <a:noFill/>
          </a:ln>
        </p:spPr>
      </p:pic>
      <p:sp>
        <p:nvSpPr>
          <p:cNvPr id="195" name="Google Shape;195;p31"/>
          <p:cNvSpPr txBox="1"/>
          <p:nvPr/>
        </p:nvSpPr>
        <p:spPr>
          <a:xfrm>
            <a:off x="511675" y="521975"/>
            <a:ext cx="7928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a:solidFill>
                  <a:schemeClr val="dk2"/>
                </a:solidFill>
                <a:latin typeface="Raleway"/>
                <a:ea typeface="Raleway"/>
                <a:cs typeface="Raleway"/>
                <a:sym typeface="Raleway"/>
              </a:rPr>
              <a:t>TECHNIQUE BENEFITS</a:t>
            </a:r>
            <a:endParaRPr b="1" sz="2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2" name="Google Shape;92;p14"/>
          <p:cNvSpPr txBox="1"/>
          <p:nvPr>
            <p:ph idx="1" type="body"/>
          </p:nvPr>
        </p:nvSpPr>
        <p:spPr>
          <a:xfrm>
            <a:off x="729450" y="2078875"/>
            <a:ext cx="7688700" cy="295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Font typeface="Roboto"/>
              <a:buChar char="●"/>
            </a:pPr>
            <a:r>
              <a:rPr lang="en-GB" sz="1400">
                <a:highlight>
                  <a:srgbClr val="FFFFFF"/>
                </a:highlight>
                <a:latin typeface="Roboto"/>
                <a:ea typeface="Roboto"/>
                <a:cs typeface="Roboto"/>
                <a:sym typeface="Roboto"/>
              </a:rPr>
              <a:t>Graph Neural Networks (GNNs) are integral to deep learning for graph data, finding applications in recommendation systems, drug discovery, and social network analysis.</a:t>
            </a:r>
            <a:endParaRPr sz="1400">
              <a:highlight>
                <a:srgbClr val="FFFFFF"/>
              </a:highlight>
              <a:latin typeface="Roboto"/>
              <a:ea typeface="Roboto"/>
              <a:cs typeface="Roboto"/>
              <a:sym typeface="Roboto"/>
            </a:endParaRPr>
          </a:p>
          <a:p>
            <a:pPr indent="0" lvl="0" marL="457200" rtl="0" algn="l">
              <a:spcBef>
                <a:spcPts val="0"/>
              </a:spcBef>
              <a:spcAft>
                <a:spcPts val="0"/>
              </a:spcAft>
              <a:buNone/>
            </a:pPr>
            <a:r>
              <a:t/>
            </a:r>
            <a:endParaRPr sz="1400">
              <a:highlight>
                <a:srgbClr val="FFFFFF"/>
              </a:highlight>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lang="en-GB" sz="1400">
                <a:highlight>
                  <a:srgbClr val="FFFFFF"/>
                </a:highlight>
                <a:latin typeface="Roboto"/>
                <a:ea typeface="Roboto"/>
                <a:cs typeface="Roboto"/>
                <a:sym typeface="Roboto"/>
              </a:rPr>
              <a:t>GNN computation encompasses both regular neural network operations and general graph convolution operations, consuming the majority of computation time.</a:t>
            </a:r>
            <a:endParaRPr sz="1400">
              <a:highlight>
                <a:srgbClr val="FFFFFF"/>
              </a:highlight>
              <a:latin typeface="Roboto"/>
              <a:ea typeface="Roboto"/>
              <a:cs typeface="Roboto"/>
              <a:sym typeface="Roboto"/>
            </a:endParaRPr>
          </a:p>
          <a:p>
            <a:pPr indent="0" lvl="0" marL="457200" rtl="0" algn="l">
              <a:spcBef>
                <a:spcPts val="0"/>
              </a:spcBef>
              <a:spcAft>
                <a:spcPts val="0"/>
              </a:spcAft>
              <a:buNone/>
            </a:pPr>
            <a:r>
              <a:t/>
            </a:r>
            <a:endParaRPr sz="1400">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
        <p:nvSpPr>
          <p:cNvPr id="93" name="Google Shape;93;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4" name="Google Shape;94;p14"/>
          <p:cNvPicPr preferRelativeResize="0"/>
          <p:nvPr/>
        </p:nvPicPr>
        <p:blipFill>
          <a:blip r:embed="rId3">
            <a:alphaModFix/>
          </a:blip>
          <a:stretch>
            <a:fillRect/>
          </a:stretch>
        </p:blipFill>
        <p:spPr>
          <a:xfrm>
            <a:off x="3142900" y="3484499"/>
            <a:ext cx="1934050" cy="147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2"/>
          <p:cNvPicPr preferRelativeResize="0"/>
          <p:nvPr/>
        </p:nvPicPr>
        <p:blipFill rotWithShape="1">
          <a:blip r:embed="rId3">
            <a:alphaModFix/>
          </a:blip>
          <a:srcRect b="14654" l="20255" r="49846" t="46779"/>
          <a:stretch/>
        </p:blipFill>
        <p:spPr>
          <a:xfrm>
            <a:off x="122275" y="1022500"/>
            <a:ext cx="4286198" cy="3110224"/>
          </a:xfrm>
          <a:prstGeom prst="rect">
            <a:avLst/>
          </a:prstGeom>
          <a:noFill/>
          <a:ln>
            <a:noFill/>
          </a:ln>
        </p:spPr>
      </p:pic>
      <p:pic>
        <p:nvPicPr>
          <p:cNvPr id="201" name="Google Shape;201;p32"/>
          <p:cNvPicPr preferRelativeResize="0"/>
          <p:nvPr/>
        </p:nvPicPr>
        <p:blipFill rotWithShape="1">
          <a:blip r:embed="rId4">
            <a:alphaModFix/>
          </a:blip>
          <a:srcRect b="25036" l="19498" r="50682" t="38752"/>
          <a:stretch/>
        </p:blipFill>
        <p:spPr>
          <a:xfrm>
            <a:off x="4572000" y="1129982"/>
            <a:ext cx="4221274" cy="2883530"/>
          </a:xfrm>
          <a:prstGeom prst="rect">
            <a:avLst/>
          </a:prstGeom>
          <a:noFill/>
          <a:ln>
            <a:noFill/>
          </a:ln>
        </p:spPr>
      </p:pic>
      <p:sp>
        <p:nvSpPr>
          <p:cNvPr id="202" name="Google Shape;202;p32"/>
          <p:cNvSpPr txBox="1"/>
          <p:nvPr/>
        </p:nvSpPr>
        <p:spPr>
          <a:xfrm>
            <a:off x="249225" y="4159425"/>
            <a:ext cx="4032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chemeClr val="dk2"/>
                </a:solidFill>
              </a:rPr>
              <a:t>Scalability of TLPGNN against the number of threads (shown in x-axis) for the four largest graphs (CL, ON, RD, OT)</a:t>
            </a:r>
            <a:endParaRPr b="1" sz="1100">
              <a:solidFill>
                <a:schemeClr val="dk2"/>
              </a:solidFill>
            </a:endParaRPr>
          </a:p>
        </p:txBody>
      </p:sp>
      <p:sp>
        <p:nvSpPr>
          <p:cNvPr id="203" name="Google Shape;203;p32"/>
          <p:cNvSpPr txBox="1"/>
          <p:nvPr/>
        </p:nvSpPr>
        <p:spPr>
          <a:xfrm>
            <a:off x="4731275" y="4120975"/>
            <a:ext cx="4278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chemeClr val="dk2"/>
                </a:solidFill>
              </a:rPr>
              <a:t>Scalability (normalized runtime) of TLPGNN against feature sizes (shown in x-axis) for the four largest graphs (CL, ON, RD, OT).</a:t>
            </a:r>
            <a:endParaRPr b="1" sz="1100">
              <a:solidFill>
                <a:schemeClr val="dk2"/>
              </a:solidFill>
            </a:endParaRPr>
          </a:p>
        </p:txBody>
      </p:sp>
      <p:sp>
        <p:nvSpPr>
          <p:cNvPr id="204" name="Google Shape;204;p32"/>
          <p:cNvSpPr txBox="1"/>
          <p:nvPr/>
        </p:nvSpPr>
        <p:spPr>
          <a:xfrm>
            <a:off x="325975" y="483700"/>
            <a:ext cx="5347800" cy="53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2300">
                <a:solidFill>
                  <a:schemeClr val="dk2"/>
                </a:solidFill>
              </a:rPr>
              <a:t>Scalability</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300">
                <a:latin typeface="Arial"/>
                <a:ea typeface="Arial"/>
                <a:cs typeface="Arial"/>
                <a:sym typeface="Arial"/>
              </a:rPr>
              <a:t>CONCLUSION </a:t>
            </a:r>
            <a:endParaRPr sz="2300">
              <a:latin typeface="Arial"/>
              <a:ea typeface="Arial"/>
              <a:cs typeface="Arial"/>
              <a:sym typeface="Arial"/>
            </a:endParaRPr>
          </a:p>
        </p:txBody>
      </p:sp>
      <p:sp>
        <p:nvSpPr>
          <p:cNvPr id="210" name="Google Shape;210;p33"/>
          <p:cNvSpPr txBox="1"/>
          <p:nvPr>
            <p:ph idx="1" type="body"/>
          </p:nvPr>
        </p:nvSpPr>
        <p:spPr>
          <a:xfrm>
            <a:off x="729450" y="2078875"/>
            <a:ext cx="6801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t>TLPGNN is a high-performance two-level parallelism design for efficient GNN computation on GPU. It utilizes vertex-parallelism and feature-parallelism to avoid atomic operations, unnecessary memory traffic, and achieve coalesced memory access. TLPGNN also introduces a hybrid dynamic workload assignment to address workload imbalance. Experimental results show that TLPGNN achieves significant speedups compared to existing solutions for GNN computation.</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endParaRPr/>
          </a:p>
        </p:txBody>
      </p:sp>
      <p:sp>
        <p:nvSpPr>
          <p:cNvPr id="216" name="Google Shape;216;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2286000" rtl="0" algn="l">
              <a:spcBef>
                <a:spcPts val="0"/>
              </a:spcBef>
              <a:spcAft>
                <a:spcPts val="1200"/>
              </a:spcAft>
              <a:buNone/>
            </a:pPr>
            <a:r>
              <a:rPr lang="en-GB" sz="3000"/>
              <a:t>THANK YOU</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TLPGNN?</a:t>
            </a:r>
            <a:endParaRPr/>
          </a:p>
        </p:txBody>
      </p:sp>
      <p:sp>
        <p:nvSpPr>
          <p:cNvPr id="100" name="Google Shape;100;p15"/>
          <p:cNvSpPr txBox="1"/>
          <p:nvPr>
            <p:ph idx="1" type="body"/>
          </p:nvPr>
        </p:nvSpPr>
        <p:spPr>
          <a:xfrm>
            <a:off x="729450" y="1853850"/>
            <a:ext cx="7688700" cy="306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Roboto"/>
              <a:buChar char="●"/>
            </a:pPr>
            <a:r>
              <a:rPr lang="en-GB" sz="1400">
                <a:highlight>
                  <a:srgbClr val="FFFFFF"/>
                </a:highlight>
                <a:latin typeface="Roboto"/>
                <a:ea typeface="Roboto"/>
                <a:cs typeface="Roboto"/>
                <a:sym typeface="Roboto"/>
              </a:rPr>
              <a:t>TLPGNN offers improved efficiency in computing Graph Neural Networks (GNNs), reducing computation time by optimizing both regular neural network and graph convolution operations.</a:t>
            </a:r>
            <a:endParaRPr sz="1400">
              <a:highlight>
                <a:srgbClr val="FFFFFF"/>
              </a:highlight>
              <a:latin typeface="Roboto"/>
              <a:ea typeface="Roboto"/>
              <a:cs typeface="Roboto"/>
              <a:sym typeface="Roboto"/>
            </a:endParaRPr>
          </a:p>
          <a:p>
            <a:pPr indent="0" lvl="0" marL="0" rtl="0" algn="l">
              <a:spcBef>
                <a:spcPts val="0"/>
              </a:spcBef>
              <a:spcAft>
                <a:spcPts val="0"/>
              </a:spcAft>
              <a:buNone/>
            </a:pPr>
            <a:r>
              <a:t/>
            </a:r>
            <a:endParaRPr sz="1400">
              <a:highlight>
                <a:srgbClr val="FFFFFF"/>
              </a:highlight>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lang="en-GB" sz="1400">
                <a:highlight>
                  <a:srgbClr val="FFFFFF"/>
                </a:highlight>
                <a:latin typeface="Roboto"/>
                <a:ea typeface="Roboto"/>
                <a:cs typeface="Roboto"/>
                <a:sym typeface="Roboto"/>
              </a:rPr>
              <a:t>T</a:t>
            </a:r>
            <a:r>
              <a:rPr lang="en-GB" sz="1400">
                <a:highlight>
                  <a:srgbClr val="FFFFFF"/>
                </a:highlight>
                <a:latin typeface="Roboto"/>
                <a:ea typeface="Roboto"/>
                <a:cs typeface="Roboto"/>
                <a:sym typeface="Roboto"/>
              </a:rPr>
              <a:t>LPGNN's lightweight two-level parallelism paradigm is specifically designed for GNN computation, utilizing insights from hardware resource analysis to optimize workload distribution and enhance efficiency.</a:t>
            </a:r>
            <a:endParaRPr sz="1400">
              <a:highlight>
                <a:srgbClr val="FFFFFF"/>
              </a:highlight>
              <a:latin typeface="Roboto"/>
              <a:ea typeface="Roboto"/>
              <a:cs typeface="Roboto"/>
              <a:sym typeface="Roboto"/>
            </a:endParaRPr>
          </a:p>
          <a:p>
            <a:pPr indent="0" lvl="0" marL="457200" rtl="0" algn="l">
              <a:spcBef>
                <a:spcPts val="0"/>
              </a:spcBef>
              <a:spcAft>
                <a:spcPts val="0"/>
              </a:spcAft>
              <a:buNone/>
            </a:pPr>
            <a:r>
              <a:t/>
            </a:r>
            <a:endParaRPr sz="1400">
              <a:highlight>
                <a:srgbClr val="FFFFFF"/>
              </a:highlight>
              <a:latin typeface="Roboto"/>
              <a:ea typeface="Roboto"/>
              <a:cs typeface="Roboto"/>
              <a:sym typeface="Roboto"/>
            </a:endParaRPr>
          </a:p>
          <a:p>
            <a:pPr indent="-317500" lvl="0" marL="457200" rtl="0" algn="l">
              <a:spcBef>
                <a:spcPts val="0"/>
              </a:spcBef>
              <a:spcAft>
                <a:spcPts val="0"/>
              </a:spcAft>
              <a:buClr>
                <a:schemeClr val="accent1"/>
              </a:buClr>
              <a:buSzPts val="1400"/>
              <a:buFont typeface="Roboto"/>
              <a:buChar char="●"/>
            </a:pPr>
            <a:r>
              <a:rPr lang="en-GB" sz="1400">
                <a:highlight>
                  <a:srgbClr val="FFFFFF"/>
                </a:highlight>
                <a:latin typeface="Roboto"/>
                <a:ea typeface="Roboto"/>
                <a:cs typeface="Roboto"/>
                <a:sym typeface="Roboto"/>
              </a:rPr>
              <a:t>This outperforms existing GNN computation systems like DGL, GNNAdvisor, and FeatGraph by significant margins, making it a highly effective choice for accelerating GNN computations.</a:t>
            </a:r>
            <a:endParaRPr sz="1400">
              <a:highlight>
                <a:srgbClr val="FFFFFF"/>
              </a:highlight>
              <a:latin typeface="Roboto"/>
              <a:ea typeface="Roboto"/>
              <a:cs typeface="Roboto"/>
              <a:sym typeface="Roboto"/>
            </a:endParaRPr>
          </a:p>
          <a:p>
            <a:pPr indent="0" lvl="0" marL="0" rtl="0" algn="l">
              <a:spcBef>
                <a:spcPts val="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1162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a:t>
            </a:r>
            <a:endParaRPr/>
          </a:p>
        </p:txBody>
      </p:sp>
      <p:sp>
        <p:nvSpPr>
          <p:cNvPr id="106" name="Google Shape;106;p16"/>
          <p:cNvSpPr txBox="1"/>
          <p:nvPr>
            <p:ph idx="1" type="body"/>
          </p:nvPr>
        </p:nvSpPr>
        <p:spPr>
          <a:xfrm>
            <a:off x="729450" y="1697975"/>
            <a:ext cx="6684900" cy="3445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GNNs differ significantly from traditional graph algorithms due to their large feature vectors, altering GPU runtime characteristics.</a:t>
            </a:r>
            <a:endParaRPr/>
          </a:p>
          <a:p>
            <a:pPr indent="0" lvl="0" marL="457200" rtl="0" algn="l">
              <a:spcBef>
                <a:spcPts val="0"/>
              </a:spcBef>
              <a:spcAft>
                <a:spcPts val="0"/>
              </a:spcAft>
              <a:buNone/>
            </a:pPr>
            <a:r>
              <a:t/>
            </a:r>
            <a:endParaRPr/>
          </a:p>
          <a:p>
            <a:pPr indent="-311150" lvl="0" marL="457200" rtl="0" algn="l">
              <a:spcBef>
                <a:spcPts val="0"/>
              </a:spcBef>
              <a:spcAft>
                <a:spcPts val="0"/>
              </a:spcAft>
              <a:buClr>
                <a:srgbClr val="000000"/>
              </a:buClr>
              <a:buSzPts val="1300"/>
              <a:buFont typeface="Arial"/>
              <a:buChar char="●"/>
            </a:pPr>
            <a:r>
              <a:rPr lang="en-GB"/>
              <a:t>Existing optimization techniques lack understanding of their impact on GPU resource usage, hindering efficiency.</a:t>
            </a:r>
            <a:endParaRPr/>
          </a:p>
          <a:p>
            <a:pPr indent="0" lvl="0" marL="457200" rtl="0" algn="l">
              <a:spcBef>
                <a:spcPts val="0"/>
              </a:spcBef>
              <a:spcAft>
                <a:spcPts val="0"/>
              </a:spcAft>
              <a:buNone/>
            </a:pPr>
            <a:r>
              <a:t/>
            </a:r>
            <a:endParaRPr/>
          </a:p>
          <a:p>
            <a:pPr indent="-311150" lvl="0" marL="457200" rtl="0" algn="l">
              <a:spcBef>
                <a:spcPts val="0"/>
              </a:spcBef>
              <a:spcAft>
                <a:spcPts val="0"/>
              </a:spcAft>
              <a:buClr>
                <a:srgbClr val="000000"/>
              </a:buClr>
              <a:buSzPts val="1300"/>
              <a:buFont typeface="Arial"/>
              <a:buChar char="●"/>
            </a:pPr>
            <a:r>
              <a:rPr lang="en-GB"/>
              <a:t>Challenges include heavy pre-processing, inefficient atomic operations, and unnecessary kernel launches, necessitating deeper understanding for more efficient GNN computation.</a:t>
            </a:r>
            <a:endParaRPr/>
          </a:p>
          <a:p>
            <a:pPr indent="0" lvl="0" marL="0" rtl="0" algn="l">
              <a:spcBef>
                <a:spcPts val="0"/>
              </a:spcBef>
              <a:spcAft>
                <a:spcPts val="0"/>
              </a:spcAft>
              <a:buNone/>
            </a:pPr>
            <a:r>
              <a:t/>
            </a:r>
            <a:endParaRPr b="1" sz="13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GPU profiling</a:t>
            </a:r>
            <a:endParaRPr/>
          </a:p>
        </p:txBody>
      </p:sp>
      <p:sp>
        <p:nvSpPr>
          <p:cNvPr id="112" name="Google Shape;112;p17"/>
          <p:cNvSpPr txBox="1"/>
          <p:nvPr>
            <p:ph idx="1" type="body"/>
          </p:nvPr>
        </p:nvSpPr>
        <p:spPr>
          <a:xfrm>
            <a:off x="729450" y="1853850"/>
            <a:ext cx="7688700" cy="3174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500"/>
              <a:t>Streaming multiprocessor (SM) utilization rate :</a:t>
            </a:r>
            <a:r>
              <a:rPr lang="en-GB" sz="1400"/>
              <a:t>It </a:t>
            </a:r>
            <a:r>
              <a:rPr lang="en-GB" sz="1400">
                <a:highlight>
                  <a:srgbClr val="FFFFFF"/>
                </a:highlight>
                <a:latin typeface="Roboto"/>
                <a:ea typeface="Roboto"/>
                <a:cs typeface="Roboto"/>
                <a:sym typeface="Roboto"/>
              </a:rPr>
              <a:t>assesses the efficiency of GPU computing resources, including pipelining and issue queue, with low values indicating underutilization.</a:t>
            </a:r>
            <a:endParaRPr sz="1400">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GB" sz="1500"/>
              <a:t>Achieved occupancy:</a:t>
            </a:r>
            <a:r>
              <a:rPr lang="en-GB" sz="1400"/>
              <a:t>  T</a:t>
            </a:r>
            <a:r>
              <a:rPr lang="en-GB" sz="1400">
                <a:highlight>
                  <a:schemeClr val="lt1"/>
                </a:highlight>
                <a:latin typeface="Roboto"/>
                <a:ea typeface="Roboto"/>
                <a:cs typeface="Roboto"/>
                <a:sym typeface="Roboto"/>
              </a:rPr>
              <a:t>his metric measures the ratio of  number of active warps by maximum number of possible active warps, the higher the achieved occupancy, higher the balanced workload distribution among different warps .</a:t>
            </a:r>
            <a:endParaRPr sz="1400">
              <a:highlight>
                <a:schemeClr val="lt1"/>
              </a:highlight>
            </a:endParaRPr>
          </a:p>
          <a:p>
            <a:pPr indent="-317500" lvl="0" marL="457200" rtl="0" algn="l">
              <a:spcBef>
                <a:spcPts val="0"/>
              </a:spcBef>
              <a:spcAft>
                <a:spcPts val="0"/>
              </a:spcAft>
              <a:buSzPts val="1400"/>
              <a:buChar char="●"/>
            </a:pPr>
            <a:r>
              <a:rPr b="1" lang="en-GB" sz="1500"/>
              <a:t>Sector per request : </a:t>
            </a:r>
            <a:r>
              <a:rPr lang="en-GB" sz="1400">
                <a:highlight>
                  <a:srgbClr val="FFFFFF"/>
                </a:highlight>
                <a:latin typeface="Roboto"/>
                <a:ea typeface="Roboto"/>
                <a:cs typeface="Roboto"/>
                <a:sym typeface="Roboto"/>
              </a:rPr>
              <a:t>This </a:t>
            </a:r>
            <a:r>
              <a:rPr lang="en-GB" sz="1400">
                <a:highlight>
                  <a:srgbClr val="FFFFFF"/>
                </a:highlight>
                <a:latin typeface="Roboto"/>
                <a:ea typeface="Roboto"/>
                <a:cs typeface="Roboto"/>
                <a:sym typeface="Roboto"/>
              </a:rPr>
              <a:t>measures the average transactions issued per memory request, with lower values indicating more coalesced memory access.</a:t>
            </a:r>
            <a:endParaRPr sz="1400">
              <a:highlight>
                <a:srgbClr val="FFFFFF"/>
              </a:highlight>
              <a:latin typeface="Roboto"/>
              <a:ea typeface="Roboto"/>
              <a:cs typeface="Roboto"/>
              <a:sym typeface="Roboto"/>
            </a:endParaRPr>
          </a:p>
          <a:p>
            <a:pPr indent="-317500" lvl="0" marL="457200" rtl="0" algn="l">
              <a:spcBef>
                <a:spcPts val="0"/>
              </a:spcBef>
              <a:spcAft>
                <a:spcPts val="0"/>
              </a:spcAft>
              <a:buSzPts val="1400"/>
              <a:buChar char="●"/>
            </a:pPr>
            <a:r>
              <a:rPr b="1" lang="en-GB" sz="1500"/>
              <a:t>Stall for long scoreboard :</a:t>
            </a:r>
            <a:r>
              <a:rPr lang="en-GB" sz="1400"/>
              <a:t> </a:t>
            </a:r>
            <a:r>
              <a:rPr lang="en-GB" sz="1400">
                <a:highlight>
                  <a:srgbClr val="FFFFFF"/>
                </a:highlight>
                <a:latin typeface="Roboto"/>
                <a:ea typeface="Roboto"/>
                <a:cs typeface="Roboto"/>
                <a:sym typeface="Roboto"/>
              </a:rPr>
              <a:t>This represents the average cycles spent waiting for memory operations across all resident warps, with higher values indicating inefficient data retrieval.</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1167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performance of GNN</a:t>
            </a:r>
            <a:endParaRPr/>
          </a:p>
        </p:txBody>
      </p:sp>
      <p:sp>
        <p:nvSpPr>
          <p:cNvPr id="118" name="Google Shape;118;p18"/>
          <p:cNvSpPr txBox="1"/>
          <p:nvPr>
            <p:ph idx="1" type="body"/>
          </p:nvPr>
        </p:nvSpPr>
        <p:spPr>
          <a:xfrm>
            <a:off x="727650" y="1702975"/>
            <a:ext cx="7688700" cy="3336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600"/>
              <a:t>Following are the observations made in this paper:</a:t>
            </a:r>
            <a:endParaRPr sz="1600"/>
          </a:p>
          <a:p>
            <a:pPr indent="-317500" lvl="0" marL="457200" rtl="0" algn="l">
              <a:lnSpc>
                <a:spcPct val="105000"/>
              </a:lnSpc>
              <a:spcBef>
                <a:spcPts val="1200"/>
              </a:spcBef>
              <a:spcAft>
                <a:spcPts val="0"/>
              </a:spcAft>
              <a:buSzPts val="1400"/>
              <a:buChar char="●"/>
            </a:pPr>
            <a:r>
              <a:rPr lang="en-GB" sz="1400"/>
              <a:t>Optimizations with atomic writing can drastically lower the performance because of the huge extra overhead</a:t>
            </a:r>
            <a:endParaRPr sz="1400"/>
          </a:p>
          <a:p>
            <a:pPr indent="0" lvl="0" marL="457200" rtl="0" algn="l">
              <a:lnSpc>
                <a:spcPct val="105000"/>
              </a:lnSpc>
              <a:spcBef>
                <a:spcPts val="1200"/>
              </a:spcBef>
              <a:spcAft>
                <a:spcPts val="0"/>
              </a:spcAft>
              <a:buNone/>
            </a:pPr>
            <a:r>
              <a:t/>
            </a:r>
            <a:endParaRPr sz="600"/>
          </a:p>
          <a:p>
            <a:pPr indent="-317500" lvl="0" marL="457200" rtl="0" algn="l">
              <a:lnSpc>
                <a:spcPct val="105000"/>
              </a:lnSpc>
              <a:spcBef>
                <a:spcPts val="1200"/>
              </a:spcBef>
              <a:spcAft>
                <a:spcPts val="0"/>
              </a:spcAft>
              <a:buSzPts val="1400"/>
              <a:buChar char="●"/>
            </a:pPr>
            <a:r>
              <a:rPr lang="en-GB" sz="1400"/>
              <a:t>Coalesced memory access can lead to tremendous performance improvement if more threads within one warp are used to process one vertex for GNN workloads.</a:t>
            </a:r>
            <a:endParaRPr sz="1400"/>
          </a:p>
          <a:p>
            <a:pPr indent="0" lvl="0" marL="457200" rtl="0" algn="l">
              <a:lnSpc>
                <a:spcPct val="105000"/>
              </a:lnSpc>
              <a:spcBef>
                <a:spcPts val="1200"/>
              </a:spcBef>
              <a:spcAft>
                <a:spcPts val="0"/>
              </a:spcAft>
              <a:buNone/>
            </a:pPr>
            <a:r>
              <a:t/>
            </a:r>
            <a:endParaRPr sz="600"/>
          </a:p>
          <a:p>
            <a:pPr indent="-317500" lvl="0" marL="457200" rtl="0" algn="l">
              <a:lnSpc>
                <a:spcPct val="105000"/>
              </a:lnSpc>
              <a:spcBef>
                <a:spcPts val="1200"/>
              </a:spcBef>
              <a:spcAft>
                <a:spcPts val="0"/>
              </a:spcAft>
              <a:buSzPts val="1400"/>
              <a:buChar char="●"/>
            </a:pPr>
            <a:r>
              <a:rPr lang="en-GB" sz="1400"/>
              <a:t>The graph convolution of GNNs should be implemented with as few kernels as possible for better performance.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492100" y="935450"/>
            <a:ext cx="4057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TWO LEVEL PARALLELISM</a:t>
            </a:r>
            <a:endParaRPr/>
          </a:p>
        </p:txBody>
      </p:sp>
      <p:sp>
        <p:nvSpPr>
          <p:cNvPr id="124" name="Google Shape;124;p19"/>
          <p:cNvSpPr txBox="1"/>
          <p:nvPr>
            <p:ph idx="1" type="body"/>
          </p:nvPr>
        </p:nvSpPr>
        <p:spPr>
          <a:xfrm>
            <a:off x="729425" y="1748975"/>
            <a:ext cx="4111800" cy="3041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200"/>
              <a:t>T</a:t>
            </a:r>
            <a:r>
              <a:rPr lang="en-GB" sz="5200"/>
              <a:t>he computation in the graph convolution of GNN’s is divided </a:t>
            </a:r>
            <a:r>
              <a:rPr lang="en-GB" sz="5200"/>
              <a:t>into two levels:</a:t>
            </a:r>
            <a:endParaRPr sz="5200"/>
          </a:p>
          <a:p>
            <a:pPr indent="0" lvl="0" marL="0" rtl="0" algn="l">
              <a:spcBef>
                <a:spcPts val="1200"/>
              </a:spcBef>
              <a:spcAft>
                <a:spcPts val="0"/>
              </a:spcAft>
              <a:buNone/>
            </a:pPr>
            <a:r>
              <a:t/>
            </a:r>
            <a:endParaRPr sz="5200"/>
          </a:p>
          <a:p>
            <a:pPr indent="-311150" lvl="0" marL="457200" rtl="0" algn="l">
              <a:spcBef>
                <a:spcPts val="1200"/>
              </a:spcBef>
              <a:spcAft>
                <a:spcPts val="0"/>
              </a:spcAft>
              <a:buSzPct val="100000"/>
              <a:buChar char="●"/>
            </a:pPr>
            <a:r>
              <a:rPr lang="en-GB" sz="5200"/>
              <a:t>In the first level, the granularity of computation is measured by the entities in the graph,  i.e, vertex and edge.</a:t>
            </a:r>
            <a:endParaRPr sz="5200"/>
          </a:p>
          <a:p>
            <a:pPr indent="0" lvl="0" marL="457200" rtl="0" algn="l">
              <a:spcBef>
                <a:spcPts val="1200"/>
              </a:spcBef>
              <a:spcAft>
                <a:spcPts val="0"/>
              </a:spcAft>
              <a:buNone/>
            </a:pPr>
            <a:r>
              <a:t/>
            </a:r>
            <a:endParaRPr sz="5200"/>
          </a:p>
          <a:p>
            <a:pPr indent="-311150" lvl="0" marL="457200" rtl="0" algn="l">
              <a:spcBef>
                <a:spcPts val="1200"/>
              </a:spcBef>
              <a:spcAft>
                <a:spcPts val="0"/>
              </a:spcAft>
              <a:buSzPct val="100000"/>
              <a:buChar char="●"/>
            </a:pPr>
            <a:r>
              <a:rPr lang="en-GB" sz="5200"/>
              <a:t>In the second level, we focus on the concrete computation task of individual vertex or edge, the specific computation task for this vertex.</a:t>
            </a:r>
            <a:endParaRPr sz="52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5" name="Google Shape;125;p19"/>
          <p:cNvPicPr preferRelativeResize="0"/>
          <p:nvPr/>
        </p:nvPicPr>
        <p:blipFill rotWithShape="1">
          <a:blip r:embed="rId3">
            <a:alphaModFix/>
          </a:blip>
          <a:srcRect b="0" l="7037" r="51830" t="38601"/>
          <a:stretch/>
        </p:blipFill>
        <p:spPr>
          <a:xfrm>
            <a:off x="5239525" y="1748975"/>
            <a:ext cx="3476774" cy="29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First Level: Vertex Parallelism</a:t>
            </a:r>
            <a:endParaRPr/>
          </a:p>
        </p:txBody>
      </p:sp>
      <p:sp>
        <p:nvSpPr>
          <p:cNvPr id="131" name="Google Shape;131;p20"/>
          <p:cNvSpPr txBox="1"/>
          <p:nvPr>
            <p:ph idx="1" type="body"/>
          </p:nvPr>
        </p:nvSpPr>
        <p:spPr>
          <a:xfrm>
            <a:off x="729450" y="2078875"/>
            <a:ext cx="7688700" cy="2781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first level parallelism comes from the fact that the workload associated with each vertex or edge can be processed independently from others.</a:t>
            </a:r>
            <a:endParaRPr/>
          </a:p>
          <a:p>
            <a:pPr indent="-311150" lvl="0" marL="457200" rtl="0" algn="l">
              <a:spcBef>
                <a:spcPts val="0"/>
              </a:spcBef>
              <a:spcAft>
                <a:spcPts val="0"/>
              </a:spcAft>
              <a:buSzPts val="1300"/>
              <a:buChar char="●"/>
            </a:pPr>
            <a:r>
              <a:rPr lang="en-GB"/>
              <a:t>There are two different types of parallelism: vertex parallelism and edge parallelism</a:t>
            </a:r>
            <a:endParaRPr/>
          </a:p>
          <a:p>
            <a:pPr indent="-311150" lvl="0" marL="457200" rtl="0" algn="l">
              <a:spcBef>
                <a:spcPts val="0"/>
              </a:spcBef>
              <a:spcAft>
                <a:spcPts val="0"/>
              </a:spcAft>
              <a:buSzPts val="1300"/>
              <a:buChar char="●"/>
            </a:pPr>
            <a:r>
              <a:rPr lang="en-GB"/>
              <a:t>In vertex parallelism, multiple vertices are processed in parallel and in edge parallelism processes multiple edges in parallel.</a:t>
            </a:r>
            <a:endParaRPr/>
          </a:p>
          <a:p>
            <a:pPr indent="-311150" lvl="0" marL="457200" rtl="0" algn="l">
              <a:spcBef>
                <a:spcPts val="0"/>
              </a:spcBef>
              <a:spcAft>
                <a:spcPts val="0"/>
              </a:spcAft>
              <a:buSzPts val="1300"/>
              <a:buChar char="●"/>
            </a:pPr>
            <a:r>
              <a:rPr lang="en-GB"/>
              <a:t>Although</a:t>
            </a:r>
            <a:r>
              <a:rPr lang="en-GB"/>
              <a:t> edge parallelism can avoid workload imbalance caused by uneven edge distributions in vertex parallelism,  the huge overhead brought by atomic operations will dramatically  hurt the  performance.</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First Level: Vertex Parallelism - Abstraction</a:t>
            </a:r>
            <a:endParaRPr/>
          </a:p>
          <a:p>
            <a:pPr indent="0" lvl="0" marL="0" rtl="0" algn="l">
              <a:spcBef>
                <a:spcPts val="0"/>
              </a:spcBef>
              <a:spcAft>
                <a:spcPts val="0"/>
              </a:spcAft>
              <a:buNone/>
            </a:pPr>
            <a:r>
              <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Using one CUDA thread will lead to divergent execution within each warp due to uneven edge  distribution of vertices.</a:t>
            </a:r>
            <a:endParaRPr/>
          </a:p>
          <a:p>
            <a:pPr indent="-311150" lvl="0" marL="457200" rtl="0" algn="l">
              <a:spcBef>
                <a:spcPts val="0"/>
              </a:spcBef>
              <a:spcAft>
                <a:spcPts val="0"/>
              </a:spcAft>
              <a:buSzPts val="1300"/>
              <a:buChar char="●"/>
            </a:pPr>
            <a:r>
              <a:rPr lang="en-GB"/>
              <a:t>Using one thread block introduces synchronization overhead into the kernels.</a:t>
            </a:r>
            <a:endParaRPr/>
          </a:p>
          <a:p>
            <a:pPr indent="-311150" lvl="0" marL="457200" rtl="0" algn="l">
              <a:spcBef>
                <a:spcPts val="0"/>
              </a:spcBef>
              <a:spcAft>
                <a:spcPts val="0"/>
              </a:spcAft>
              <a:buSzPts val="1300"/>
              <a:buChar char="●"/>
            </a:pPr>
            <a:r>
              <a:rPr lang="en-GB"/>
              <a:t>Assigning each vertex to a single warp means the workload running on one warp won’t interfere with each other. By this the synchronization overhead can be avoided</a:t>
            </a:r>
            <a:endParaRPr/>
          </a:p>
          <a:p>
            <a:pPr indent="-311150" lvl="0" marL="457200" rtl="0" algn="l">
              <a:spcBef>
                <a:spcPts val="0"/>
              </a:spcBef>
              <a:spcAft>
                <a:spcPts val="0"/>
              </a:spcAft>
              <a:buSzPts val="1300"/>
              <a:buChar char="●"/>
            </a:pPr>
            <a:r>
              <a:rPr lang="en-GB"/>
              <a:t>Since all the threads in a warp are working on the same vertex, they will follow same control path elimination the branch divergence.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