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A7C8C-68E2-4298-819E-8C7798F7E11B}"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0E072-370C-44B6-AE91-910CF58EB30E}" type="slidenum">
              <a:rPr lang="en-IN" smtClean="0"/>
              <a:t>‹#›</a:t>
            </a:fld>
            <a:endParaRPr lang="en-IN"/>
          </a:p>
        </p:txBody>
      </p:sp>
    </p:spTree>
    <p:extLst>
      <p:ext uri="{BB962C8B-B14F-4D97-AF65-F5344CB8AC3E}">
        <p14:creationId xmlns:p14="http://schemas.microsoft.com/office/powerpoint/2010/main" val="3808957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A7C8C-68E2-4298-819E-8C7798F7E11B}"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0E072-370C-44B6-AE91-910CF58EB30E}" type="slidenum">
              <a:rPr lang="en-IN" smtClean="0"/>
              <a:t>‹#›</a:t>
            </a:fld>
            <a:endParaRPr lang="en-IN"/>
          </a:p>
        </p:txBody>
      </p:sp>
    </p:spTree>
    <p:extLst>
      <p:ext uri="{BB962C8B-B14F-4D97-AF65-F5344CB8AC3E}">
        <p14:creationId xmlns:p14="http://schemas.microsoft.com/office/powerpoint/2010/main" val="2320346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A7C8C-68E2-4298-819E-8C7798F7E11B}"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0E072-370C-44B6-AE91-910CF58EB30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3305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A7C8C-68E2-4298-819E-8C7798F7E11B}"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0E072-370C-44B6-AE91-910CF58EB30E}" type="slidenum">
              <a:rPr lang="en-IN" smtClean="0"/>
              <a:t>‹#›</a:t>
            </a:fld>
            <a:endParaRPr lang="en-IN"/>
          </a:p>
        </p:txBody>
      </p:sp>
    </p:spTree>
    <p:extLst>
      <p:ext uri="{BB962C8B-B14F-4D97-AF65-F5344CB8AC3E}">
        <p14:creationId xmlns:p14="http://schemas.microsoft.com/office/powerpoint/2010/main" val="899174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A7C8C-68E2-4298-819E-8C7798F7E11B}"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0E072-370C-44B6-AE91-910CF58EB30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84208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A7C8C-68E2-4298-819E-8C7798F7E11B}"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0E072-370C-44B6-AE91-910CF58EB30E}" type="slidenum">
              <a:rPr lang="en-IN" smtClean="0"/>
              <a:t>‹#›</a:t>
            </a:fld>
            <a:endParaRPr lang="en-IN"/>
          </a:p>
        </p:txBody>
      </p:sp>
    </p:spTree>
    <p:extLst>
      <p:ext uri="{BB962C8B-B14F-4D97-AF65-F5344CB8AC3E}">
        <p14:creationId xmlns:p14="http://schemas.microsoft.com/office/powerpoint/2010/main" val="3965530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8A7C8C-68E2-4298-819E-8C7798F7E11B}"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0E072-370C-44B6-AE91-910CF58EB30E}" type="slidenum">
              <a:rPr lang="en-IN" smtClean="0"/>
              <a:t>‹#›</a:t>
            </a:fld>
            <a:endParaRPr lang="en-IN"/>
          </a:p>
        </p:txBody>
      </p:sp>
    </p:spTree>
    <p:extLst>
      <p:ext uri="{BB962C8B-B14F-4D97-AF65-F5344CB8AC3E}">
        <p14:creationId xmlns:p14="http://schemas.microsoft.com/office/powerpoint/2010/main" val="3735495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8A7C8C-68E2-4298-819E-8C7798F7E11B}"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0E072-370C-44B6-AE91-910CF58EB30E}" type="slidenum">
              <a:rPr lang="en-IN" smtClean="0"/>
              <a:t>‹#›</a:t>
            </a:fld>
            <a:endParaRPr lang="en-IN"/>
          </a:p>
        </p:txBody>
      </p:sp>
    </p:spTree>
    <p:extLst>
      <p:ext uri="{BB962C8B-B14F-4D97-AF65-F5344CB8AC3E}">
        <p14:creationId xmlns:p14="http://schemas.microsoft.com/office/powerpoint/2010/main" val="1136443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8A7C8C-68E2-4298-819E-8C7798F7E11B}"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0E072-370C-44B6-AE91-910CF58EB30E}" type="slidenum">
              <a:rPr lang="en-IN" smtClean="0"/>
              <a:t>‹#›</a:t>
            </a:fld>
            <a:endParaRPr lang="en-IN"/>
          </a:p>
        </p:txBody>
      </p:sp>
    </p:spTree>
    <p:extLst>
      <p:ext uri="{BB962C8B-B14F-4D97-AF65-F5344CB8AC3E}">
        <p14:creationId xmlns:p14="http://schemas.microsoft.com/office/powerpoint/2010/main" val="3487427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A7C8C-68E2-4298-819E-8C7798F7E11B}"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0E072-370C-44B6-AE91-910CF58EB30E}" type="slidenum">
              <a:rPr lang="en-IN" smtClean="0"/>
              <a:t>‹#›</a:t>
            </a:fld>
            <a:endParaRPr lang="en-IN"/>
          </a:p>
        </p:txBody>
      </p:sp>
    </p:spTree>
    <p:extLst>
      <p:ext uri="{BB962C8B-B14F-4D97-AF65-F5344CB8AC3E}">
        <p14:creationId xmlns:p14="http://schemas.microsoft.com/office/powerpoint/2010/main" val="1849859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A7C8C-68E2-4298-819E-8C7798F7E11B}" type="datetimeFigureOut">
              <a:rPr lang="en-IN" smtClean="0"/>
              <a:t>20-06-2023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30E072-370C-44B6-AE91-910CF58EB30E}" type="slidenum">
              <a:rPr lang="en-IN" smtClean="0"/>
              <a:t>‹#›</a:t>
            </a:fld>
            <a:endParaRPr lang="en-IN"/>
          </a:p>
        </p:txBody>
      </p:sp>
    </p:spTree>
    <p:extLst>
      <p:ext uri="{BB962C8B-B14F-4D97-AF65-F5344CB8AC3E}">
        <p14:creationId xmlns:p14="http://schemas.microsoft.com/office/powerpoint/2010/main" val="3899629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8A7C8C-68E2-4298-819E-8C7798F7E11B}" type="datetimeFigureOut">
              <a:rPr lang="en-IN" smtClean="0"/>
              <a:t>20-06-2023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30E072-370C-44B6-AE91-910CF58EB30E}" type="slidenum">
              <a:rPr lang="en-IN" smtClean="0"/>
              <a:t>‹#›</a:t>
            </a:fld>
            <a:endParaRPr lang="en-IN"/>
          </a:p>
        </p:txBody>
      </p:sp>
    </p:spTree>
    <p:extLst>
      <p:ext uri="{BB962C8B-B14F-4D97-AF65-F5344CB8AC3E}">
        <p14:creationId xmlns:p14="http://schemas.microsoft.com/office/powerpoint/2010/main" val="2061859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8A7C8C-68E2-4298-819E-8C7798F7E11B}" type="datetimeFigureOut">
              <a:rPr lang="en-IN" smtClean="0"/>
              <a:t>20-06-2023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30E072-370C-44B6-AE91-910CF58EB30E}" type="slidenum">
              <a:rPr lang="en-IN" smtClean="0"/>
              <a:t>‹#›</a:t>
            </a:fld>
            <a:endParaRPr lang="en-IN"/>
          </a:p>
        </p:txBody>
      </p:sp>
    </p:spTree>
    <p:extLst>
      <p:ext uri="{BB962C8B-B14F-4D97-AF65-F5344CB8AC3E}">
        <p14:creationId xmlns:p14="http://schemas.microsoft.com/office/powerpoint/2010/main" val="1834791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A7C8C-68E2-4298-819E-8C7798F7E11B}" type="datetimeFigureOut">
              <a:rPr lang="en-IN" smtClean="0"/>
              <a:t>20-06-2023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30E072-370C-44B6-AE91-910CF58EB30E}" type="slidenum">
              <a:rPr lang="en-IN" smtClean="0"/>
              <a:t>‹#›</a:t>
            </a:fld>
            <a:endParaRPr lang="en-IN"/>
          </a:p>
        </p:txBody>
      </p:sp>
    </p:spTree>
    <p:extLst>
      <p:ext uri="{BB962C8B-B14F-4D97-AF65-F5344CB8AC3E}">
        <p14:creationId xmlns:p14="http://schemas.microsoft.com/office/powerpoint/2010/main" val="682056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A7C8C-68E2-4298-819E-8C7798F7E11B}" type="datetimeFigureOut">
              <a:rPr lang="en-IN" smtClean="0"/>
              <a:t>20-06-2023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30E072-370C-44B6-AE91-910CF58EB30E}" type="slidenum">
              <a:rPr lang="en-IN" smtClean="0"/>
              <a:t>‹#›</a:t>
            </a:fld>
            <a:endParaRPr lang="en-IN"/>
          </a:p>
        </p:txBody>
      </p:sp>
    </p:spTree>
    <p:extLst>
      <p:ext uri="{BB962C8B-B14F-4D97-AF65-F5344CB8AC3E}">
        <p14:creationId xmlns:p14="http://schemas.microsoft.com/office/powerpoint/2010/main" val="4011243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30E072-370C-44B6-AE91-910CF58EB30E}" type="slidenum">
              <a:rPr lang="en-IN" smtClean="0"/>
              <a:t>‹#›</a:t>
            </a:fld>
            <a:endParaRPr lang="en-IN"/>
          </a:p>
        </p:txBody>
      </p:sp>
      <p:sp>
        <p:nvSpPr>
          <p:cNvPr id="5" name="Date Placeholder 4"/>
          <p:cNvSpPr>
            <a:spLocks noGrp="1"/>
          </p:cNvSpPr>
          <p:nvPr>
            <p:ph type="dt" sz="half" idx="10"/>
          </p:nvPr>
        </p:nvSpPr>
        <p:spPr/>
        <p:txBody>
          <a:bodyPr/>
          <a:lstStyle/>
          <a:p>
            <a:fld id="{E68A7C8C-68E2-4298-819E-8C7798F7E11B}" type="datetimeFigureOut">
              <a:rPr lang="en-IN" smtClean="0"/>
              <a:t>20-06-2023</a:t>
            </a:fld>
            <a:endParaRPr lang="en-IN"/>
          </a:p>
        </p:txBody>
      </p:sp>
    </p:spTree>
    <p:extLst>
      <p:ext uri="{BB962C8B-B14F-4D97-AF65-F5344CB8AC3E}">
        <p14:creationId xmlns:p14="http://schemas.microsoft.com/office/powerpoint/2010/main" val="223601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8A7C8C-68E2-4298-819E-8C7798F7E11B}" type="datetimeFigureOut">
              <a:rPr lang="en-IN" smtClean="0"/>
              <a:t>20-06-2023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30E072-370C-44B6-AE91-910CF58EB30E}" type="slidenum">
              <a:rPr lang="en-IN" smtClean="0"/>
              <a:t>‹#›</a:t>
            </a:fld>
            <a:endParaRPr lang="en-IN"/>
          </a:p>
        </p:txBody>
      </p:sp>
    </p:spTree>
    <p:extLst>
      <p:ext uri="{BB962C8B-B14F-4D97-AF65-F5344CB8AC3E}">
        <p14:creationId xmlns:p14="http://schemas.microsoft.com/office/powerpoint/2010/main" val="1651872184"/>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IN" dirty="0" smtClean="0"/>
              <a:t>Research Findings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83746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155923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959192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09330"/>
            <a:ext cx="10058400" cy="872495"/>
          </a:xfrm>
        </p:spPr>
        <p:txBody>
          <a:bodyPr>
            <a:noAutofit/>
          </a:bodyPr>
          <a:lstStyle/>
          <a:p>
            <a:pPr algn="ctr"/>
            <a:r>
              <a:rPr lang="en-IN" sz="3000" dirty="0" smtClean="0"/>
              <a:t>YOLO </a:t>
            </a:r>
            <a:r>
              <a:rPr lang="en-IN" sz="3000" dirty="0"/>
              <a:t>versus CNN(best suited for live monitoring and motion detection for </a:t>
            </a:r>
            <a:r>
              <a:rPr lang="en-IN" sz="3000" dirty="0" smtClean="0"/>
              <a:t>proctoring)</a:t>
            </a:r>
            <a:endParaRPr lang="en-IN" sz="3000" dirty="0"/>
          </a:p>
        </p:txBody>
      </p:sp>
      <p:sp>
        <p:nvSpPr>
          <p:cNvPr id="3" name="Content Placeholder 2"/>
          <p:cNvSpPr>
            <a:spLocks noGrp="1"/>
          </p:cNvSpPr>
          <p:nvPr>
            <p:ph idx="1"/>
          </p:nvPr>
        </p:nvSpPr>
        <p:spPr>
          <a:xfrm>
            <a:off x="1097280" y="1390918"/>
            <a:ext cx="10058400" cy="4478176"/>
          </a:xfrm>
        </p:spPr>
        <p:txBody>
          <a:bodyPr>
            <a:normAutofit/>
          </a:bodyPr>
          <a:lstStyle/>
          <a:p>
            <a:endParaRPr lang="en-IN" dirty="0" smtClean="0"/>
          </a:p>
          <a:p>
            <a:r>
              <a:rPr lang="en-IN" dirty="0" smtClean="0"/>
              <a:t>YOLO </a:t>
            </a:r>
            <a:r>
              <a:rPr lang="en-IN" dirty="0"/>
              <a:t>makes less than half the number of background errors as compared to Faster R-CNN. YOLO architecture enables end-to-end training and real-time speed while maintaining high average precision. Faster R-CNN offers end-to-end training as well but involves much more steps as compared to YOLO. </a:t>
            </a:r>
            <a:endParaRPr lang="en-IN" dirty="0" smtClean="0"/>
          </a:p>
          <a:p>
            <a:r>
              <a:rPr lang="en-IN" dirty="0" smtClean="0"/>
              <a:t>In </a:t>
            </a:r>
            <a:r>
              <a:rPr lang="en-IN" dirty="0"/>
              <a:t>live monitoring scenarios, you can use a CNN as a backbone network for object detection. For instance, you can employ a pre-trained CNN model like </a:t>
            </a:r>
            <a:r>
              <a:rPr lang="en-IN" dirty="0" err="1"/>
              <a:t>ResNet</a:t>
            </a:r>
            <a:r>
              <a:rPr lang="en-IN" dirty="0"/>
              <a:t> or </a:t>
            </a:r>
            <a:r>
              <a:rPr lang="en-IN" dirty="0" err="1"/>
              <a:t>MobileNet</a:t>
            </a:r>
            <a:r>
              <a:rPr lang="en-IN" dirty="0"/>
              <a:t> as a feature extractor to identify relevant features from the input image. These features can then be fed into a subsequent object detection algorithm like YOLO to perform real-time detection of objects. </a:t>
            </a:r>
            <a:endParaRPr lang="en-IN" dirty="0" smtClean="0"/>
          </a:p>
          <a:p>
            <a:r>
              <a:rPr lang="en-IN" dirty="0" smtClean="0"/>
              <a:t>By </a:t>
            </a:r>
            <a:r>
              <a:rPr lang="en-IN" dirty="0"/>
              <a:t>combining both YOLO and </a:t>
            </a:r>
            <a:r>
              <a:rPr lang="en-IN" dirty="0" err="1"/>
              <a:t>CNNs,benefits</a:t>
            </a:r>
            <a:r>
              <a:rPr lang="en-IN" dirty="0"/>
              <a:t> can be obtained from the real-time processing capabilities of YOLO and the feature extraction power of CNNs, enabling efficient and accurate object detection for live monitoring applications. </a:t>
            </a:r>
            <a:endParaRPr lang="en-IN" dirty="0"/>
          </a:p>
        </p:txBody>
      </p:sp>
    </p:spTree>
    <p:extLst>
      <p:ext uri="{BB962C8B-B14F-4D97-AF65-F5344CB8AC3E}">
        <p14:creationId xmlns:p14="http://schemas.microsoft.com/office/powerpoint/2010/main" val="1417173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36890"/>
          </a:xfrm>
        </p:spPr>
        <p:txBody>
          <a:bodyPr>
            <a:normAutofit fontScale="90000"/>
          </a:bodyPr>
          <a:lstStyle/>
          <a:p>
            <a:r>
              <a:rPr lang="en-IN" sz="3200" dirty="0"/>
              <a:t>Video processing- how the frames are processed- check the speed</a:t>
            </a:r>
            <a:endParaRPr lang="en-IN" sz="3200" dirty="0"/>
          </a:p>
        </p:txBody>
      </p:sp>
      <p:sp>
        <p:nvSpPr>
          <p:cNvPr id="3" name="Content Placeholder 2"/>
          <p:cNvSpPr>
            <a:spLocks noGrp="1"/>
          </p:cNvSpPr>
          <p:nvPr>
            <p:ph idx="1"/>
          </p:nvPr>
        </p:nvSpPr>
        <p:spPr>
          <a:xfrm>
            <a:off x="1097280" y="1223494"/>
            <a:ext cx="10058400" cy="4881092"/>
          </a:xfrm>
        </p:spPr>
        <p:txBody>
          <a:bodyPr/>
          <a:lstStyle/>
          <a:p>
            <a:endParaRPr lang="en-IN" dirty="0" smtClean="0"/>
          </a:p>
          <a:p>
            <a:endParaRPr lang="en-IN" dirty="0"/>
          </a:p>
          <a:p>
            <a:pPr algn="just"/>
            <a:r>
              <a:rPr lang="en-IN" sz="2400" dirty="0" smtClean="0"/>
              <a:t>After </a:t>
            </a:r>
            <a:r>
              <a:rPr lang="en-IN" sz="2400" dirty="0"/>
              <a:t>using both methods, method one (using </a:t>
            </a:r>
            <a:r>
              <a:rPr lang="en-IN" sz="2400" dirty="0" err="1"/>
              <a:t>OpenCV</a:t>
            </a:r>
            <a:r>
              <a:rPr lang="en-IN" sz="2400" dirty="0"/>
              <a:t>) is faster in terms of time execution but saves larger images than </a:t>
            </a:r>
            <a:r>
              <a:rPr lang="en-IN" sz="2400" dirty="0" err="1"/>
              <a:t>MoviePy</a:t>
            </a:r>
            <a:r>
              <a:rPr lang="en-IN" sz="2400" dirty="0"/>
              <a:t>. In the case of that demo video, the size of 190 frames was 2.8MB using the second method (using </a:t>
            </a:r>
            <a:r>
              <a:rPr lang="en-IN" sz="2400" dirty="0" err="1"/>
              <a:t>MoviePy</a:t>
            </a:r>
            <a:r>
              <a:rPr lang="en-IN" sz="2400" dirty="0"/>
              <a:t>) and 5.46MB using </a:t>
            </a:r>
            <a:r>
              <a:rPr lang="en-IN" sz="2400" dirty="0" err="1"/>
              <a:t>OpenCV</a:t>
            </a:r>
            <a:r>
              <a:rPr lang="en-IN" sz="2400" dirty="0"/>
              <a:t>. However, the duration of the </a:t>
            </a:r>
            <a:r>
              <a:rPr lang="en-IN" sz="2400" dirty="0" err="1"/>
              <a:t>MoviePy</a:t>
            </a:r>
            <a:r>
              <a:rPr lang="en-IN" sz="2400" dirty="0"/>
              <a:t> method was 2.3 seconds, whereas the </a:t>
            </a:r>
            <a:r>
              <a:rPr lang="en-IN" sz="2400" dirty="0" err="1"/>
              <a:t>OpenCV</a:t>
            </a:r>
            <a:r>
              <a:rPr lang="en-IN" sz="2400" dirty="0"/>
              <a:t> took about 0.6 seconds. That being said, I have put two methods of extracting frames from videos in your hands in Python; it is up to you to choose which method suits you best. </a:t>
            </a:r>
            <a:endParaRPr lang="en-IN" sz="2400" dirty="0"/>
          </a:p>
        </p:txBody>
      </p:sp>
    </p:spTree>
    <p:extLst>
      <p:ext uri="{BB962C8B-B14F-4D97-AF65-F5344CB8AC3E}">
        <p14:creationId xmlns:p14="http://schemas.microsoft.com/office/powerpoint/2010/main" val="1755448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10377"/>
          </a:xfrm>
        </p:spPr>
        <p:txBody>
          <a:bodyPr>
            <a:normAutofit/>
          </a:bodyPr>
          <a:lstStyle/>
          <a:p>
            <a:r>
              <a:rPr lang="en-IN"/>
              <a:t>What all parameters or objects to be considered during live monitoring? </a:t>
            </a:r>
            <a:endParaRPr lang="en-IN"/>
          </a:p>
        </p:txBody>
      </p:sp>
      <p:sp>
        <p:nvSpPr>
          <p:cNvPr id="3" name="Content Placeholder 2"/>
          <p:cNvSpPr>
            <a:spLocks noGrp="1"/>
          </p:cNvSpPr>
          <p:nvPr>
            <p:ph idx="1"/>
          </p:nvPr>
        </p:nvSpPr>
        <p:spPr/>
        <p:txBody>
          <a:bodyPr/>
          <a:lstStyle/>
          <a:p>
            <a:r>
              <a:rPr lang="en-IN" dirty="0" smtClean="0"/>
              <a:t>Cameras</a:t>
            </a:r>
            <a:r>
              <a:rPr lang="en-IN" dirty="0"/>
              <a:t>: The type, resolution, field of view, placement, and number of cameras play a crucial role in monitoring. Choose cameras that are suitable for the environment and provide adequate coverage for the intended monitoring area</a:t>
            </a:r>
            <a:r>
              <a:rPr lang="en-IN" dirty="0" smtClean="0"/>
              <a:t>.</a:t>
            </a:r>
          </a:p>
          <a:p>
            <a:r>
              <a:rPr lang="en-IN" dirty="0" smtClean="0"/>
              <a:t> Lighting</a:t>
            </a:r>
            <a:r>
              <a:rPr lang="en-IN" dirty="0"/>
              <a:t>: Lighting conditions can significantly impact the quality of monitoring. Consider factors such as natural light, artificial lighting, shadows, and low-light conditions. Adjusting the camera settings or incorporating additional lighting solutions may be necessary</a:t>
            </a:r>
            <a:r>
              <a:rPr lang="en-IN" dirty="0" smtClean="0"/>
              <a:t>.</a:t>
            </a:r>
          </a:p>
          <a:p>
            <a:r>
              <a:rPr lang="en-IN" dirty="0" smtClean="0"/>
              <a:t> Object </a:t>
            </a:r>
            <a:r>
              <a:rPr lang="en-IN" dirty="0"/>
              <a:t>of Interest: Determine what you want to monitor or detect. It could be people, vehicles, specific objects, or specific activities. Understanding the characteristics and </a:t>
            </a:r>
            <a:r>
              <a:rPr lang="en-IN" dirty="0" smtClean="0"/>
              <a:t>behaviour </a:t>
            </a:r>
            <a:r>
              <a:rPr lang="en-IN" dirty="0"/>
              <a:t>of the object of interest helps in selecting appropriate monitoring techniques. </a:t>
            </a:r>
            <a:endParaRPr lang="en-IN" dirty="0"/>
          </a:p>
        </p:txBody>
      </p:sp>
    </p:spTree>
    <p:extLst>
      <p:ext uri="{BB962C8B-B14F-4D97-AF65-F5344CB8AC3E}">
        <p14:creationId xmlns:p14="http://schemas.microsoft.com/office/powerpoint/2010/main" val="2900174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502276"/>
            <a:ext cx="10058400" cy="5366818"/>
          </a:xfrm>
        </p:spPr>
        <p:txBody>
          <a:bodyPr>
            <a:noAutofit/>
          </a:bodyPr>
          <a:lstStyle/>
          <a:p>
            <a:r>
              <a:rPr lang="en-IN" sz="2000" dirty="0" smtClean="0"/>
              <a:t>Object </a:t>
            </a:r>
            <a:r>
              <a:rPr lang="en-IN" sz="2000" dirty="0"/>
              <a:t>Detection and Tracking: Choose an object detection and tracking algorithm that suits your requirements. YOLO, CNN-based detectors, or other advanced algorithms like Faster R-CNN, SSD (Single Shot </a:t>
            </a:r>
            <a:r>
              <a:rPr lang="en-IN" sz="2000" dirty="0" err="1"/>
              <a:t>MultiBox</a:t>
            </a:r>
            <a:r>
              <a:rPr lang="en-IN" sz="2000" dirty="0"/>
              <a:t> Detector), or Mask R-CNN can be used depending on the complexity of the monitoring task. </a:t>
            </a:r>
            <a:endParaRPr lang="en-IN" sz="2000" dirty="0" smtClean="0"/>
          </a:p>
          <a:p>
            <a:r>
              <a:rPr lang="en-IN" sz="2000" dirty="0" smtClean="0"/>
              <a:t>Real-Time </a:t>
            </a:r>
            <a:r>
              <a:rPr lang="en-IN" sz="2000" dirty="0"/>
              <a:t>Processing: Consider the need for real-time monitoring and the computational resources available. Some applications require immediate response and action based on the monitoring results, which may necessitate the use of efficient algorithms and hardware acceleration techniques. </a:t>
            </a:r>
            <a:endParaRPr lang="en-IN" sz="2000" dirty="0" smtClean="0"/>
          </a:p>
          <a:p>
            <a:r>
              <a:rPr lang="en-IN" sz="2000" dirty="0" smtClean="0"/>
              <a:t> </a:t>
            </a:r>
            <a:r>
              <a:rPr lang="en-IN" sz="2000" dirty="0"/>
              <a:t>Environmental Factors: Evaluate environmental conditions that might affect monitoring, such as weather conditions (rain, snow, fog), occlusions (trees, buildings), or interference from other objects (reflections, obstructions). </a:t>
            </a:r>
            <a:endParaRPr lang="en-IN" sz="2000" dirty="0" smtClean="0"/>
          </a:p>
          <a:p>
            <a:r>
              <a:rPr lang="en-IN" sz="2000" dirty="0" smtClean="0"/>
              <a:t> </a:t>
            </a:r>
            <a:r>
              <a:rPr lang="en-IN" sz="2000" dirty="0"/>
              <a:t>Data Storage and Retention: Determine the duration and amount of data you need to store for analysis or review. Select appropriate storage systems or cloud services based on your capacity requirements and data retention policies.</a:t>
            </a:r>
            <a:endParaRPr lang="en-IN" sz="2000" dirty="0"/>
          </a:p>
        </p:txBody>
      </p:sp>
    </p:spTree>
    <p:extLst>
      <p:ext uri="{BB962C8B-B14F-4D97-AF65-F5344CB8AC3E}">
        <p14:creationId xmlns:p14="http://schemas.microsoft.com/office/powerpoint/2010/main" val="3837148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34097"/>
            <a:ext cx="8596668" cy="5537914"/>
          </a:xfrm>
        </p:spPr>
        <p:txBody>
          <a:bodyPr>
            <a:normAutofit/>
          </a:bodyPr>
          <a:lstStyle/>
          <a:p>
            <a:r>
              <a:rPr lang="en-IN" sz="2200" dirty="0"/>
              <a:t>Privacy and Security: Be mindful of privacy regulations and take steps to ensure the security of the monitoring system. Implement encryption, access controls, and secure data transmission to protect sensitive information</a:t>
            </a:r>
            <a:r>
              <a:rPr lang="en-IN" sz="2200" dirty="0" smtClean="0"/>
              <a:t>.</a:t>
            </a:r>
          </a:p>
          <a:p>
            <a:r>
              <a:rPr lang="en-IN" sz="2200" dirty="0" smtClean="0"/>
              <a:t> </a:t>
            </a:r>
            <a:r>
              <a:rPr lang="en-IN" sz="2200" dirty="0"/>
              <a:t>Alarm and Notification Systems: Set up mechanisms to trigger alarms or notifications when specific events or anomalies are detected. These can include alerts for unauthorized access, abnormal </a:t>
            </a:r>
            <a:r>
              <a:rPr lang="en-IN" sz="2200" dirty="0" err="1"/>
              <a:t>behavior</a:t>
            </a:r>
            <a:r>
              <a:rPr lang="en-IN" sz="2200" dirty="0"/>
              <a:t>, or predefined events. </a:t>
            </a:r>
          </a:p>
          <a:p>
            <a:r>
              <a:rPr lang="en-IN" sz="2200" dirty="0" smtClean="0"/>
              <a:t>Integration </a:t>
            </a:r>
            <a:r>
              <a:rPr lang="en-IN" sz="2200" dirty="0"/>
              <a:t>and Analysis: Plan for integration with other systems or analytics tools to extract meaningful insights from the monitoring data. This may involve connecting to existing databases, video analytics platforms, or AI-driven analysis tools for further processing and decision-making.</a:t>
            </a:r>
            <a:endParaRPr lang="en-IN" sz="2200" dirty="0"/>
          </a:p>
        </p:txBody>
      </p:sp>
    </p:spTree>
    <p:extLst>
      <p:ext uri="{BB962C8B-B14F-4D97-AF65-F5344CB8AC3E}">
        <p14:creationId xmlns:p14="http://schemas.microsoft.com/office/powerpoint/2010/main" val="1246744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732233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373776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0859603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TotalTime>
  <Words>708</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Research Findings</vt:lpstr>
      <vt:lpstr>YOLO versus CNN(best suited for live monitoring and motion detection for proctoring)</vt:lpstr>
      <vt:lpstr>Video processing- how the frames are processed- check the speed</vt:lpstr>
      <vt:lpstr>What all parameters or objects to be considered during live monitoring?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Apoorva Mullangi</dc:creator>
  <cp:lastModifiedBy>Apoorva Mullangi</cp:lastModifiedBy>
  <cp:revision>2</cp:revision>
  <dcterms:created xsi:type="dcterms:W3CDTF">2023-06-13T22:04:47Z</dcterms:created>
  <dcterms:modified xsi:type="dcterms:W3CDTF">2023-06-20T07:13:18Z</dcterms:modified>
</cp:coreProperties>
</file>