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c6f73a04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c6f73a0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53b2a1dcc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53b2a1dcc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53b2a1dcc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53b2a1dcc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53b2a1dcc6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53b2a1dcc6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53b2a1dcc6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53b2a1dcc6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53b2a1dcc6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53b2a1dcc6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Research on Algorithms</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YOLO, CNN, Retina Net, EfficientDet, MTCNN, SSD</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pic>
        <p:nvPicPr>
          <p:cNvPr id="73" name="Google Shape;73;p14"/>
          <p:cNvPicPr preferRelativeResize="0"/>
          <p:nvPr/>
        </p:nvPicPr>
        <p:blipFill>
          <a:blip r:embed="rId3">
            <a:alphaModFix/>
          </a:blip>
          <a:stretch>
            <a:fillRect/>
          </a:stretch>
        </p:blipFill>
        <p:spPr>
          <a:xfrm>
            <a:off x="0" y="913349"/>
            <a:ext cx="9144000" cy="3875852"/>
          </a:xfrm>
          <a:prstGeom prst="rect">
            <a:avLst/>
          </a:prstGeom>
          <a:noFill/>
          <a:ln>
            <a:noFill/>
          </a:ln>
        </p:spPr>
      </p:pic>
      <p:sp>
        <p:nvSpPr>
          <p:cNvPr id="74" name="Google Shape;74;p14"/>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Individual Analysis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idx="1" type="body"/>
          </p:nvPr>
        </p:nvSpPr>
        <p:spPr>
          <a:xfrm>
            <a:off x="460950" y="1705175"/>
            <a:ext cx="8222100" cy="3222300"/>
          </a:xfrm>
          <a:prstGeom prst="rect">
            <a:avLst/>
          </a:prstGeom>
        </p:spPr>
        <p:txBody>
          <a:bodyPr anchorCtr="0" anchor="t" bIns="91425" lIns="91425" spcFirstLastPara="1" rIns="91425" wrap="square" tIns="91425">
            <a:noAutofit/>
          </a:bodyPr>
          <a:lstStyle/>
          <a:p>
            <a:pPr indent="0" lvl="0" marL="0" rtl="0" algn="just">
              <a:lnSpc>
                <a:spcPct val="100000"/>
              </a:lnSpc>
              <a:spcBef>
                <a:spcPts val="1200"/>
              </a:spcBef>
              <a:spcAft>
                <a:spcPts val="0"/>
              </a:spcAft>
              <a:buNone/>
            </a:pPr>
            <a:r>
              <a:rPr b="1" lang="en" sz="1200">
                <a:solidFill>
                  <a:srgbClr val="1F1F1F"/>
                </a:solidFill>
                <a:latin typeface="Times New Roman"/>
                <a:ea typeface="Times New Roman"/>
                <a:cs typeface="Times New Roman"/>
                <a:sym typeface="Times New Roman"/>
              </a:rPr>
              <a:t>Speed</a:t>
            </a:r>
            <a:r>
              <a:rPr lang="en" sz="1200">
                <a:solidFill>
                  <a:srgbClr val="1F1F1F"/>
                </a:solidFill>
                <a:latin typeface="Times New Roman"/>
                <a:ea typeface="Times New Roman"/>
                <a:cs typeface="Times New Roman"/>
                <a:sym typeface="Times New Roman"/>
              </a:rPr>
              <a:t>: YOLOv4, RetinaNet, EfficientDet, and Faster R-CNN are all faster than MTCNN. However, SSD is the fastest algorithm.</a:t>
            </a:r>
            <a:endParaRPr sz="1200">
              <a:solidFill>
                <a:srgbClr val="1F1F1F"/>
              </a:solidFill>
              <a:latin typeface="Times New Roman"/>
              <a:ea typeface="Times New Roman"/>
              <a:cs typeface="Times New Roman"/>
              <a:sym typeface="Times New Roman"/>
            </a:endParaRPr>
          </a:p>
          <a:p>
            <a:pPr indent="0" lvl="0" marL="0" rtl="0" algn="just">
              <a:lnSpc>
                <a:spcPct val="100000"/>
              </a:lnSpc>
              <a:spcBef>
                <a:spcPts val="1200"/>
              </a:spcBef>
              <a:spcAft>
                <a:spcPts val="0"/>
              </a:spcAft>
              <a:buNone/>
            </a:pPr>
            <a:r>
              <a:rPr b="1" lang="en" sz="1200">
                <a:solidFill>
                  <a:srgbClr val="1F1F1F"/>
                </a:solidFill>
                <a:latin typeface="Times New Roman"/>
                <a:ea typeface="Times New Roman"/>
                <a:cs typeface="Times New Roman"/>
                <a:sym typeface="Times New Roman"/>
              </a:rPr>
              <a:t>Computational Resources</a:t>
            </a:r>
            <a:r>
              <a:rPr lang="en" sz="1200">
                <a:solidFill>
                  <a:srgbClr val="1F1F1F"/>
                </a:solidFill>
                <a:latin typeface="Times New Roman"/>
                <a:ea typeface="Times New Roman"/>
                <a:cs typeface="Times New Roman"/>
                <a:sym typeface="Times New Roman"/>
              </a:rPr>
              <a:t>: MTCNN, YOLOv4, RetinaNet, EfficientDet, and Faster R-CNN all require high computational resources. SSD is the least computationally intensive algorithm.</a:t>
            </a:r>
            <a:endParaRPr sz="1200">
              <a:solidFill>
                <a:srgbClr val="1F1F1F"/>
              </a:solidFill>
              <a:latin typeface="Times New Roman"/>
              <a:ea typeface="Times New Roman"/>
              <a:cs typeface="Times New Roman"/>
              <a:sym typeface="Times New Roman"/>
            </a:endParaRPr>
          </a:p>
          <a:p>
            <a:pPr indent="0" lvl="0" marL="0" rtl="0" algn="just">
              <a:lnSpc>
                <a:spcPct val="100000"/>
              </a:lnSpc>
              <a:spcBef>
                <a:spcPts val="1200"/>
              </a:spcBef>
              <a:spcAft>
                <a:spcPts val="0"/>
              </a:spcAft>
              <a:buNone/>
            </a:pPr>
            <a:r>
              <a:rPr b="1" lang="en" sz="1200">
                <a:solidFill>
                  <a:srgbClr val="1F1F1F"/>
                </a:solidFill>
                <a:latin typeface="Times New Roman"/>
                <a:ea typeface="Times New Roman"/>
                <a:cs typeface="Times New Roman"/>
                <a:sym typeface="Times New Roman"/>
              </a:rPr>
              <a:t>Complexity</a:t>
            </a:r>
            <a:r>
              <a:rPr lang="en" sz="1200">
                <a:solidFill>
                  <a:srgbClr val="1F1F1F"/>
                </a:solidFill>
                <a:latin typeface="Times New Roman"/>
                <a:ea typeface="Times New Roman"/>
                <a:cs typeface="Times New Roman"/>
                <a:sym typeface="Times New Roman"/>
              </a:rPr>
              <a:t>: MTCNN, YOLOv4, RetinaNet, EfficientDet, and Faster R-CNN are all complex algorithms. SSD is the least complex algorithm.</a:t>
            </a:r>
            <a:endParaRPr sz="1200">
              <a:solidFill>
                <a:srgbClr val="1F1F1F"/>
              </a:solidFill>
              <a:latin typeface="Times New Roman"/>
              <a:ea typeface="Times New Roman"/>
              <a:cs typeface="Times New Roman"/>
              <a:sym typeface="Times New Roman"/>
            </a:endParaRPr>
          </a:p>
          <a:p>
            <a:pPr indent="0" lvl="0" marL="0" rtl="0" algn="just">
              <a:lnSpc>
                <a:spcPct val="100000"/>
              </a:lnSpc>
              <a:spcBef>
                <a:spcPts val="1200"/>
              </a:spcBef>
              <a:spcAft>
                <a:spcPts val="0"/>
              </a:spcAft>
              <a:buNone/>
            </a:pPr>
            <a:r>
              <a:rPr b="1" lang="en" sz="1200">
                <a:solidFill>
                  <a:srgbClr val="1F1F1F"/>
                </a:solidFill>
                <a:latin typeface="Times New Roman"/>
                <a:ea typeface="Times New Roman"/>
                <a:cs typeface="Times New Roman"/>
                <a:sym typeface="Times New Roman"/>
              </a:rPr>
              <a:t>Cost</a:t>
            </a:r>
            <a:r>
              <a:rPr lang="en" sz="1200">
                <a:solidFill>
                  <a:srgbClr val="1F1F1F"/>
                </a:solidFill>
                <a:latin typeface="Times New Roman"/>
                <a:ea typeface="Times New Roman"/>
                <a:cs typeface="Times New Roman"/>
                <a:sym typeface="Times New Roman"/>
              </a:rPr>
              <a:t>: MTCNN, YOLOv4, RetinaNet, EfficientDet, and Faster R-CNN all have high costs. SSD is the least expensive algorithm.</a:t>
            </a:r>
            <a:endParaRPr sz="1200">
              <a:solidFill>
                <a:srgbClr val="1F1F1F"/>
              </a:solidFill>
              <a:latin typeface="Times New Roman"/>
              <a:ea typeface="Times New Roman"/>
              <a:cs typeface="Times New Roman"/>
              <a:sym typeface="Times New Roman"/>
            </a:endParaRPr>
          </a:p>
          <a:p>
            <a:pPr indent="0" lvl="0" marL="0" rtl="0" algn="just">
              <a:lnSpc>
                <a:spcPct val="100000"/>
              </a:lnSpc>
              <a:spcBef>
                <a:spcPts val="1200"/>
              </a:spcBef>
              <a:spcAft>
                <a:spcPts val="0"/>
              </a:spcAft>
              <a:buNone/>
            </a:pPr>
            <a:r>
              <a:rPr b="1" lang="en" sz="1200">
                <a:solidFill>
                  <a:srgbClr val="1F1F1F"/>
                </a:solidFill>
                <a:latin typeface="Times New Roman"/>
                <a:ea typeface="Times New Roman"/>
                <a:cs typeface="Times New Roman"/>
                <a:sym typeface="Times New Roman"/>
              </a:rPr>
              <a:t>Scalability</a:t>
            </a:r>
            <a:r>
              <a:rPr lang="en" sz="1200">
                <a:solidFill>
                  <a:srgbClr val="1F1F1F"/>
                </a:solidFill>
                <a:latin typeface="Times New Roman"/>
                <a:ea typeface="Times New Roman"/>
                <a:cs typeface="Times New Roman"/>
                <a:sym typeface="Times New Roman"/>
              </a:rPr>
              <a:t>: MTCNN, YOLOv4, RetinaNet, EfficientDet, and Faster R-CNN are all scalable algorithms. SSD is the easiest algorithm to scale.</a:t>
            </a:r>
            <a:endParaRPr sz="1200">
              <a:solidFill>
                <a:srgbClr val="1F1F1F"/>
              </a:solidFill>
              <a:latin typeface="Times New Roman"/>
              <a:ea typeface="Times New Roman"/>
              <a:cs typeface="Times New Roman"/>
              <a:sym typeface="Times New Roman"/>
            </a:endParaRPr>
          </a:p>
          <a:p>
            <a:pPr indent="0" lvl="0" marL="0" rtl="0" algn="just">
              <a:lnSpc>
                <a:spcPct val="100000"/>
              </a:lnSpc>
              <a:spcBef>
                <a:spcPts val="1200"/>
              </a:spcBef>
              <a:spcAft>
                <a:spcPts val="0"/>
              </a:spcAft>
              <a:buNone/>
            </a:pPr>
            <a:r>
              <a:rPr b="1" lang="en" sz="1200">
                <a:solidFill>
                  <a:srgbClr val="1F1F1F"/>
                </a:solidFill>
                <a:latin typeface="Times New Roman"/>
                <a:ea typeface="Times New Roman"/>
                <a:cs typeface="Times New Roman"/>
                <a:sym typeface="Times New Roman"/>
              </a:rPr>
              <a:t>Maintainability</a:t>
            </a:r>
            <a:r>
              <a:rPr lang="en" sz="1200">
                <a:solidFill>
                  <a:srgbClr val="1F1F1F"/>
                </a:solidFill>
                <a:latin typeface="Times New Roman"/>
                <a:ea typeface="Times New Roman"/>
                <a:cs typeface="Times New Roman"/>
                <a:sym typeface="Times New Roman"/>
              </a:rPr>
              <a:t>: MTCNN, YOLOv4, RetinaNet, EfficientDet, and Faster R-CNN are all maintainable algorithms. SSD is the easiest algorithm to maintain.</a:t>
            </a:r>
            <a:endParaRPr sz="1200">
              <a:solidFill>
                <a:srgbClr val="1F1F1F"/>
              </a:solidFill>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Combinational Analysis</a:t>
            </a:r>
            <a:endParaRPr/>
          </a:p>
        </p:txBody>
      </p:sp>
      <p:pic>
        <p:nvPicPr>
          <p:cNvPr id="85" name="Google Shape;85;p16"/>
          <p:cNvPicPr preferRelativeResize="0"/>
          <p:nvPr/>
        </p:nvPicPr>
        <p:blipFill>
          <a:blip r:embed="rId3">
            <a:alphaModFix/>
          </a:blip>
          <a:stretch>
            <a:fillRect/>
          </a:stretch>
        </p:blipFill>
        <p:spPr>
          <a:xfrm>
            <a:off x="219075" y="1104125"/>
            <a:ext cx="8705850" cy="3762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idx="4294967295" type="body"/>
          </p:nvPr>
        </p:nvSpPr>
        <p:spPr>
          <a:xfrm>
            <a:off x="471900" y="950425"/>
            <a:ext cx="8222100" cy="36789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1200">
                <a:solidFill>
                  <a:srgbClr val="1F1F1F"/>
                </a:solidFill>
                <a:latin typeface="Times New Roman"/>
                <a:ea typeface="Times New Roman"/>
                <a:cs typeface="Times New Roman"/>
                <a:sym typeface="Times New Roman"/>
              </a:rPr>
              <a:t>Speed</a:t>
            </a:r>
            <a:r>
              <a:rPr lang="en" sz="1200">
                <a:solidFill>
                  <a:srgbClr val="1F1F1F"/>
                </a:solidFill>
                <a:latin typeface="Times New Roman"/>
                <a:ea typeface="Times New Roman"/>
                <a:cs typeface="Times New Roman"/>
                <a:sym typeface="Times New Roman"/>
              </a:rPr>
              <a:t>: MTCNN, YOLO, RetinaNet is the slowest combination. Faster R-CNN, YOLO, SSD, RetinaNet is also slow. SSD, YOLO, RetinaNet is the fastest combination. Faster R-CNN, YOLO, RetinaNet is the second fastest combination.</a:t>
            </a:r>
            <a:endParaRPr sz="1200">
              <a:solidFill>
                <a:srgbClr val="1F1F1F"/>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 sz="1200">
                <a:solidFill>
                  <a:srgbClr val="1F1F1F"/>
                </a:solidFill>
                <a:latin typeface="Times New Roman"/>
                <a:ea typeface="Times New Roman"/>
                <a:cs typeface="Times New Roman"/>
                <a:sym typeface="Times New Roman"/>
              </a:rPr>
              <a:t>Computational Resources</a:t>
            </a:r>
            <a:r>
              <a:rPr lang="en" sz="1200">
                <a:solidFill>
                  <a:srgbClr val="1F1F1F"/>
                </a:solidFill>
                <a:latin typeface="Times New Roman"/>
                <a:ea typeface="Times New Roman"/>
                <a:cs typeface="Times New Roman"/>
                <a:sym typeface="Times New Roman"/>
              </a:rPr>
              <a:t>: MTCNN, YOLO, RetinaNet and Faster R-CNN, YOLO, SSD, RetinaNet require high computational resources. SSD, YOLO, RetinaNet is the least computationally intensive combination.</a:t>
            </a:r>
            <a:endParaRPr sz="1200">
              <a:solidFill>
                <a:srgbClr val="1F1F1F"/>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 sz="1200">
                <a:solidFill>
                  <a:srgbClr val="1F1F1F"/>
                </a:solidFill>
                <a:latin typeface="Times New Roman"/>
                <a:ea typeface="Times New Roman"/>
                <a:cs typeface="Times New Roman"/>
                <a:sym typeface="Times New Roman"/>
              </a:rPr>
              <a:t>Complexity</a:t>
            </a:r>
            <a:r>
              <a:rPr lang="en" sz="1200">
                <a:solidFill>
                  <a:srgbClr val="1F1F1F"/>
                </a:solidFill>
                <a:latin typeface="Times New Roman"/>
                <a:ea typeface="Times New Roman"/>
                <a:cs typeface="Times New Roman"/>
                <a:sym typeface="Times New Roman"/>
              </a:rPr>
              <a:t>: MTCNN, YOLO, RetinaNet and Faster R-CNN, YOLO, SSD, RetinaNet are all complex combinations. SSD, YOLO, RetinaNet is the least complex combination.</a:t>
            </a:r>
            <a:endParaRPr sz="1200">
              <a:solidFill>
                <a:srgbClr val="1F1F1F"/>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 sz="1200">
                <a:solidFill>
                  <a:srgbClr val="1F1F1F"/>
                </a:solidFill>
                <a:latin typeface="Times New Roman"/>
                <a:ea typeface="Times New Roman"/>
                <a:cs typeface="Times New Roman"/>
                <a:sym typeface="Times New Roman"/>
              </a:rPr>
              <a:t>Cost</a:t>
            </a:r>
            <a:r>
              <a:rPr lang="en" sz="1200">
                <a:solidFill>
                  <a:srgbClr val="1F1F1F"/>
                </a:solidFill>
                <a:latin typeface="Times New Roman"/>
                <a:ea typeface="Times New Roman"/>
                <a:cs typeface="Times New Roman"/>
                <a:sym typeface="Times New Roman"/>
              </a:rPr>
              <a:t>: MTCNN, YOLO, RetinaNet and Faster R-CNN, YOLO, SSD, RetinaNet all have high costs. SSD, YOLO, RetinaNet is the least expensive combination.</a:t>
            </a:r>
            <a:endParaRPr sz="1200">
              <a:solidFill>
                <a:srgbClr val="1F1F1F"/>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 sz="1200">
                <a:solidFill>
                  <a:srgbClr val="1F1F1F"/>
                </a:solidFill>
                <a:latin typeface="Times New Roman"/>
                <a:ea typeface="Times New Roman"/>
                <a:cs typeface="Times New Roman"/>
                <a:sym typeface="Times New Roman"/>
              </a:rPr>
              <a:t>Scalability</a:t>
            </a:r>
            <a:r>
              <a:rPr lang="en" sz="1200">
                <a:solidFill>
                  <a:srgbClr val="1F1F1F"/>
                </a:solidFill>
                <a:latin typeface="Times New Roman"/>
                <a:ea typeface="Times New Roman"/>
                <a:cs typeface="Times New Roman"/>
                <a:sym typeface="Times New Roman"/>
              </a:rPr>
              <a:t>: MTCNN, YOLO, RetinaNet and Faster R-CNN, YOLO, SSD, RetinaNet are all scalable combinations. SSD, YOLO, RetinaNet is the easiest combination to scale.</a:t>
            </a:r>
            <a:endParaRPr sz="1200">
              <a:solidFill>
                <a:srgbClr val="1F1F1F"/>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 sz="1200">
                <a:solidFill>
                  <a:srgbClr val="1F1F1F"/>
                </a:solidFill>
                <a:latin typeface="Times New Roman"/>
                <a:ea typeface="Times New Roman"/>
                <a:cs typeface="Times New Roman"/>
                <a:sym typeface="Times New Roman"/>
              </a:rPr>
              <a:t>Maintainability</a:t>
            </a:r>
            <a:r>
              <a:rPr lang="en" sz="1200">
                <a:solidFill>
                  <a:srgbClr val="1F1F1F"/>
                </a:solidFill>
                <a:latin typeface="Times New Roman"/>
                <a:ea typeface="Times New Roman"/>
                <a:cs typeface="Times New Roman"/>
                <a:sym typeface="Times New Roman"/>
              </a:rPr>
              <a:t>: MTCNN, YOLO, RetinaNet and Faster R-CNN, YOLO, SSD, RetinaNet are all maintainable combinations. SSD, YOLO, RetinaNet is the easiest combination to maintain.</a:t>
            </a:r>
            <a:endParaRPr sz="1200">
              <a:solidFill>
                <a:srgbClr val="1F1F1F"/>
              </a:solidFill>
              <a:latin typeface="Times New Roman"/>
              <a:ea typeface="Times New Roman"/>
              <a:cs typeface="Times New Roman"/>
              <a:sym typeface="Times New Roman"/>
            </a:endParaRPr>
          </a:p>
          <a:p>
            <a:pPr indent="0" lvl="0" marL="0" rtl="0" algn="l">
              <a:lnSpc>
                <a:spcPct val="115000"/>
              </a:lnSpc>
              <a:spcBef>
                <a:spcPts val="0"/>
              </a:spcBef>
              <a:spcAft>
                <a:spcPts val="1600"/>
              </a:spcAft>
              <a:buNone/>
            </a:pPr>
            <a:r>
              <a:t/>
            </a:r>
            <a:endParaRPr/>
          </a:p>
        </p:txBody>
      </p:sp>
      <p:sp>
        <p:nvSpPr>
          <p:cNvPr id="91" name="Google Shape;91;p17"/>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97" name="Google Shape;97;p18"/>
          <p:cNvSpPr txBox="1"/>
          <p:nvPr/>
        </p:nvSpPr>
        <p:spPr>
          <a:xfrm>
            <a:off x="130450" y="810650"/>
            <a:ext cx="8880000" cy="4229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latin typeface="Times New Roman"/>
                <a:ea typeface="Times New Roman"/>
                <a:cs typeface="Times New Roman"/>
                <a:sym typeface="Times New Roman"/>
              </a:rPr>
              <a:t>Conclusion</a:t>
            </a:r>
            <a:endParaRPr b="1">
              <a:latin typeface="Times New Roman"/>
              <a:ea typeface="Times New Roman"/>
              <a:cs typeface="Times New Roman"/>
              <a:sym typeface="Times New Roman"/>
            </a:endParaRPr>
          </a:p>
          <a:p>
            <a:pPr indent="0" lvl="0" marL="0" rtl="0" algn="l">
              <a:lnSpc>
                <a:spcPct val="163636"/>
              </a:lnSpc>
              <a:spcBef>
                <a:spcPts val="1000"/>
              </a:spcBef>
              <a:spcAft>
                <a:spcPts val="0"/>
              </a:spcAft>
              <a:buNone/>
            </a:pPr>
            <a:r>
              <a:rPr lang="en" sz="1200">
                <a:solidFill>
                  <a:srgbClr val="1F1F1F"/>
                </a:solidFill>
                <a:latin typeface="Times New Roman"/>
                <a:ea typeface="Times New Roman"/>
                <a:cs typeface="Times New Roman"/>
                <a:sym typeface="Times New Roman"/>
              </a:rPr>
              <a:t>Based on our requirements, </a:t>
            </a:r>
            <a:r>
              <a:rPr b="1" i="1" lang="en" sz="1200">
                <a:solidFill>
                  <a:srgbClr val="1F1F1F"/>
                </a:solidFill>
                <a:latin typeface="Times New Roman"/>
                <a:ea typeface="Times New Roman"/>
                <a:cs typeface="Times New Roman"/>
                <a:sym typeface="Times New Roman"/>
              </a:rPr>
              <a:t>SSD, YOLO, RetinaNet</a:t>
            </a:r>
            <a:r>
              <a:rPr lang="en" sz="1200">
                <a:solidFill>
                  <a:srgbClr val="1F1F1F"/>
                </a:solidFill>
                <a:latin typeface="Times New Roman"/>
                <a:ea typeface="Times New Roman"/>
                <a:cs typeface="Times New Roman"/>
                <a:sym typeface="Times New Roman"/>
              </a:rPr>
              <a:t> is the most suitable combination for your project. It is fast, accurate, computationally inexpensive, and easy to scale and maintain. It can also detect small objects or objects that are far away.</a:t>
            </a:r>
            <a:endParaRPr sz="1200">
              <a:solidFill>
                <a:srgbClr val="1F1F1F"/>
              </a:solidFill>
              <a:latin typeface="Times New Roman"/>
              <a:ea typeface="Times New Roman"/>
              <a:cs typeface="Times New Roman"/>
              <a:sym typeface="Times New Roman"/>
            </a:endParaRPr>
          </a:p>
          <a:p>
            <a:pPr indent="0" lvl="0" marL="0" rtl="0" algn="l">
              <a:lnSpc>
                <a:spcPct val="163636"/>
              </a:lnSpc>
              <a:spcBef>
                <a:spcPts val="1800"/>
              </a:spcBef>
              <a:spcAft>
                <a:spcPts val="0"/>
              </a:spcAft>
              <a:buNone/>
            </a:pPr>
            <a:r>
              <a:rPr lang="en" sz="1200">
                <a:solidFill>
                  <a:srgbClr val="1F1F1F"/>
                </a:solidFill>
                <a:latin typeface="Times New Roman"/>
                <a:ea typeface="Times New Roman"/>
                <a:cs typeface="Times New Roman"/>
                <a:sym typeface="Times New Roman"/>
              </a:rPr>
              <a:t>Here are some additional reasons why SSD, YOLO, RetinaNet is a good choice for your project:</a:t>
            </a:r>
            <a:endParaRPr sz="1200">
              <a:solidFill>
                <a:srgbClr val="1F1F1F"/>
              </a:solidFill>
              <a:latin typeface="Times New Roman"/>
              <a:ea typeface="Times New Roman"/>
              <a:cs typeface="Times New Roman"/>
              <a:sym typeface="Times New Roman"/>
            </a:endParaRPr>
          </a:p>
          <a:p>
            <a:pPr indent="-298450" lvl="0" marL="457200" rtl="0" algn="l">
              <a:lnSpc>
                <a:spcPct val="163636"/>
              </a:lnSpc>
              <a:spcBef>
                <a:spcPts val="1800"/>
              </a:spcBef>
              <a:spcAft>
                <a:spcPts val="0"/>
              </a:spcAft>
              <a:buClr>
                <a:srgbClr val="1F1F1F"/>
              </a:buClr>
              <a:buSzPts val="1100"/>
              <a:buChar char="●"/>
            </a:pPr>
            <a:r>
              <a:rPr lang="en" sz="1200">
                <a:solidFill>
                  <a:srgbClr val="1F1F1F"/>
                </a:solidFill>
                <a:latin typeface="Times New Roman"/>
                <a:ea typeface="Times New Roman"/>
                <a:cs typeface="Times New Roman"/>
                <a:sym typeface="Times New Roman"/>
              </a:rPr>
              <a:t>It is fast. SSD, YOLO, RetinaNet can process images at a rate of up to 200 frames per second. This makes it suitable for real-time applications.</a:t>
            </a:r>
            <a:endParaRPr sz="1200">
              <a:solidFill>
                <a:srgbClr val="1F1F1F"/>
              </a:solidFill>
              <a:latin typeface="Times New Roman"/>
              <a:ea typeface="Times New Roman"/>
              <a:cs typeface="Times New Roman"/>
              <a:sym typeface="Times New Roman"/>
            </a:endParaRPr>
          </a:p>
          <a:p>
            <a:pPr indent="-298450" lvl="0" marL="457200" rtl="0" algn="l">
              <a:lnSpc>
                <a:spcPct val="163636"/>
              </a:lnSpc>
              <a:spcBef>
                <a:spcPts val="0"/>
              </a:spcBef>
              <a:spcAft>
                <a:spcPts val="0"/>
              </a:spcAft>
              <a:buClr>
                <a:srgbClr val="1F1F1F"/>
              </a:buClr>
              <a:buSzPts val="1100"/>
              <a:buChar char="●"/>
            </a:pPr>
            <a:r>
              <a:rPr lang="en" sz="1200">
                <a:solidFill>
                  <a:srgbClr val="1F1F1F"/>
                </a:solidFill>
                <a:latin typeface="Times New Roman"/>
                <a:ea typeface="Times New Roman"/>
                <a:cs typeface="Times New Roman"/>
                <a:sym typeface="Times New Roman"/>
              </a:rPr>
              <a:t>It is accurate. SSD, YOLO, RetinaNet has an accuracy of up to 95%. This means that it can correctly identify objects in images with a high degree of accuracy.</a:t>
            </a:r>
            <a:endParaRPr sz="1200">
              <a:solidFill>
                <a:srgbClr val="1F1F1F"/>
              </a:solidFill>
              <a:latin typeface="Times New Roman"/>
              <a:ea typeface="Times New Roman"/>
              <a:cs typeface="Times New Roman"/>
              <a:sym typeface="Times New Roman"/>
            </a:endParaRPr>
          </a:p>
          <a:p>
            <a:pPr indent="-298450" lvl="0" marL="457200" rtl="0" algn="l">
              <a:lnSpc>
                <a:spcPct val="163636"/>
              </a:lnSpc>
              <a:spcBef>
                <a:spcPts val="0"/>
              </a:spcBef>
              <a:spcAft>
                <a:spcPts val="0"/>
              </a:spcAft>
              <a:buClr>
                <a:srgbClr val="1F1F1F"/>
              </a:buClr>
              <a:buSzPts val="1100"/>
              <a:buChar char="●"/>
            </a:pPr>
            <a:r>
              <a:rPr lang="en" sz="1200">
                <a:solidFill>
                  <a:srgbClr val="1F1F1F"/>
                </a:solidFill>
                <a:latin typeface="Times New Roman"/>
                <a:ea typeface="Times New Roman"/>
                <a:cs typeface="Times New Roman"/>
                <a:sym typeface="Times New Roman"/>
              </a:rPr>
              <a:t>It is computationally inexpensive. SSD, YOLO, RetinaNet can be run on a variety of devices, including smartphones, laptops, and servers. This makes it a good choice for projects with limited computational resources.</a:t>
            </a:r>
            <a:endParaRPr sz="1200">
              <a:solidFill>
                <a:srgbClr val="1F1F1F"/>
              </a:solidFill>
              <a:latin typeface="Times New Roman"/>
              <a:ea typeface="Times New Roman"/>
              <a:cs typeface="Times New Roman"/>
              <a:sym typeface="Times New Roman"/>
            </a:endParaRPr>
          </a:p>
          <a:p>
            <a:pPr indent="-298450" lvl="0" marL="457200" rtl="0" algn="l">
              <a:lnSpc>
                <a:spcPct val="163636"/>
              </a:lnSpc>
              <a:spcBef>
                <a:spcPts val="0"/>
              </a:spcBef>
              <a:spcAft>
                <a:spcPts val="0"/>
              </a:spcAft>
              <a:buClr>
                <a:srgbClr val="1F1F1F"/>
              </a:buClr>
              <a:buSzPts val="1100"/>
              <a:buChar char="●"/>
            </a:pPr>
            <a:r>
              <a:rPr lang="en" sz="1200">
                <a:solidFill>
                  <a:srgbClr val="1F1F1F"/>
                </a:solidFill>
                <a:latin typeface="Times New Roman"/>
                <a:ea typeface="Times New Roman"/>
                <a:cs typeface="Times New Roman"/>
                <a:sym typeface="Times New Roman"/>
              </a:rPr>
              <a:t>It is easy to scale and maintain. SSD, YOLO, RetinaNet is open-source software. This means that it can be easily modified and updated. It is also well-documented, making it easy to learn and use.</a:t>
            </a:r>
            <a:endParaRPr sz="1200">
              <a:solidFill>
                <a:srgbClr val="1F1F1F"/>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460950" y="1330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YoloV5 Implementation</a:t>
            </a:r>
            <a:endParaRPr/>
          </a:p>
        </p:txBody>
      </p:sp>
      <p:sp>
        <p:nvSpPr>
          <p:cNvPr id="103" name="Google Shape;103;p19"/>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4" name="Google Shape;104;p19"/>
          <p:cNvPicPr preferRelativeResize="0"/>
          <p:nvPr/>
        </p:nvPicPr>
        <p:blipFill>
          <a:blip r:embed="rId3">
            <a:alphaModFix/>
          </a:blip>
          <a:stretch>
            <a:fillRect/>
          </a:stretch>
        </p:blipFill>
        <p:spPr>
          <a:xfrm>
            <a:off x="10950" y="1082175"/>
            <a:ext cx="9144000" cy="3638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471900" y="117500"/>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YoloV8 Implementation</a:t>
            </a:r>
            <a:endParaRPr/>
          </a:p>
        </p:txBody>
      </p:sp>
      <p:sp>
        <p:nvSpPr>
          <p:cNvPr id="110" name="Google Shape;110;p20"/>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1" name="Google Shape;111;p20"/>
          <p:cNvPicPr preferRelativeResize="0"/>
          <p:nvPr/>
        </p:nvPicPr>
        <p:blipFill>
          <a:blip r:embed="rId3">
            <a:alphaModFix/>
          </a:blip>
          <a:stretch>
            <a:fillRect/>
          </a:stretch>
        </p:blipFill>
        <p:spPr>
          <a:xfrm>
            <a:off x="674100" y="885200"/>
            <a:ext cx="7795801" cy="4258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