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d9f2347cc_0_2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26d9f2347cc_0_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1"/>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3"/>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3"/>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559200" y="6634440"/>
            <a:ext cx="5194800" cy="220680"/>
          </a:xfrm>
          <a:prstGeom prst="rect">
            <a:avLst/>
          </a:pr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754360" y="6636960"/>
            <a:ext cx="437400" cy="22068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0"/>
            <a:ext cx="12191760" cy="232560"/>
          </a:xfrm>
          <a:prstGeom prst="rect">
            <a:avLst/>
          </a:prstGeom>
          <a:solidFill>
            <a:srgbClr val="0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6634440"/>
            <a:ext cx="777000" cy="22110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4"/>
          <p:cNvSpPr txBox="1">
            <a:spLocks noGrp="1"/>
          </p:cNvSpPr>
          <p:nvPr>
            <p:ph type="body" idx="1"/>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777240" y="6642720"/>
            <a:ext cx="5653800" cy="21492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Dept. of Computer Science and Engineering</a:t>
            </a:r>
            <a:endParaRPr sz="1600" b="0" i="0" u="none" strike="noStrike" cap="none">
              <a:solidFill>
                <a:schemeClr val="dk1"/>
              </a:solidFill>
              <a:latin typeface="Arial"/>
              <a:ea typeface="Arial"/>
              <a:cs typeface="Arial"/>
              <a:sym typeface="Arial"/>
            </a:endParaRPr>
          </a:p>
        </p:txBody>
      </p:sp>
      <p:sp>
        <p:nvSpPr>
          <p:cNvPr id="65" name="Google Shape;65;p14"/>
          <p:cNvSpPr/>
          <p:nvPr/>
        </p:nvSpPr>
        <p:spPr>
          <a:xfrm>
            <a:off x="6431400" y="6642000"/>
            <a:ext cx="5322600" cy="21564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Srinivasa Ramanujan Institute of Technology</a:t>
            </a:r>
            <a:endParaRPr sz="1600" b="0" i="0" u="none" strike="noStrike" cap="none">
              <a:solidFill>
                <a:schemeClr val="dk1"/>
              </a:solidFill>
              <a:latin typeface="Arial"/>
              <a:ea typeface="Arial"/>
              <a:cs typeface="Arial"/>
              <a:sym typeface="Arial"/>
            </a:endParaRPr>
          </a:p>
        </p:txBody>
      </p:sp>
      <p:sp>
        <p:nvSpPr>
          <p:cNvPr id="66" name="Google Shape;66;p14"/>
          <p:cNvSpPr/>
          <p:nvPr/>
        </p:nvSpPr>
        <p:spPr>
          <a:xfrm>
            <a:off x="11754360" y="6642000"/>
            <a:ext cx="437400" cy="2156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0" i="0" u="none" strike="noStrike" cap="none">
              <a:solidFill>
                <a:schemeClr val="dk1"/>
              </a:solidFill>
              <a:latin typeface="Arial"/>
              <a:ea typeface="Arial"/>
              <a:cs typeface="Arial"/>
              <a:sym typeface="Arial"/>
            </a:endParaRPr>
          </a:p>
        </p:txBody>
      </p:sp>
      <p:sp>
        <p:nvSpPr>
          <p:cNvPr id="67" name="Google Shape;67;p14"/>
          <p:cNvSpPr/>
          <p:nvPr/>
        </p:nvSpPr>
        <p:spPr>
          <a:xfrm>
            <a:off x="0" y="0"/>
            <a:ext cx="12191760" cy="232560"/>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1" u="none" strike="noStrike" cap="none" dirty="0">
                <a:solidFill>
                  <a:srgbClr val="FFFFFF"/>
                </a:solidFill>
                <a:latin typeface="Times New Roman"/>
                <a:ea typeface="Times New Roman"/>
                <a:cs typeface="Times New Roman"/>
                <a:sym typeface="Times New Roman"/>
              </a:rPr>
              <a:t>&lt;</a:t>
            </a:r>
            <a:r>
              <a:rPr lang="en-US" sz="1500" b="1" i="1" u="none" strike="noStrike" cap="none" dirty="0" err="1">
                <a:solidFill>
                  <a:srgbClr val="FFFFFF"/>
                </a:solidFill>
                <a:latin typeface="Times New Roman"/>
                <a:ea typeface="Times New Roman"/>
                <a:cs typeface="Times New Roman"/>
                <a:sym typeface="Times New Roman"/>
              </a:rPr>
              <a:t>MineSafe</a:t>
            </a:r>
            <a:r>
              <a:rPr lang="en-US" sz="1500" b="1" i="1" u="none" strike="noStrike" cap="none" dirty="0">
                <a:solidFill>
                  <a:srgbClr val="FFFFFF"/>
                </a:solidFill>
                <a:latin typeface="Times New Roman"/>
                <a:ea typeface="Times New Roman"/>
                <a:cs typeface="Times New Roman"/>
                <a:sym typeface="Times New Roman"/>
              </a:rPr>
              <a:t> : IOT Based Smart Helmet for Mining Workers&gt;</a:t>
            </a:r>
            <a:endParaRPr sz="1500" b="0" i="0" u="none" strike="noStrike" cap="none" dirty="0">
              <a:solidFill>
                <a:schemeClr val="dk1"/>
              </a:solidFill>
              <a:latin typeface="Arial"/>
              <a:ea typeface="Arial"/>
              <a:cs typeface="Arial"/>
              <a:sym typeface="Arial"/>
            </a:endParaRPr>
          </a:p>
        </p:txBody>
      </p:sp>
      <p:pic>
        <p:nvPicPr>
          <p:cNvPr id="68" name="Google Shape;68;p14"/>
          <p:cNvPicPr preferRelativeResize="0"/>
          <p:nvPr/>
        </p:nvPicPr>
        <p:blipFill rotWithShape="1">
          <a:blip r:embed="rId14">
            <a:alphaModFix/>
          </a:blip>
          <a:srcRect/>
          <a:stretch/>
        </p:blipFill>
        <p:spPr>
          <a:xfrm>
            <a:off x="11506320" y="5956200"/>
            <a:ext cx="685440" cy="685440"/>
          </a:xfrm>
          <a:prstGeom prst="rect">
            <a:avLst/>
          </a:prstGeom>
          <a:noFill/>
          <a:ln>
            <a:noFill/>
          </a:ln>
        </p:spPr>
      </p:pic>
      <p:sp>
        <p:nvSpPr>
          <p:cNvPr id="69" name="Google Shape;69;p14"/>
          <p:cNvSpPr/>
          <p:nvPr/>
        </p:nvSpPr>
        <p:spPr>
          <a:xfrm>
            <a:off x="0" y="6642720"/>
            <a:ext cx="776880" cy="214920"/>
          </a:xfrm>
          <a:prstGeom prst="rect">
            <a:avLst/>
          </a:prstGeom>
          <a:solidFill>
            <a:srgbClr val="C55A1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cap="small">
                <a:solidFill>
                  <a:srgbClr val="FFFFFF"/>
                </a:solidFill>
                <a:latin typeface="Times New Roman"/>
                <a:ea typeface="Times New Roman"/>
                <a:cs typeface="Times New Roman"/>
                <a:sym typeface="Times New Roman"/>
              </a:rPr>
              <a:t> B - 2</a:t>
            </a:r>
            <a:endParaRPr sz="1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ijresm.com/Vol_1_2018/Vol1_Iss9_September18/IJRESM_19_11.pdf" TargetMode="External"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ashaswiniJawalkar/CSE-2020-24-Batch-B2.git" TargetMode="External"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3" Type="http://schemas.openxmlformats.org/officeDocument/2006/relationships/hyperlink" Target="https://www.jespublication.com/upload/2023-V14I40142.pdf" TargetMode="External" /><Relationship Id="rId2" Type="http://schemas.openxmlformats.org/officeDocument/2006/relationships/notesSlide" Target="../notesSlides/notesSlide9.xml" /><Relationship Id="rId1" Type="http://schemas.openxmlformats.org/officeDocument/2006/relationships/slideLayout" Target="../slideLayouts/slideLayout13.xml" /><Relationship Id="rId5" Type="http://schemas.openxmlformats.org/officeDocument/2006/relationships/hyperlink" Target="https://www.ijitee.org/wp-content/uploads/papers/v8i12/L39471081219.pdf" TargetMode="External" /><Relationship Id="rId4" Type="http://schemas.openxmlformats.org/officeDocument/2006/relationships/hyperlink" Target="https://iaeme.com/MasterAdmin/Journal_uploads/IJEET/VOLUME_12_ISSUE_3/IJEET_12_03_018.pdf"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p:nvPr/>
        </p:nvSpPr>
        <p:spPr>
          <a:xfrm>
            <a:off x="4815360" y="1615320"/>
            <a:ext cx="2382480" cy="58428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080" b="0" i="0" u="none" strike="noStrike" cap="none">
              <a:solidFill>
                <a:schemeClr val="dk1"/>
              </a:solidFill>
              <a:latin typeface="Arial"/>
              <a:ea typeface="Arial"/>
              <a:cs typeface="Arial"/>
              <a:sym typeface="Arial"/>
            </a:endParaRPr>
          </a:p>
        </p:txBody>
      </p:sp>
      <p:sp>
        <p:nvSpPr>
          <p:cNvPr id="123" name="Google Shape;123;p27"/>
          <p:cNvSpPr/>
          <p:nvPr/>
        </p:nvSpPr>
        <p:spPr>
          <a:xfrm>
            <a:off x="3759480" y="2475720"/>
            <a:ext cx="4672440" cy="8978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400" b="0" i="1" u="none" strike="noStrike" cap="none">
                <a:solidFill>
                  <a:srgbClr val="000000"/>
                </a:solidFill>
                <a:latin typeface="Times New Roman"/>
                <a:ea typeface="Times New Roman"/>
                <a:cs typeface="Times New Roman"/>
                <a:sym typeface="Times New Roman"/>
              </a:rPr>
              <a:t>Under the guidance of</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2400">
                <a:latin typeface="Times New Roman"/>
                <a:ea typeface="Times New Roman"/>
                <a:cs typeface="Times New Roman"/>
                <a:sym typeface="Times New Roman"/>
              </a:rPr>
              <a:t>P. Praneel Kumar</a:t>
            </a:r>
            <a:r>
              <a:rPr lang="en-US" sz="2400" b="0" i="0" u="none" strike="noStrike" cap="none">
                <a:solidFill>
                  <a:srgbClr val="000000"/>
                </a:solidFill>
                <a:latin typeface="Times New Roman"/>
                <a:ea typeface="Times New Roman"/>
                <a:cs typeface="Times New Roman"/>
                <a:sym typeface="Times New Roman"/>
              </a:rPr>
              <a:t> </a:t>
            </a:r>
            <a:r>
              <a:rPr lang="en-US" sz="1400" b="0" i="0" u="none" strike="noStrike" cap="none">
                <a:solidFill>
                  <a:srgbClr val="000000"/>
                </a:solidFill>
                <a:latin typeface="Times New Roman"/>
                <a:ea typeface="Times New Roman"/>
                <a:cs typeface="Times New Roman"/>
                <a:sym typeface="Times New Roman"/>
              </a:rPr>
              <a:t>M.Tech.Ph.D</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201"/>
              </a:spcBef>
              <a:spcAft>
                <a:spcPts val="0"/>
              </a:spcAft>
              <a:buNone/>
            </a:pPr>
            <a:r>
              <a:rPr lang="en-US" sz="1400" b="0" i="0" u="none" strike="noStrike" cap="none">
                <a:solidFill>
                  <a:srgbClr val="000000"/>
                </a:solidFill>
                <a:latin typeface="Times New Roman"/>
                <a:ea typeface="Times New Roman"/>
                <a:cs typeface="Times New Roman"/>
                <a:sym typeface="Times New Roman"/>
              </a:rPr>
              <a:t>Assistant Professor</a:t>
            </a:r>
            <a:endParaRPr sz="1400" b="0" i="0" u="none" strike="noStrike" cap="none">
              <a:solidFill>
                <a:schemeClr val="dk1"/>
              </a:solidFill>
              <a:latin typeface="Arial"/>
              <a:ea typeface="Arial"/>
              <a:cs typeface="Arial"/>
              <a:sym typeface="Arial"/>
            </a:endParaRPr>
          </a:p>
        </p:txBody>
      </p:sp>
      <p:sp>
        <p:nvSpPr>
          <p:cNvPr id="124" name="Google Shape;124;p27"/>
          <p:cNvSpPr/>
          <p:nvPr/>
        </p:nvSpPr>
        <p:spPr>
          <a:xfrm>
            <a:off x="1514520" y="5162400"/>
            <a:ext cx="9162720" cy="14266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394" b="0" i="0" u="none" strike="noStrike" cap="none">
                <a:solidFill>
                  <a:srgbClr val="000000"/>
                </a:solidFill>
                <a:latin typeface="Times New Roman"/>
                <a:ea typeface="Times New Roman"/>
                <a:cs typeface="Times New Roman"/>
                <a:sym typeface="Times New Roman"/>
              </a:rPr>
              <a:t>Department of Computer Science and Engineering      </a:t>
            </a:r>
            <a:endParaRPr sz="2394" b="0" i="0" u="none" strike="noStrike" cap="none">
              <a:solidFill>
                <a:schemeClr val="dk1"/>
              </a:solidFill>
              <a:latin typeface="Arial"/>
              <a:ea typeface="Arial"/>
              <a:cs typeface="Arial"/>
              <a:sym typeface="Arial"/>
            </a:endParaRPr>
          </a:p>
          <a:p>
            <a:pPr marL="0" marR="0" lvl="0" indent="0" algn="ctr" rtl="0">
              <a:lnSpc>
                <a:spcPct val="90000"/>
              </a:lnSpc>
              <a:spcBef>
                <a:spcPts val="499"/>
              </a:spcBef>
              <a:spcAft>
                <a:spcPts val="0"/>
              </a:spcAft>
              <a:buNone/>
            </a:pPr>
            <a:r>
              <a:rPr lang="en-US" sz="3705" b="0" i="0" u="none" strike="noStrike" cap="none">
                <a:solidFill>
                  <a:srgbClr val="FF0000"/>
                </a:solidFill>
                <a:latin typeface="Times New Roman"/>
                <a:ea typeface="Times New Roman"/>
                <a:cs typeface="Times New Roman"/>
                <a:sym typeface="Times New Roman"/>
              </a:rPr>
              <a:t>Srinivasa Ramanujan Institute of Technology</a:t>
            </a:r>
            <a:endParaRPr sz="3705"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26" b="1" i="0" u="none" strike="noStrike" cap="none">
                <a:solidFill>
                  <a:srgbClr val="000000"/>
                </a:solidFill>
                <a:latin typeface="Times New Roman"/>
                <a:ea typeface="Times New Roman"/>
                <a:cs typeface="Times New Roman"/>
                <a:sym typeface="Times New Roman"/>
              </a:rPr>
              <a:t>(</a:t>
            </a:r>
            <a:r>
              <a:rPr lang="en-US" sz="1140" b="1" i="0" u="none" strike="noStrike" cap="none">
                <a:solidFill>
                  <a:srgbClr val="000000"/>
                </a:solidFill>
                <a:latin typeface="Verdana"/>
                <a:ea typeface="Verdana"/>
                <a:cs typeface="Verdana"/>
                <a:sym typeface="Verdana"/>
              </a:rPr>
              <a:t>Autonomus)</a:t>
            </a:r>
            <a:endParaRPr sz="1140" b="0" i="0" u="none" strike="noStrike" cap="none">
              <a:solidFill>
                <a:schemeClr val="dk1"/>
              </a:solidFill>
              <a:latin typeface="Arial"/>
              <a:ea typeface="Arial"/>
              <a:cs typeface="Arial"/>
              <a:sym typeface="Arial"/>
            </a:endParaRPr>
          </a:p>
          <a:p>
            <a:pPr marL="0" marR="0" lvl="0" indent="0" algn="ctr" rtl="0">
              <a:lnSpc>
                <a:spcPct val="90000"/>
              </a:lnSpc>
              <a:spcBef>
                <a:spcPts val="1001"/>
              </a:spcBef>
              <a:spcAft>
                <a:spcPts val="0"/>
              </a:spcAft>
              <a:buNone/>
            </a:pPr>
            <a:r>
              <a:rPr lang="en-US" sz="1425" b="1" i="0" u="none" strike="noStrike" cap="none">
                <a:solidFill>
                  <a:srgbClr val="1F4E79"/>
                </a:solidFill>
                <a:latin typeface="Times New Roman"/>
                <a:ea typeface="Times New Roman"/>
                <a:cs typeface="Times New Roman"/>
                <a:sym typeface="Times New Roman"/>
              </a:rPr>
              <a:t>2023 - 2024</a:t>
            </a:r>
            <a:endParaRPr sz="1425" b="0" i="0" u="none" strike="noStrike" cap="none">
              <a:solidFill>
                <a:schemeClr val="dk1"/>
              </a:solidFill>
              <a:latin typeface="Arial"/>
              <a:ea typeface="Arial"/>
              <a:cs typeface="Arial"/>
              <a:sym typeface="Arial"/>
            </a:endParaRPr>
          </a:p>
          <a:p>
            <a:pPr marL="0" marR="0" lvl="0" indent="0" algn="ctr" rtl="0">
              <a:lnSpc>
                <a:spcPct val="90000"/>
              </a:lnSpc>
              <a:spcBef>
                <a:spcPts val="1100"/>
              </a:spcBef>
              <a:spcAft>
                <a:spcPts val="0"/>
              </a:spcAft>
              <a:buNone/>
            </a:pPr>
            <a:endParaRPr sz="1425" b="0" i="0" u="none" strike="noStrike" cap="none">
              <a:solidFill>
                <a:schemeClr val="dk1"/>
              </a:solidFill>
              <a:latin typeface="Arial"/>
              <a:ea typeface="Arial"/>
              <a:cs typeface="Arial"/>
              <a:sym typeface="Arial"/>
            </a:endParaRPr>
          </a:p>
        </p:txBody>
      </p:sp>
      <p:sp>
        <p:nvSpPr>
          <p:cNvPr id="125" name="Google Shape;125;p27"/>
          <p:cNvSpPr/>
          <p:nvPr/>
        </p:nvSpPr>
        <p:spPr>
          <a:xfrm>
            <a:off x="3340700" y="1541860"/>
            <a:ext cx="25233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b="0" i="0" u="none" strike="noStrike" cap="none">
                <a:solidFill>
                  <a:srgbClr val="000000"/>
                </a:solidFill>
                <a:latin typeface="Times New Roman"/>
                <a:ea typeface="Times New Roman"/>
                <a:cs typeface="Times New Roman"/>
                <a:sym typeface="Times New Roman"/>
              </a:rPr>
              <a:t>P. </a:t>
            </a:r>
            <a:r>
              <a:rPr lang="en-US" sz="2288">
                <a:latin typeface="Times New Roman"/>
                <a:ea typeface="Times New Roman"/>
                <a:cs typeface="Times New Roman"/>
                <a:sym typeface="Times New Roman"/>
              </a:rPr>
              <a:t>Pavan</a:t>
            </a:r>
            <a:endParaRPr sz="2288">
              <a:latin typeface="Times New Roman"/>
              <a:ea typeface="Times New Roman"/>
              <a:cs typeface="Times New Roman"/>
              <a:sym typeface="Times New Roman"/>
            </a:endParaRPr>
          </a:p>
          <a:p>
            <a:pPr marL="0" marR="0" lvl="0" indent="0" algn="ctr" rtl="0">
              <a:lnSpc>
                <a:spcPct val="90000"/>
              </a:lnSpc>
              <a:spcBef>
                <a:spcPts val="300"/>
              </a:spcBef>
              <a:spcAft>
                <a:spcPts val="0"/>
              </a:spcAft>
              <a:buNone/>
            </a:pPr>
            <a:r>
              <a:rPr lang="en-US" sz="1056" b="0" i="0" u="none" strike="noStrike" cap="none">
                <a:solidFill>
                  <a:srgbClr val="000000"/>
                </a:solidFill>
                <a:latin typeface="Times New Roman"/>
                <a:ea typeface="Times New Roman"/>
                <a:cs typeface="Times New Roman"/>
                <a:sym typeface="Times New Roman"/>
              </a:rPr>
              <a:t>Roll No. </a:t>
            </a:r>
            <a:r>
              <a:rPr lang="en-US" sz="1056">
                <a:latin typeface="Times New Roman"/>
                <a:ea typeface="Times New Roman"/>
                <a:cs typeface="Times New Roman"/>
                <a:sym typeface="Times New Roman"/>
              </a:rPr>
              <a:t>204G1A0571</a:t>
            </a:r>
            <a:endParaRPr sz="1056" b="0" i="0" u="none" strike="noStrike" cap="none">
              <a:solidFill>
                <a:schemeClr val="dk1"/>
              </a:solidFill>
              <a:latin typeface="Arial"/>
              <a:ea typeface="Arial"/>
              <a:cs typeface="Arial"/>
              <a:sym typeface="Arial"/>
            </a:endParaRPr>
          </a:p>
        </p:txBody>
      </p:sp>
      <p:sp>
        <p:nvSpPr>
          <p:cNvPr id="126" name="Google Shape;126;p27"/>
          <p:cNvSpPr/>
          <p:nvPr/>
        </p:nvSpPr>
        <p:spPr>
          <a:xfrm>
            <a:off x="6945325" y="1615122"/>
            <a:ext cx="20172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a:latin typeface="Times New Roman"/>
                <a:ea typeface="Times New Roman"/>
                <a:cs typeface="Times New Roman"/>
                <a:sym typeface="Times New Roman"/>
              </a:rPr>
              <a:t>M.Tufel Basha</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a:solidFill>
                  <a:srgbClr val="000000"/>
                </a:solidFill>
                <a:latin typeface="Times New Roman"/>
                <a:ea typeface="Times New Roman"/>
                <a:cs typeface="Times New Roman"/>
                <a:sym typeface="Times New Roman"/>
              </a:rPr>
              <a:t>Roll No. 204G1A05B3 </a:t>
            </a:r>
            <a:endParaRPr sz="1056" b="0" i="0" u="none" strike="noStrike" cap="none">
              <a:solidFill>
                <a:schemeClr val="dk1"/>
              </a:solidFill>
              <a:latin typeface="Arial"/>
              <a:ea typeface="Arial"/>
              <a:cs typeface="Arial"/>
              <a:sym typeface="Arial"/>
            </a:endParaRPr>
          </a:p>
        </p:txBody>
      </p:sp>
      <p:sp>
        <p:nvSpPr>
          <p:cNvPr id="127" name="Google Shape;127;p27"/>
          <p:cNvSpPr/>
          <p:nvPr/>
        </p:nvSpPr>
        <p:spPr>
          <a:xfrm>
            <a:off x="1296110" y="1541997"/>
            <a:ext cx="2382600" cy="58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a:latin typeface="Times New Roman"/>
                <a:ea typeface="Times New Roman"/>
                <a:cs typeface="Times New Roman"/>
                <a:sym typeface="Times New Roman"/>
              </a:rPr>
              <a:t>J.R.Yashaswini</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a:solidFill>
                  <a:srgbClr val="000000"/>
                </a:solidFill>
                <a:latin typeface="Times New Roman"/>
                <a:ea typeface="Times New Roman"/>
                <a:cs typeface="Times New Roman"/>
                <a:sym typeface="Times New Roman"/>
              </a:rPr>
              <a:t>Roll No. </a:t>
            </a:r>
            <a:r>
              <a:rPr lang="en-US" sz="1056">
                <a:latin typeface="Times New Roman"/>
                <a:ea typeface="Times New Roman"/>
                <a:cs typeface="Times New Roman"/>
                <a:sym typeface="Times New Roman"/>
              </a:rPr>
              <a:t>204G1A05C5</a:t>
            </a:r>
            <a:endParaRPr sz="1056" b="0" i="0" u="none" strike="noStrike" cap="none">
              <a:solidFill>
                <a:schemeClr val="dk1"/>
              </a:solidFill>
              <a:latin typeface="Arial"/>
              <a:ea typeface="Arial"/>
              <a:cs typeface="Arial"/>
              <a:sym typeface="Arial"/>
            </a:endParaRPr>
          </a:p>
        </p:txBody>
      </p:sp>
      <p:sp>
        <p:nvSpPr>
          <p:cNvPr id="128" name="Google Shape;128;p27"/>
          <p:cNvSpPr/>
          <p:nvPr/>
        </p:nvSpPr>
        <p:spPr>
          <a:xfrm>
            <a:off x="754920" y="335160"/>
            <a:ext cx="10527840" cy="857520"/>
          </a:xfrm>
          <a:prstGeom prst="roundRect">
            <a:avLst>
              <a:gd name="adj" fmla="val 16667"/>
            </a:avLst>
          </a:prstGeom>
          <a:solidFill>
            <a:srgbClr val="FF6600"/>
          </a:soli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dirty="0" err="1">
                <a:solidFill>
                  <a:srgbClr val="FFFFFF"/>
                </a:solidFill>
                <a:latin typeface="Times New Roman"/>
                <a:ea typeface="Times New Roman"/>
                <a:cs typeface="Times New Roman"/>
                <a:sym typeface="Times New Roman"/>
              </a:rPr>
              <a:t>MineSafe</a:t>
            </a:r>
            <a:r>
              <a:rPr lang="en-US" sz="3200" dirty="0">
                <a:solidFill>
                  <a:srgbClr val="FFFFFF"/>
                </a:solidFill>
                <a:latin typeface="Times New Roman"/>
                <a:ea typeface="Times New Roman"/>
                <a:cs typeface="Times New Roman"/>
                <a:sym typeface="Times New Roman"/>
              </a:rPr>
              <a:t> : IOT Based Smart Helmet for Mining Workers </a:t>
            </a:r>
            <a:endParaRPr sz="3200" b="0" i="0" u="none" strike="noStrike" cap="none" dirty="0">
              <a:solidFill>
                <a:schemeClr val="dk1"/>
              </a:solidFill>
              <a:latin typeface="Arial"/>
              <a:ea typeface="Arial"/>
              <a:cs typeface="Arial"/>
              <a:sym typeface="Arial"/>
            </a:endParaRPr>
          </a:p>
        </p:txBody>
      </p:sp>
      <p:sp>
        <p:nvSpPr>
          <p:cNvPr id="129" name="Google Shape;129;p27"/>
          <p:cNvSpPr/>
          <p:nvPr/>
        </p:nvSpPr>
        <p:spPr>
          <a:xfrm>
            <a:off x="2714998" y="1228988"/>
            <a:ext cx="6762000" cy="349800"/>
          </a:xfrm>
          <a:prstGeom prst="rect">
            <a:avLst/>
          </a:prstGeom>
          <a:noFill/>
          <a:ln>
            <a:noFill/>
          </a:ln>
        </p:spPr>
        <p:txBody>
          <a:bodyPr spcFirstLastPara="1" wrap="square" lIns="90000" tIns="45000" rIns="90000" bIns="45000" anchor="t" anchorCtr="0">
            <a:no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sz="1600" b="0" i="0" u="none" strike="noStrike" cap="none">
              <a:solidFill>
                <a:schemeClr val="dk1"/>
              </a:solidFill>
              <a:latin typeface="Arial"/>
              <a:ea typeface="Arial"/>
              <a:cs typeface="Arial"/>
              <a:sym typeface="Arial"/>
            </a:endParaRPr>
          </a:p>
        </p:txBody>
      </p:sp>
      <p:pic>
        <p:nvPicPr>
          <p:cNvPr id="130" name="Google Shape;130;p27"/>
          <p:cNvPicPr preferRelativeResize="0"/>
          <p:nvPr/>
        </p:nvPicPr>
        <p:blipFill rotWithShape="1">
          <a:blip r:embed="rId3">
            <a:alphaModFix/>
          </a:blip>
          <a:srcRect/>
          <a:stretch/>
        </p:blipFill>
        <p:spPr>
          <a:xfrm>
            <a:off x="5174280" y="3476880"/>
            <a:ext cx="1843200" cy="1685160"/>
          </a:xfrm>
          <a:prstGeom prst="rect">
            <a:avLst/>
          </a:prstGeom>
          <a:noFill/>
          <a:ln>
            <a:noFill/>
          </a:ln>
        </p:spPr>
      </p:pic>
      <p:sp>
        <p:nvSpPr>
          <p:cNvPr id="131" name="Google Shape;131;p27"/>
          <p:cNvSpPr/>
          <p:nvPr/>
        </p:nvSpPr>
        <p:spPr>
          <a:xfrm>
            <a:off x="8962520" y="1615110"/>
            <a:ext cx="20172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62">
                <a:latin typeface="Times New Roman"/>
                <a:ea typeface="Times New Roman"/>
                <a:cs typeface="Times New Roman"/>
                <a:sym typeface="Times New Roman"/>
              </a:rPr>
              <a:t>P.Divya</a:t>
            </a:r>
            <a:endParaRPr sz="2262"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44" b="0" i="0" u="none" strike="noStrike" cap="none">
                <a:solidFill>
                  <a:srgbClr val="000000"/>
                </a:solidFill>
                <a:latin typeface="Times New Roman"/>
                <a:ea typeface="Times New Roman"/>
                <a:cs typeface="Times New Roman"/>
                <a:sym typeface="Times New Roman"/>
              </a:rPr>
              <a:t>Roll No. </a:t>
            </a:r>
            <a:r>
              <a:rPr lang="en-US" sz="1044">
                <a:latin typeface="Times New Roman"/>
                <a:ea typeface="Times New Roman"/>
                <a:cs typeface="Times New Roman"/>
                <a:sym typeface="Times New Roman"/>
              </a:rPr>
              <a:t>194G1A0528</a:t>
            </a:r>
            <a:endParaRPr sz="1044"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idx="4294967295"/>
          </p:nvPr>
        </p:nvSpPr>
        <p:spPr>
          <a:xfrm>
            <a:off x="0" y="232920"/>
            <a:ext cx="12191700" cy="714600"/>
          </a:xfrm>
          <a:prstGeom prst="rect">
            <a:avLst/>
          </a:prstGeom>
          <a:solidFill>
            <a:srgbClr val="FF6600"/>
          </a:solidFill>
          <a:ln>
            <a:noFill/>
          </a:ln>
          <a:effectLst>
            <a:outerShdw blurRad="44280" dist="28080" dir="5400000" rotWithShape="0">
              <a:srgbClr val="000000">
                <a:alpha val="31760"/>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 References</a:t>
            </a:r>
            <a:endParaRPr sz="4400" b="0" i="0" u="none" strike="noStrike" cap="none">
              <a:solidFill>
                <a:srgbClr val="000000"/>
              </a:solidFill>
              <a:latin typeface="Calibri"/>
              <a:ea typeface="Calibri"/>
              <a:cs typeface="Calibri"/>
              <a:sym typeface="Calibri"/>
            </a:endParaRPr>
          </a:p>
        </p:txBody>
      </p:sp>
      <p:sp>
        <p:nvSpPr>
          <p:cNvPr id="185" name="Google Shape;185;p36"/>
          <p:cNvSpPr txBox="1">
            <a:spLocks noGrp="1"/>
          </p:cNvSpPr>
          <p:nvPr>
            <p:ph type="body" idx="4294967295"/>
          </p:nvPr>
        </p:nvSpPr>
        <p:spPr>
          <a:xfrm>
            <a:off x="199440" y="1097280"/>
            <a:ext cx="11778900" cy="5394600"/>
          </a:xfrm>
          <a:prstGeom prst="rect">
            <a:avLst/>
          </a:prstGeom>
          <a:noFill/>
          <a:ln>
            <a:noFill/>
          </a:ln>
        </p:spPr>
        <p:txBody>
          <a:bodyPr spcFirstLastPara="1" wrap="square" lIns="91425" tIns="45700" rIns="91425" bIns="45700" anchor="t" anchorCtr="0">
            <a:noAutofit/>
          </a:bodyPr>
          <a:lstStyle/>
          <a:p>
            <a:pPr algn="just">
              <a:spcBef>
                <a:spcPts val="1001"/>
              </a:spcBef>
              <a:buClr>
                <a:srgbClr val="000000"/>
              </a:buClr>
            </a:pPr>
            <a:r>
              <a:rPr lang="en-US" dirty="0">
                <a:solidFill>
                  <a:srgbClr val="000000"/>
                </a:solidFill>
                <a:latin typeface="Times New Roman"/>
                <a:ea typeface="Times New Roman"/>
                <a:cs typeface="Times New Roman"/>
                <a:sym typeface="Times New Roman"/>
              </a:rPr>
              <a:t>[4].Shruti P. Borkar1 , V. B. Baru, “</a:t>
            </a:r>
            <a:r>
              <a:rPr lang="en-US" u="sng" dirty="0">
                <a:solidFill>
                  <a:srgbClr val="0070C0"/>
                </a:solidFill>
                <a:latin typeface="Times New Roman"/>
                <a:ea typeface="Times New Roman"/>
                <a:cs typeface="Times New Roman"/>
                <a:sym typeface="Times New Roman"/>
                <a:hlinkClick r:id="rId3"/>
              </a:rPr>
              <a:t>IoT Based Smart Helmet for Underground Mines</a:t>
            </a:r>
            <a:r>
              <a:rPr lang="en-US" dirty="0">
                <a:solidFill>
                  <a:srgbClr val="000000"/>
                </a:solidFill>
                <a:latin typeface="Times New Roman"/>
                <a:ea typeface="Times New Roman"/>
                <a:cs typeface="Times New Roman"/>
                <a:sym typeface="Times New Roman"/>
              </a:rPr>
              <a:t>”, International Journal of Research in Engineering, Science and Management, Volume. 1, pp. 2581-5782, September. 2018 </a:t>
            </a:r>
            <a:endParaRPr sz="2800" b="0" i="0" u="none" strike="noStrike" cap="none" dirty="0">
              <a:solidFill>
                <a:srgbClr val="000000"/>
              </a:solidFill>
              <a:latin typeface="Times New Roman"/>
              <a:ea typeface="Times New Roman"/>
              <a:cs typeface="Times New Roman"/>
              <a:sym typeface="Times New Roman"/>
            </a:endParaRPr>
          </a:p>
          <a:p>
            <a:pPr marL="577800" marR="0" lvl="0" indent="-400000" algn="just" rtl="0">
              <a:lnSpc>
                <a:spcPct val="90000"/>
              </a:lnSpc>
              <a:spcBef>
                <a:spcPts val="1001"/>
              </a:spcBef>
              <a:spcAft>
                <a:spcPts val="0"/>
              </a:spcAft>
              <a:buClr>
                <a:schemeClr val="dk1"/>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Git Hub Dashboards of each student</a:t>
            </a:r>
            <a:endParaRPr sz="4400" b="0" i="0" u="none" strike="noStrike" cap="none">
              <a:solidFill>
                <a:srgbClr val="000000"/>
              </a:solidFill>
              <a:latin typeface="Calibri"/>
              <a:ea typeface="Calibri"/>
              <a:cs typeface="Calibri"/>
              <a:sym typeface="Calibri"/>
            </a:endParaRPr>
          </a:p>
        </p:txBody>
      </p:sp>
      <p:sp>
        <p:nvSpPr>
          <p:cNvPr id="191" name="Google Shape;191;p37"/>
          <p:cNvSpPr txBox="1">
            <a:spLocks noGrp="1"/>
          </p:cNvSpPr>
          <p:nvPr>
            <p:ph type="body" idx="4294967295"/>
          </p:nvPr>
        </p:nvSpPr>
        <p:spPr>
          <a:xfrm>
            <a:off x="206415" y="1143005"/>
            <a:ext cx="11778900" cy="5394600"/>
          </a:xfrm>
          <a:prstGeom prst="rect">
            <a:avLst/>
          </a:prstGeom>
          <a:noFill/>
          <a:ln>
            <a:noFill/>
          </a:ln>
        </p:spPr>
        <p:txBody>
          <a:bodyPr spcFirstLastPara="1" wrap="square" lIns="91425" tIns="45700" rIns="91425" bIns="45700" anchor="t" anchorCtr="0">
            <a:noAutofit/>
          </a:bodyPr>
          <a:lstStyle/>
          <a:p>
            <a:pPr marL="228600" marR="0" lvl="0" indent="-50800" algn="just" rtl="0">
              <a:lnSpc>
                <a:spcPct val="90000"/>
              </a:lnSpc>
              <a:spcBef>
                <a:spcPts val="0"/>
              </a:spcBef>
              <a:spcAft>
                <a:spcPts val="0"/>
              </a:spcAft>
              <a:buClr>
                <a:schemeClr val="dk1"/>
              </a:buClr>
              <a:buSzPts val="2800"/>
              <a:buFont typeface="Arial"/>
              <a:buNone/>
            </a:pPr>
            <a:r>
              <a:rPr lang="en-US"/>
              <a:t>     </a:t>
            </a:r>
            <a:r>
              <a:rPr lang="en-US" u="sng">
                <a:solidFill>
                  <a:schemeClr val="hlink"/>
                </a:solidFill>
                <a:latin typeface="Times New Roman"/>
                <a:ea typeface="Times New Roman"/>
                <a:cs typeface="Times New Roman"/>
                <a:sym typeface="Times New Roman"/>
                <a:hlinkClick r:id="rId3"/>
              </a:rPr>
              <a:t>https://github.com/YashaswiniJawalkar/CSE-2020-24-Batch-B2.git</a:t>
            </a:r>
            <a:endParaRPr sz="2800" b="0" i="0" u="none" strike="noStrike" cap="none">
              <a:solidFill>
                <a:srgbClr val="000000"/>
              </a:solidFill>
              <a:latin typeface="Times New Roman"/>
              <a:ea typeface="Times New Roman"/>
              <a:cs typeface="Times New Roman"/>
              <a:sym typeface="Times New Roman"/>
            </a:endParaRPr>
          </a:p>
        </p:txBody>
      </p:sp>
      <p:pic>
        <p:nvPicPr>
          <p:cNvPr id="192" name="Google Shape;192;p37"/>
          <p:cNvPicPr preferRelativeResize="0"/>
          <p:nvPr/>
        </p:nvPicPr>
        <p:blipFill>
          <a:blip r:embed="rId4">
            <a:alphaModFix/>
          </a:blip>
          <a:stretch>
            <a:fillRect/>
          </a:stretch>
        </p:blipFill>
        <p:spPr>
          <a:xfrm>
            <a:off x="1024125" y="1773925"/>
            <a:ext cx="9853651" cy="476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p:nvPr/>
        </p:nvSpPr>
        <p:spPr>
          <a:xfrm>
            <a:off x="2851340" y="2335696"/>
            <a:ext cx="7684137" cy="2425148"/>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r>
              <a:rPr lang="en-US" sz="9600" b="0" i="1" u="none" strike="noStrike" cap="none" dirty="0">
                <a:solidFill>
                  <a:srgbClr val="FF6600"/>
                </a:solidFill>
                <a:latin typeface="Times New Roman"/>
                <a:ea typeface="Times New Roman"/>
                <a:cs typeface="Times New Roman"/>
                <a:sym typeface="Times New Roman"/>
              </a:rPr>
              <a:t>Any Queries?</a:t>
            </a:r>
            <a:endParaRPr sz="96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Contents</a:t>
            </a:r>
            <a:endParaRPr sz="4400" b="0" i="0" u="none" strike="noStrike" cap="none">
              <a:solidFill>
                <a:srgbClr val="000000"/>
              </a:solidFill>
              <a:latin typeface="Calibri"/>
              <a:ea typeface="Calibri"/>
              <a:cs typeface="Calibri"/>
              <a:sym typeface="Calibri"/>
            </a:endParaRPr>
          </a:p>
        </p:txBody>
      </p:sp>
      <p:sp>
        <p:nvSpPr>
          <p:cNvPr id="137" name="Google Shape;137;p28"/>
          <p:cNvSpPr txBox="1">
            <a:spLocks noGrp="1"/>
          </p:cNvSpPr>
          <p:nvPr>
            <p:ph type="body" idx="4294967295"/>
          </p:nvPr>
        </p:nvSpPr>
        <p:spPr>
          <a:xfrm>
            <a:off x="199440" y="1097280"/>
            <a:ext cx="11778900" cy="5394600"/>
          </a:xfrm>
          <a:prstGeom prst="rect">
            <a:avLst/>
          </a:prstGeom>
          <a:noFill/>
          <a:ln>
            <a:noFill/>
          </a:ln>
        </p:spPr>
        <p:txBody>
          <a:bodyPr spcFirstLastPara="1" wrap="square" lIns="91425" tIns="45700" rIns="91425" bIns="45700" anchor="t" anchorCtr="0">
            <a:noAutofit/>
          </a:bodyPr>
          <a:lstStyle/>
          <a:p>
            <a:pPr marL="462240" marR="0" lvl="0" indent="-462240" algn="just" rtl="0">
              <a:lnSpc>
                <a:spcPct val="90000"/>
              </a:lnSpc>
              <a:spcBef>
                <a:spcPts val="0"/>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Abstract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Problem statement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Objectives of Project</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Literature survey for first objective </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Literature survey for second objective</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Proposed Work -(Methods to be followed for proposed system) </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References</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GitHub Link</a:t>
            </a:r>
            <a:endParaRPr/>
          </a:p>
          <a:p>
            <a:pPr marL="462240" marR="0" lvl="0" indent="-462240" algn="just" rtl="0">
              <a:lnSpc>
                <a:spcPct val="90000"/>
              </a:lnSpc>
              <a:spcBef>
                <a:spcPts val="1001"/>
              </a:spcBef>
              <a:spcAft>
                <a:spcPts val="0"/>
              </a:spcAft>
              <a:buClr>
                <a:srgbClr val="000000"/>
              </a:buClr>
              <a:buSzPts val="2802"/>
              <a:buFont typeface="Arial"/>
              <a:buChar char="•"/>
            </a:pPr>
            <a:r>
              <a:rPr lang="en-US" sz="2800" b="0" i="0" u="none" strike="noStrike" cap="none">
                <a:solidFill>
                  <a:srgbClr val="000000"/>
                </a:solidFill>
                <a:latin typeface="Times New Roman"/>
                <a:ea typeface="Times New Roman"/>
                <a:cs typeface="Times New Roman"/>
                <a:sym typeface="Times New Roman"/>
              </a:rPr>
              <a:t>Queries</a:t>
            </a:r>
            <a:endParaRPr/>
          </a:p>
          <a:p>
            <a:pPr marL="228600" marR="0" lvl="0" indent="-50800" algn="just" rtl="0">
              <a:lnSpc>
                <a:spcPct val="90000"/>
              </a:lnSpc>
              <a:spcBef>
                <a:spcPts val="1001"/>
              </a:spcBef>
              <a:spcAft>
                <a:spcPts val="0"/>
              </a:spcAft>
              <a:buClr>
                <a:schemeClr val="dk1"/>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Abstract</a:t>
            </a:r>
            <a:endParaRPr sz="2800" b="0" i="0" u="none" strike="noStrike" cap="none">
              <a:solidFill>
                <a:srgbClr val="000000"/>
              </a:solidFill>
              <a:latin typeface="Calibri"/>
              <a:ea typeface="Calibri"/>
              <a:cs typeface="Calibri"/>
              <a:sym typeface="Calibri"/>
            </a:endParaRPr>
          </a:p>
        </p:txBody>
      </p:sp>
      <p:sp>
        <p:nvSpPr>
          <p:cNvPr id="143" name="Google Shape;143;p29"/>
          <p:cNvSpPr txBox="1">
            <a:spLocks noGrp="1"/>
          </p:cNvSpPr>
          <p:nvPr>
            <p:ph type="body" idx="4294967295"/>
          </p:nvPr>
        </p:nvSpPr>
        <p:spPr>
          <a:xfrm>
            <a:off x="109330" y="1053548"/>
            <a:ext cx="11933269" cy="5380727"/>
          </a:xfrm>
          <a:prstGeom prst="rect">
            <a:avLst/>
          </a:prstGeom>
          <a:noFill/>
          <a:ln>
            <a:noFill/>
          </a:ln>
        </p:spPr>
        <p:txBody>
          <a:bodyPr spcFirstLastPara="1" wrap="square" lIns="91425" tIns="0" rIns="91425" bIns="45700" anchor="t" anchorCtr="0">
            <a:noAutofit/>
          </a:bodyPr>
          <a:lstStyle/>
          <a:p>
            <a:pPr marL="0" lvl="0" indent="0" algn="just" rtl="0">
              <a:lnSpc>
                <a:spcPct val="100000"/>
              </a:lnSpc>
              <a:spcBef>
                <a:spcPts val="1001"/>
              </a:spcBef>
              <a:spcAft>
                <a:spcPts val="0"/>
              </a:spcAft>
              <a:buNone/>
            </a:pPr>
            <a:r>
              <a:rPr lang="en-US" sz="2700" dirty="0">
                <a:latin typeface="Times New Roman"/>
                <a:ea typeface="Times New Roman"/>
                <a:cs typeface="Times New Roman"/>
                <a:sym typeface="Times New Roman"/>
              </a:rPr>
              <a:t>	Mining is recognized as one of the most hazardous occupations in the world. The mining industry has the highest incidence of occupational deaths. In order to reduce these risks and </a:t>
            </a:r>
            <a:r>
              <a:rPr lang="en-IN" b="0" i="0" dirty="0">
                <a:solidFill>
                  <a:schemeClr val="tx1"/>
                </a:solidFill>
                <a:effectLst/>
                <a:latin typeface="Times New Roman" panose="02020603050405020304" pitchFamily="18" charset="0"/>
                <a:cs typeface="Times New Roman" panose="02020603050405020304" pitchFamily="18" charset="0"/>
              </a:rPr>
              <a:t>make mining safer</a:t>
            </a:r>
            <a:r>
              <a:rPr lang="en-US" sz="2700" dirty="0">
                <a:latin typeface="Times New Roman"/>
                <a:ea typeface="Times New Roman"/>
                <a:cs typeface="Times New Roman"/>
                <a:sym typeface="Times New Roman"/>
              </a:rPr>
              <a:t>, we are focusing on improving the helmets used by workers.</a:t>
            </a:r>
          </a:p>
          <a:p>
            <a:pPr marL="0" lvl="0" indent="0" algn="just" rtl="0">
              <a:lnSpc>
                <a:spcPct val="100000"/>
              </a:lnSpc>
              <a:spcBef>
                <a:spcPts val="1001"/>
              </a:spcBef>
              <a:spcAft>
                <a:spcPts val="0"/>
              </a:spcAft>
              <a:buNone/>
            </a:pPr>
            <a:r>
              <a:rPr lang="en-US" sz="2700" dirty="0">
                <a:latin typeface="Times New Roman"/>
                <a:ea typeface="Times New Roman"/>
                <a:cs typeface="Times New Roman"/>
                <a:sym typeface="Times New Roman"/>
              </a:rPr>
              <a:t>	Therefore, the main aim is to make the helmet even safer by adding an array of sensors to monitor environmental conditions, an emergency switch to trigger an alert in case of emergencies, GPS location tracking, along with a </a:t>
            </a:r>
            <a:r>
              <a:rPr lang="en-US" sz="2700" dirty="0" err="1">
                <a:latin typeface="Times New Roman"/>
                <a:ea typeface="Times New Roman"/>
                <a:cs typeface="Times New Roman"/>
                <a:sym typeface="Times New Roman"/>
              </a:rPr>
              <a:t>WiFi</a:t>
            </a:r>
            <a:r>
              <a:rPr lang="en-US" sz="2700" dirty="0">
                <a:latin typeface="Times New Roman"/>
                <a:ea typeface="Times New Roman"/>
                <a:cs typeface="Times New Roman"/>
                <a:sym typeface="Times New Roman"/>
              </a:rPr>
              <a:t> module for IoT communication. Additionally, the helmet incorporates an Accelerometer and Gyroscope sensor for fall detection, as well as a pre-recorded voice provided by a voice processor for alerts. The developed helmet system is primarily intended to improve the working environment in mines and ensure worker safety.</a:t>
            </a:r>
          </a:p>
          <a:p>
            <a:pPr marL="0" lvl="0" indent="0" algn="just" rtl="0">
              <a:lnSpc>
                <a:spcPct val="100000"/>
              </a:lnSpc>
              <a:spcBef>
                <a:spcPts val="1001"/>
              </a:spcBef>
              <a:spcAft>
                <a:spcPts val="0"/>
              </a:spcAft>
              <a:buNone/>
            </a:pPr>
            <a:r>
              <a:rPr lang="en-US" sz="2700" b="1" dirty="0">
                <a:latin typeface="Times New Roman"/>
                <a:ea typeface="Times New Roman"/>
                <a:cs typeface="Times New Roman"/>
                <a:sym typeface="Times New Roman"/>
              </a:rPr>
              <a:t>Keywords : </a:t>
            </a:r>
            <a:r>
              <a:rPr lang="en-US" sz="2700" dirty="0">
                <a:latin typeface="Times New Roman"/>
                <a:ea typeface="Times New Roman"/>
                <a:cs typeface="Times New Roman"/>
                <a:sym typeface="Times New Roman"/>
              </a:rPr>
              <a:t>Smart Helmet, Sensors, GSM, GPS, Voice Processor.</a:t>
            </a:r>
            <a:endParaRPr sz="27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Problem Statement</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1097280"/>
            <a:ext cx="11459400" cy="5075400"/>
          </a:xfrm>
          <a:prstGeom prst="rect">
            <a:avLst/>
          </a:prstGeom>
          <a:noFill/>
          <a:ln>
            <a:noFill/>
          </a:ln>
        </p:spPr>
        <p:txBody>
          <a:bodyPr spcFirstLastPara="1" wrap="square" lIns="91425" tIns="45700" rIns="91425" bIns="45700" anchor="t" anchorCtr="0">
            <a:normAutofit/>
          </a:bodyPr>
          <a:lstStyle/>
          <a:p>
            <a:pPr marL="457200" marR="0" lvl="0" indent="-457200" algn="just" rtl="0">
              <a:lnSpc>
                <a:spcPct val="90000"/>
              </a:lnSpc>
              <a:spcBef>
                <a:spcPts val="1200"/>
              </a:spcBef>
              <a:spcAft>
                <a:spcPts val="1200"/>
              </a:spcAft>
              <a:buClr>
                <a:srgbClr val="000000"/>
              </a:buClr>
              <a:buSzPts val="2800"/>
              <a:buFont typeface="Noto Sans Symbols"/>
              <a:buChar char="⮚"/>
            </a:pPr>
            <a:r>
              <a:rPr lang="en-US" dirty="0">
                <a:solidFill>
                  <a:srgbClr val="000000"/>
                </a:solidFill>
                <a:latin typeface="Times New Roman"/>
                <a:ea typeface="Times New Roman"/>
                <a:cs typeface="Times New Roman"/>
                <a:sym typeface="Times New Roman"/>
              </a:rPr>
              <a:t>In underground mining there is a concern about the safety of the workers due to its highly changing environment. Thousands of miners die from mining accidents every year.</a:t>
            </a:r>
            <a:endParaRPr b="0"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90000"/>
              </a:lnSpc>
              <a:spcBef>
                <a:spcPts val="1200"/>
              </a:spcBef>
              <a:spcAft>
                <a:spcPts val="1200"/>
              </a:spcAft>
              <a:buClr>
                <a:srgbClr val="000000"/>
              </a:buClr>
              <a:buSzPts val="2800"/>
              <a:buFont typeface="Noto Sans Symbols"/>
              <a:buChar char="⮚"/>
            </a:pPr>
            <a:r>
              <a:rPr lang="en-US" b="0" i="0" u="none" strike="noStrike" cap="none" dirty="0">
                <a:solidFill>
                  <a:srgbClr val="000000"/>
                </a:solidFill>
                <a:latin typeface="Times New Roman"/>
                <a:ea typeface="Times New Roman"/>
                <a:cs typeface="Times New Roman"/>
                <a:sym typeface="Times New Roman"/>
              </a:rPr>
              <a:t>To save </a:t>
            </a:r>
            <a:r>
              <a:rPr lang="en-US" dirty="0">
                <a:solidFill>
                  <a:srgbClr val="000000"/>
                </a:solidFill>
                <a:latin typeface="Times New Roman"/>
                <a:ea typeface="Times New Roman"/>
                <a:cs typeface="Times New Roman"/>
                <a:sym typeface="Times New Roman"/>
              </a:rPr>
              <a:t>the workers </a:t>
            </a:r>
            <a:r>
              <a:rPr lang="en-US" b="0" i="0" u="none" strike="noStrike" cap="none" dirty="0">
                <a:solidFill>
                  <a:srgbClr val="000000"/>
                </a:solidFill>
                <a:latin typeface="Times New Roman"/>
                <a:ea typeface="Times New Roman"/>
                <a:cs typeface="Times New Roman"/>
                <a:sym typeface="Times New Roman"/>
              </a:rPr>
              <a:t>life and to</a:t>
            </a:r>
            <a:r>
              <a:rPr lang="en-US" dirty="0">
                <a:solidFill>
                  <a:srgbClr val="000000"/>
                </a:solidFill>
                <a:latin typeface="Times New Roman"/>
                <a:ea typeface="Times New Roman"/>
                <a:cs typeface="Times New Roman"/>
                <a:sym typeface="Times New Roman"/>
              </a:rPr>
              <a:t> improve safety in mining environment</a:t>
            </a:r>
            <a:r>
              <a:rPr lang="en-US" b="0" i="0" u="none" strike="noStrike" cap="none" dirty="0">
                <a:solidFill>
                  <a:srgbClr val="000000"/>
                </a:solidFill>
                <a:latin typeface="Times New Roman"/>
                <a:ea typeface="Times New Roman"/>
                <a:cs typeface="Times New Roman"/>
                <a:sym typeface="Times New Roman"/>
              </a:rPr>
              <a:t> </a:t>
            </a:r>
            <a:r>
              <a:rPr lang="en-US" dirty="0">
                <a:solidFill>
                  <a:srgbClr val="000000"/>
                </a:solidFill>
                <a:latin typeface="Times New Roman"/>
                <a:ea typeface="Times New Roman"/>
                <a:cs typeface="Times New Roman"/>
                <a:sym typeface="Times New Roman"/>
              </a:rPr>
              <a:t>it is important to take some safety measures and to improve communication between workers and control stations to avoid life threatening situations.</a:t>
            </a:r>
            <a:endParaRPr dirty="0">
              <a:solidFill>
                <a:srgbClr val="000000"/>
              </a:solidFill>
              <a:latin typeface="Times New Roman"/>
              <a:ea typeface="Times New Roman"/>
              <a:cs typeface="Times New Roman"/>
              <a:sym typeface="Times New Roman"/>
            </a:endParaRPr>
          </a:p>
          <a:p>
            <a:pPr marL="457200" marR="0" lvl="0" indent="-457200" algn="just" rtl="0">
              <a:lnSpc>
                <a:spcPct val="90000"/>
              </a:lnSpc>
              <a:spcBef>
                <a:spcPts val="1200"/>
              </a:spcBef>
              <a:spcAft>
                <a:spcPts val="1200"/>
              </a:spcAft>
              <a:buClr>
                <a:srgbClr val="000000"/>
              </a:buClr>
              <a:buSzPts val="2800"/>
              <a:buFont typeface="Noto Sans Symbols"/>
              <a:buChar char="⮚"/>
            </a:pPr>
            <a:r>
              <a:rPr lang="en-US" b="0" i="0" u="none" strike="noStrike" cap="none" dirty="0">
                <a:solidFill>
                  <a:srgbClr val="000000"/>
                </a:solidFill>
                <a:latin typeface="Times New Roman"/>
                <a:ea typeface="Times New Roman"/>
                <a:cs typeface="Times New Roman"/>
                <a:sym typeface="Times New Roman"/>
              </a:rPr>
              <a:t>With the help of the </a:t>
            </a:r>
            <a:r>
              <a:rPr lang="en-US" dirty="0">
                <a:solidFill>
                  <a:srgbClr val="000000"/>
                </a:solidFill>
                <a:latin typeface="Times New Roman"/>
                <a:ea typeface="Times New Roman"/>
                <a:cs typeface="Times New Roman"/>
                <a:sym typeface="Times New Roman"/>
              </a:rPr>
              <a:t>smart helmet we can provide security and rescue measures in case of any emergency conditions.  </a:t>
            </a:r>
            <a:endParaRPr dirty="0"/>
          </a:p>
          <a:p>
            <a:pPr marL="457200" marR="0" lvl="0" indent="-279400" algn="just" rtl="0">
              <a:lnSpc>
                <a:spcPct val="90000"/>
              </a:lnSpc>
              <a:spcBef>
                <a:spcPts val="1001"/>
              </a:spcBef>
              <a:spcAft>
                <a:spcPts val="0"/>
              </a:spcAft>
              <a:buClr>
                <a:srgbClr val="000000"/>
              </a:buClr>
              <a:buSzPts val="2800"/>
              <a:buFont typeface="Noto Sans Symbols"/>
              <a:buNone/>
            </a:pPr>
            <a:endParaRPr sz="2600" b="0" i="0" u="none" strike="noStrike" cap="none" dirty="0">
              <a:solidFill>
                <a:srgbClr val="000000"/>
              </a:solidFill>
              <a:latin typeface="Times New Roman"/>
              <a:ea typeface="Times New Roman"/>
              <a:cs typeface="Times New Roman"/>
              <a:sym typeface="Times New Roman"/>
            </a:endParaRPr>
          </a:p>
          <a:p>
            <a:pPr marL="457200" marR="0" lvl="0" indent="-279400" algn="just" rtl="0">
              <a:lnSpc>
                <a:spcPct val="90000"/>
              </a:lnSpc>
              <a:spcBef>
                <a:spcPts val="1001"/>
              </a:spcBef>
              <a:spcAft>
                <a:spcPts val="0"/>
              </a:spcAft>
              <a:buClr>
                <a:srgbClr val="000000"/>
              </a:buClr>
              <a:buSzPts val="2800"/>
              <a:buFont typeface="Noto Sans Symbols"/>
              <a:buNone/>
            </a:pP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Objectives of Project</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199440" y="1133280"/>
            <a:ext cx="11778900" cy="5394600"/>
          </a:xfrm>
          <a:prstGeom prst="rect">
            <a:avLst/>
          </a:prstGeom>
          <a:noFill/>
          <a:ln>
            <a:noFill/>
          </a:ln>
        </p:spPr>
        <p:txBody>
          <a:bodyPr spcFirstLastPara="1" wrap="square" lIns="91425" tIns="45700" rIns="91425" bIns="45700" anchor="t" anchorCtr="0">
            <a:normAutofit/>
          </a:bodyPr>
          <a:lstStyle/>
          <a:p>
            <a:pPr marL="457200" marR="0" lvl="0" indent="-406400" algn="just" rtl="0">
              <a:lnSpc>
                <a:spcPct val="90000"/>
              </a:lnSpc>
              <a:spcBef>
                <a:spcPts val="1001"/>
              </a:spcBef>
              <a:spcAft>
                <a:spcPts val="0"/>
              </a:spcAft>
              <a:buClr>
                <a:srgbClr val="000000"/>
              </a:buClr>
              <a:buSzPts val="2800"/>
              <a:buFont typeface="Times New Roman"/>
              <a:buChar char="•"/>
            </a:pPr>
            <a:r>
              <a:rPr lang="en-US" dirty="0">
                <a:solidFill>
                  <a:srgbClr val="000000"/>
                </a:solidFill>
                <a:latin typeface="Times New Roman"/>
                <a:ea typeface="Times New Roman"/>
                <a:cs typeface="Times New Roman"/>
                <a:sym typeface="Times New Roman"/>
              </a:rPr>
              <a:t>To develop an advanced smart helmet system with a diverse set of sensors, including environmental sensors (such as gas, temperature, and humidity), an Accelerometer and </a:t>
            </a:r>
            <a:r>
              <a:rPr lang="en-US" sz="2800" dirty="0">
                <a:latin typeface="Times New Roman"/>
                <a:ea typeface="Times New Roman"/>
                <a:cs typeface="Times New Roman"/>
                <a:sym typeface="Times New Roman"/>
              </a:rPr>
              <a:t>Gyroscope sensor </a:t>
            </a:r>
            <a:r>
              <a:rPr lang="en-US" dirty="0">
                <a:solidFill>
                  <a:srgbClr val="000000"/>
                </a:solidFill>
                <a:latin typeface="Times New Roman"/>
                <a:ea typeface="Times New Roman"/>
                <a:cs typeface="Times New Roman"/>
                <a:sym typeface="Times New Roman"/>
              </a:rPr>
              <a:t>for fall detection, IR sensor for helmet usage verification and </a:t>
            </a:r>
            <a:r>
              <a:rPr lang="en-US" dirty="0">
                <a:latin typeface="Times New Roman" panose="02020603050405020304" pitchFamily="18" charset="0"/>
                <a:cs typeface="Times New Roman" panose="02020603050405020304" pitchFamily="18" charset="0"/>
              </a:rPr>
              <a:t>Heart Rate sensor  to measure the heart pulse rate</a:t>
            </a:r>
            <a:r>
              <a:rPr lang="en-US" dirty="0">
                <a:solidFill>
                  <a:srgbClr val="000000"/>
                </a:solidFill>
                <a:latin typeface="Times New Roman"/>
                <a:ea typeface="Times New Roman"/>
                <a:cs typeface="Times New Roman"/>
                <a:sym typeface="Times New Roman"/>
              </a:rPr>
              <a:t>.</a:t>
            </a:r>
            <a:endParaRPr dirty="0">
              <a:solidFill>
                <a:srgbClr val="000000"/>
              </a:solidFill>
              <a:latin typeface="Times New Roman"/>
              <a:ea typeface="Times New Roman"/>
              <a:cs typeface="Times New Roman"/>
              <a:sym typeface="Times New Roman"/>
            </a:endParaRPr>
          </a:p>
          <a:p>
            <a:pPr marL="457200" marR="0" lvl="0" indent="0" algn="just" rtl="0">
              <a:lnSpc>
                <a:spcPct val="90000"/>
              </a:lnSpc>
              <a:spcBef>
                <a:spcPts val="1001"/>
              </a:spcBef>
              <a:spcAft>
                <a:spcPts val="0"/>
              </a:spcAft>
              <a:buNone/>
            </a:pPr>
            <a:endParaRPr dirty="0">
              <a:solidFill>
                <a:srgbClr val="000000"/>
              </a:solidFill>
              <a:latin typeface="Times New Roman"/>
              <a:ea typeface="Times New Roman"/>
              <a:cs typeface="Times New Roman"/>
              <a:sym typeface="Times New Roman"/>
            </a:endParaRPr>
          </a:p>
          <a:p>
            <a:pPr marL="457200" marR="0" lvl="0" indent="-406400" algn="just" rtl="0">
              <a:lnSpc>
                <a:spcPct val="90000"/>
              </a:lnSpc>
              <a:spcBef>
                <a:spcPts val="1001"/>
              </a:spcBef>
              <a:spcAft>
                <a:spcPts val="0"/>
              </a:spcAft>
              <a:buClr>
                <a:srgbClr val="000000"/>
              </a:buClr>
              <a:buSzPts val="2800"/>
              <a:buFont typeface="Times New Roman"/>
              <a:buChar char="•"/>
            </a:pPr>
            <a:r>
              <a:rPr lang="en-US" dirty="0">
                <a:solidFill>
                  <a:srgbClr val="000000"/>
                </a:solidFill>
                <a:latin typeface="Times New Roman"/>
                <a:ea typeface="Times New Roman"/>
                <a:cs typeface="Times New Roman"/>
                <a:sym typeface="Times New Roman"/>
              </a:rPr>
              <a:t>To Implement an intelligent alert system using voice notifications through the APR33A3 voice playback module.</a:t>
            </a:r>
            <a:endParaRPr dirty="0">
              <a:solidFill>
                <a:srgbClr val="000000"/>
              </a:solidFill>
              <a:latin typeface="Times New Roman"/>
              <a:ea typeface="Times New Roman"/>
              <a:cs typeface="Times New Roman"/>
              <a:sym typeface="Times New Roman"/>
            </a:endParaRPr>
          </a:p>
          <a:p>
            <a:pPr marL="0" marR="0" lvl="0" indent="0" algn="just" rtl="0">
              <a:lnSpc>
                <a:spcPct val="90000"/>
              </a:lnSpc>
              <a:spcBef>
                <a:spcPts val="1001"/>
              </a:spcBef>
              <a:spcAft>
                <a:spcPts val="0"/>
              </a:spcAft>
              <a:buNone/>
            </a:pPr>
            <a:endParaRPr dirty="0">
              <a:solidFill>
                <a:srgbClr val="000000"/>
              </a:solidFill>
              <a:latin typeface="Times New Roman"/>
              <a:ea typeface="Times New Roman"/>
              <a:cs typeface="Times New Roman"/>
              <a:sym typeface="Times New Roman"/>
            </a:endParaRPr>
          </a:p>
          <a:p>
            <a:pPr marL="0" marR="0" lvl="0" indent="0" algn="just" rtl="0">
              <a:lnSpc>
                <a:spcPct val="90000"/>
              </a:lnSpc>
              <a:spcBef>
                <a:spcPts val="1001"/>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idx="4294967295"/>
          </p:nvPr>
        </p:nvSpPr>
        <p:spPr>
          <a:xfrm>
            <a:off x="0" y="232920"/>
            <a:ext cx="1219170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survey for first objective </a:t>
            </a:r>
            <a:endParaRPr sz="2800" b="0" i="0" u="none" strike="noStrike" cap="none" dirty="0">
              <a:solidFill>
                <a:srgbClr val="000000"/>
              </a:solidFill>
              <a:latin typeface="Calibri"/>
              <a:ea typeface="Calibri"/>
              <a:cs typeface="Calibri"/>
              <a:sym typeface="Calibri"/>
            </a:endParaRPr>
          </a:p>
        </p:txBody>
      </p:sp>
      <p:sp>
        <p:nvSpPr>
          <p:cNvPr id="161" name="Google Shape;161;p32"/>
          <p:cNvSpPr txBox="1">
            <a:spLocks noGrp="1"/>
          </p:cNvSpPr>
          <p:nvPr>
            <p:ph type="body" idx="4294967295"/>
          </p:nvPr>
        </p:nvSpPr>
        <p:spPr>
          <a:xfrm>
            <a:off x="199440" y="1097280"/>
            <a:ext cx="11778900" cy="5394600"/>
          </a:xfrm>
          <a:prstGeom prst="rect">
            <a:avLst/>
          </a:prstGeom>
          <a:noFill/>
          <a:ln>
            <a:noFill/>
          </a:ln>
        </p:spPr>
        <p:txBody>
          <a:bodyPr spcFirstLastPara="1" wrap="square" lIns="91425" tIns="45700" rIns="91425" bIns="45700" anchor="t" anchorCtr="0">
            <a:normAutofit/>
          </a:bodyPr>
          <a:lstStyle/>
          <a:p>
            <a:pPr marR="0" lvl="0" algn="just" rtl="0">
              <a:lnSpc>
                <a:spcPct val="90000"/>
              </a:lnSpc>
              <a:spcBef>
                <a:spcPts val="0"/>
              </a:spcBef>
              <a:spcAft>
                <a:spcPts val="0"/>
              </a:spcAft>
              <a:buClr>
                <a:srgbClr val="000000"/>
              </a:buClr>
              <a:buSzPts val="2800"/>
              <a:buFont typeface="Wingdings" panose="05000000000000000000" pitchFamily="2" charset="2"/>
              <a:buChar char="Ø"/>
            </a:pPr>
            <a:r>
              <a:rPr lang="en-US" dirty="0">
                <a:solidFill>
                  <a:srgbClr val="000000"/>
                </a:solidFill>
                <a:latin typeface="Times New Roman"/>
                <a:ea typeface="Times New Roman"/>
                <a:cs typeface="Times New Roman"/>
                <a:sym typeface="Times New Roman"/>
              </a:rPr>
              <a:t>[1]. This system uses sensors to monitor the workplaces.</a:t>
            </a:r>
          </a:p>
          <a:p>
            <a:pPr lvl="1" algn="just">
              <a:spcBef>
                <a:spcPts val="1200"/>
              </a:spcBef>
              <a:buClr>
                <a:srgbClr val="000000"/>
              </a:buClr>
              <a:buSzPts val="2800"/>
              <a:buFont typeface="Arial" panose="020B0604020202020204" pitchFamily="34" charset="0"/>
              <a:buChar char="•"/>
            </a:pP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It </a:t>
            </a:r>
            <a:r>
              <a:rPr lang="en-IN" dirty="0">
                <a:latin typeface="Times New Roman" panose="02020603050405020304" pitchFamily="18" charset="0"/>
                <a:cs typeface="Times New Roman" panose="02020603050405020304" pitchFamily="18" charset="0"/>
              </a:rPr>
              <a:t>incorporated sensors like MQ2 Sensor for detecting </a:t>
            </a:r>
            <a:r>
              <a:rPr lang="en-US" dirty="0">
                <a:latin typeface="Times New Roman"/>
                <a:ea typeface="Times New Roman"/>
                <a:cs typeface="Times New Roman"/>
                <a:sym typeface="Times New Roman"/>
              </a:rPr>
              <a:t>hazardous gases, DHT11 sensor </a:t>
            </a:r>
            <a:r>
              <a:rPr lang="en-US" dirty="0">
                <a:latin typeface="Times New Roman" panose="02020603050405020304" pitchFamily="18" charset="0"/>
                <a:cs typeface="Times New Roman" panose="02020603050405020304" pitchFamily="18" charset="0"/>
              </a:rPr>
              <a:t>keeps track of the environment's temperature and humidity</a:t>
            </a:r>
            <a:r>
              <a:rPr lang="en-US" dirty="0">
                <a:latin typeface="Times New Roman"/>
                <a:cs typeface="Times New Roman"/>
                <a:sym typeface="Times New Roman"/>
              </a:rPr>
              <a:t>.</a:t>
            </a:r>
          </a:p>
          <a:p>
            <a:pPr lvl="1" algn="just">
              <a:spcBef>
                <a:spcPts val="0"/>
              </a:spcBef>
              <a:buClr>
                <a:srgbClr val="000000"/>
              </a:buClr>
              <a:buSzPts val="28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Smart helmet also integrated with a </a:t>
            </a:r>
            <a:r>
              <a:rPr lang="en-US" dirty="0">
                <a:latin typeface="Times New Roman" panose="02020603050405020304" pitchFamily="18" charset="0"/>
                <a:cs typeface="Times New Roman" panose="02020603050405020304" pitchFamily="18" charset="0"/>
              </a:rPr>
              <a:t>GSM modem to send emergency SMS messages to predefined numbers, GPS location tracking, and an ESP8266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module for IoT communication.</a:t>
            </a:r>
            <a:endParaRPr lang="en-US" dirty="0">
              <a:latin typeface="Times New Roman" panose="02020603050405020304" pitchFamily="18" charset="0"/>
              <a:cs typeface="Times New Roman" panose="02020603050405020304" pitchFamily="18" charset="0"/>
              <a:sym typeface="Times New Roman"/>
            </a:endParaRPr>
          </a:p>
          <a:p>
            <a:pPr lvl="1" algn="just">
              <a:spcBef>
                <a:spcPts val="0"/>
              </a:spcBef>
              <a:buClr>
                <a:srgbClr val="000000"/>
              </a:buClr>
              <a:buSzPts val="2800"/>
              <a:buFont typeface="Arial" panose="020B0604020202020204" pitchFamily="34" charset="0"/>
              <a:buChar char="•"/>
            </a:pPr>
            <a:r>
              <a:rPr lang="en-US" dirty="0">
                <a:solidFill>
                  <a:srgbClr val="000000"/>
                </a:solidFill>
                <a:latin typeface="Times New Roman"/>
                <a:ea typeface="Times New Roman"/>
                <a:cs typeface="Times New Roman"/>
                <a:sym typeface="Times New Roman"/>
              </a:rPr>
              <a:t>This system is particularly used for detecting safety at workplaces but not for the workers.</a:t>
            </a:r>
            <a:endParaRPr lang="en-US" dirty="0">
              <a:latin typeface="Times New Roman"/>
              <a:ea typeface="Times New Roman"/>
              <a:cs typeface="Times New Roman"/>
              <a:sym typeface="Times New Roman"/>
            </a:endParaRPr>
          </a:p>
          <a:p>
            <a:pPr marL="533400" lvl="1" indent="0" algn="just">
              <a:spcBef>
                <a:spcPts val="0"/>
              </a:spcBef>
              <a:buClr>
                <a:srgbClr val="000000"/>
              </a:buClr>
              <a:buSzPts val="2800"/>
              <a:buNone/>
            </a:pPr>
            <a:endParaRPr dirty="0">
              <a:solidFill>
                <a:srgbClr val="000000"/>
              </a:solidFill>
              <a:latin typeface="Times New Roman"/>
              <a:ea typeface="Times New Roman"/>
              <a:cs typeface="Times New Roman"/>
              <a:sym typeface="Times New Roman"/>
            </a:endParaRPr>
          </a:p>
          <a:p>
            <a:pPr marR="0" lvl="0" algn="just" rtl="0">
              <a:lnSpc>
                <a:spcPct val="90000"/>
              </a:lnSpc>
              <a:spcBef>
                <a:spcPts val="0"/>
              </a:spcBef>
              <a:spcAft>
                <a:spcPts val="0"/>
              </a:spcAft>
              <a:buSzPts val="2800"/>
              <a:buFont typeface="Wingdings" panose="05000000000000000000" pitchFamily="2" charset="2"/>
              <a:buChar char="Ø"/>
            </a:pPr>
            <a:r>
              <a:rPr lang="en-US" dirty="0">
                <a:solidFill>
                  <a:srgbClr val="000000"/>
                </a:solidFill>
                <a:latin typeface="Times New Roman"/>
                <a:ea typeface="Times New Roman"/>
                <a:cs typeface="Times New Roman"/>
                <a:sym typeface="Times New Roman"/>
              </a:rPr>
              <a:t>[2]. This paper consists of sensors to </a:t>
            </a:r>
            <a:r>
              <a:rPr lang="en-US" dirty="0">
                <a:latin typeface="Times New Roman"/>
                <a:ea typeface="Times New Roman"/>
                <a:cs typeface="Times New Roman"/>
                <a:sym typeface="Times New Roman"/>
              </a:rPr>
              <a:t>monitor the workplaces as well as worker but it is lacking in fall detection. Fall Detection sensor is important because no one comes to know if the worker get unconscious. Because there is no such sensor to detect and send request to control room.</a:t>
            </a:r>
            <a:r>
              <a:rPr lang="en-US" sz="2800" b="0" i="0" u="none" strike="noStrike" cap="none"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Literature survey for second objective </a:t>
            </a:r>
            <a:endParaRPr sz="2800" b="0" i="0" u="none" strike="noStrike" cap="none">
              <a:solidFill>
                <a:srgbClr val="000000"/>
              </a:solidFill>
              <a:latin typeface="Calibri"/>
              <a:ea typeface="Calibri"/>
              <a:cs typeface="Calibri"/>
              <a:sym typeface="Calibri"/>
            </a:endParaRPr>
          </a:p>
        </p:txBody>
      </p:sp>
      <p:sp>
        <p:nvSpPr>
          <p:cNvPr id="167" name="Google Shape;167;p33"/>
          <p:cNvSpPr txBox="1">
            <a:spLocks noGrp="1"/>
          </p:cNvSpPr>
          <p:nvPr>
            <p:ph type="body" idx="4294967295"/>
          </p:nvPr>
        </p:nvSpPr>
        <p:spPr>
          <a:xfrm>
            <a:off x="199440" y="1097280"/>
            <a:ext cx="11778900" cy="5394600"/>
          </a:xfrm>
          <a:prstGeom prst="rect">
            <a:avLst/>
          </a:prstGeom>
          <a:noFill/>
          <a:ln>
            <a:noFill/>
          </a:ln>
        </p:spPr>
        <p:txBody>
          <a:bodyPr spcFirstLastPara="1" wrap="square" lIns="91425" tIns="45700" rIns="91425" bIns="45700" anchor="t" anchorCtr="0">
            <a:normAutofit/>
          </a:bodyPr>
          <a:lstStyle/>
          <a:p>
            <a:pPr marR="0" lvl="0" algn="just" rtl="0">
              <a:lnSpc>
                <a:spcPct val="90000"/>
              </a:lnSpc>
              <a:spcBef>
                <a:spcPts val="0"/>
              </a:spcBef>
              <a:spcAft>
                <a:spcPts val="0"/>
              </a:spcAft>
              <a:buClr>
                <a:srgbClr val="000000"/>
              </a:buClr>
              <a:buSzPts val="2800"/>
              <a:buFont typeface="Wingdings" panose="05000000000000000000" pitchFamily="2" charset="2"/>
              <a:buChar char="Ø"/>
            </a:pPr>
            <a:r>
              <a:rPr lang="en-US" dirty="0">
                <a:solidFill>
                  <a:srgbClr val="000000"/>
                </a:solidFill>
                <a:latin typeface="Times New Roman"/>
                <a:ea typeface="Times New Roman"/>
                <a:cs typeface="Times New Roman"/>
                <a:sym typeface="Times New Roman"/>
              </a:rPr>
              <a:t>[3]. In this system, They are just detecting the hazardous event but there is no proper alerting system for the workers and co-workers. And also there is no GPS to locate the worker in case of emergency detected. </a:t>
            </a:r>
            <a:endParaRPr dirty="0">
              <a:solidFill>
                <a:srgbClr val="000000"/>
              </a:solidFill>
              <a:latin typeface="Times New Roman"/>
              <a:ea typeface="Times New Roman"/>
              <a:cs typeface="Times New Roman"/>
              <a:sym typeface="Times New Roman"/>
            </a:endParaRPr>
          </a:p>
          <a:p>
            <a:pPr marL="914400" marR="0" lvl="0" indent="-457200" algn="just" rtl="0">
              <a:lnSpc>
                <a:spcPct val="90000"/>
              </a:lnSpc>
              <a:spcBef>
                <a:spcPts val="0"/>
              </a:spcBef>
              <a:spcAft>
                <a:spcPts val="0"/>
              </a:spcAft>
              <a:buFont typeface="Wingdings" panose="05000000000000000000" pitchFamily="2" charset="2"/>
              <a:buChar char="Ø"/>
            </a:pPr>
            <a:endParaRPr dirty="0">
              <a:solidFill>
                <a:srgbClr val="000000"/>
              </a:solidFill>
              <a:latin typeface="Times New Roman"/>
              <a:ea typeface="Times New Roman"/>
              <a:cs typeface="Times New Roman"/>
              <a:sym typeface="Times New Roman"/>
            </a:endParaRPr>
          </a:p>
          <a:p>
            <a:pPr marR="0" lvl="0" algn="just" rtl="0">
              <a:lnSpc>
                <a:spcPct val="90000"/>
              </a:lnSpc>
              <a:spcBef>
                <a:spcPts val="0"/>
              </a:spcBef>
              <a:spcAft>
                <a:spcPts val="0"/>
              </a:spcAft>
              <a:buSzPts val="2800"/>
              <a:buFont typeface="Wingdings" panose="05000000000000000000" pitchFamily="2" charset="2"/>
              <a:buChar char="Ø"/>
            </a:pPr>
            <a:r>
              <a:rPr lang="en-US" dirty="0">
                <a:solidFill>
                  <a:srgbClr val="000000"/>
                </a:solidFill>
                <a:latin typeface="Times New Roman"/>
                <a:ea typeface="Times New Roman"/>
                <a:cs typeface="Times New Roman"/>
                <a:sym typeface="Times New Roman"/>
              </a:rPr>
              <a:t> [4]. </a:t>
            </a:r>
            <a:r>
              <a:rPr lang="en-US" dirty="0">
                <a:latin typeface="Times New Roman"/>
                <a:ea typeface="Times New Roman"/>
                <a:cs typeface="Times New Roman"/>
                <a:sym typeface="Times New Roman"/>
              </a:rPr>
              <a:t>Usually, they used a Buzzer here to warn the user when things are dangerous. But the buzzer only makes a noise without telling exactly what's wrong, so it doesn't really tell the user to be careful about the specific situation.</a:t>
            </a:r>
            <a:r>
              <a:rPr lang="en-US" sz="2800" i="0" u="none" strike="noStrike" cap="none" dirty="0">
                <a:solidFill>
                  <a:srgbClr val="000000"/>
                </a:solidFill>
                <a:latin typeface="Times New Roman"/>
                <a:ea typeface="Times New Roman"/>
                <a:cs typeface="Times New Roman"/>
                <a:sym typeface="Times New Roman"/>
              </a:rPr>
              <a:t>     </a:t>
            </a:r>
            <a:r>
              <a:rPr lang="en-US" sz="2800" b="0" i="0" u="none" strike="noStrike" cap="none"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subTitle" idx="4294967295"/>
          </p:nvPr>
        </p:nvSpPr>
        <p:spPr>
          <a:xfrm>
            <a:off x="199450" y="1097275"/>
            <a:ext cx="11599500" cy="4730400"/>
          </a:xfrm>
          <a:prstGeom prst="rect">
            <a:avLst/>
          </a:prstGeom>
          <a:solidFill>
            <a:srgbClr val="FFFFFF"/>
          </a:solidFill>
          <a:ln w="12600" cap="flat" cmpd="sng">
            <a:solidFill>
              <a:srgbClr val="FFFFFF"/>
            </a:solidFill>
            <a:prstDash val="solid"/>
            <a:miter lim="8000"/>
            <a:headEnd type="none" w="sm" len="sm"/>
            <a:tailEnd type="none" w="sm" len="sm"/>
          </a:ln>
        </p:spPr>
        <p:txBody>
          <a:bodyPr spcFirstLastPara="1" wrap="square" lIns="91425" tIns="45700" rIns="91425" bIns="45700" anchor="t" anchorCtr="0">
            <a:normAutofit fontScale="92500"/>
          </a:bodyPr>
          <a:lstStyle/>
          <a:p>
            <a:pPr marL="457200" marR="0" lvl="0" indent="-457200" algn="just" rtl="0">
              <a:lnSpc>
                <a:spcPct val="90000"/>
              </a:lnSpc>
              <a:spcBef>
                <a:spcPts val="1200"/>
              </a:spcBef>
              <a:spcAft>
                <a:spcPts val="1200"/>
              </a:spcAft>
              <a:buClr>
                <a:srgbClr val="000000"/>
              </a:buClr>
              <a:buSzPts val="2800"/>
              <a:buFont typeface="Times New Roman"/>
              <a:buChar char="⮚"/>
            </a:pPr>
            <a:r>
              <a:rPr lang="en-US" sz="2800" i="0" u="none" strike="noStrike" cap="none" dirty="0">
                <a:solidFill>
                  <a:srgbClr val="000000"/>
                </a:solidFill>
                <a:latin typeface="Times New Roman"/>
                <a:ea typeface="Times New Roman"/>
                <a:cs typeface="Times New Roman"/>
                <a:sym typeface="Times New Roman"/>
              </a:rPr>
              <a:t>To </a:t>
            </a:r>
            <a:r>
              <a:rPr lang="en-US" dirty="0">
                <a:solidFill>
                  <a:srgbClr val="000000"/>
                </a:solidFill>
                <a:latin typeface="Times New Roman"/>
                <a:ea typeface="Times New Roman"/>
                <a:cs typeface="Times New Roman"/>
                <a:sym typeface="Times New Roman"/>
              </a:rPr>
              <a:t>improve the safety in </a:t>
            </a:r>
            <a:r>
              <a:rPr lang="en-US" sz="2800" i="0" u="none" strike="noStrike" cap="none" dirty="0">
                <a:solidFill>
                  <a:srgbClr val="000000"/>
                </a:solidFill>
                <a:latin typeface="Times New Roman"/>
                <a:ea typeface="Times New Roman"/>
                <a:cs typeface="Times New Roman"/>
                <a:sym typeface="Times New Roman"/>
              </a:rPr>
              <a:t>existing system</a:t>
            </a:r>
            <a:r>
              <a:rPr lang="en-US" dirty="0">
                <a:solidFill>
                  <a:srgbClr val="000000"/>
                </a:solidFill>
                <a:latin typeface="Times New Roman"/>
                <a:ea typeface="Times New Roman"/>
                <a:cs typeface="Times New Roman"/>
                <a:sym typeface="Times New Roman"/>
              </a:rPr>
              <a:t>, </a:t>
            </a:r>
            <a:r>
              <a:rPr lang="en-US" sz="2800" i="0" u="none" strike="noStrike" cap="none" dirty="0">
                <a:solidFill>
                  <a:srgbClr val="000000"/>
                </a:solidFill>
                <a:latin typeface="Times New Roman"/>
                <a:ea typeface="Times New Roman"/>
                <a:cs typeface="Times New Roman"/>
                <a:sym typeface="Times New Roman"/>
              </a:rPr>
              <a:t>we will </a:t>
            </a:r>
            <a:r>
              <a:rPr lang="en-US" dirty="0">
                <a:solidFill>
                  <a:srgbClr val="000000"/>
                </a:solidFill>
                <a:latin typeface="Times New Roman"/>
                <a:ea typeface="Times New Roman"/>
                <a:cs typeface="Times New Roman"/>
                <a:sym typeface="Times New Roman"/>
              </a:rPr>
              <a:t>add some additional sensors to provide extra safety to workers and to further reduces the risk of losing lives. In addition to the existing g</a:t>
            </a:r>
            <a:r>
              <a:rPr lang="en-US" dirty="0">
                <a:latin typeface="Times New Roman"/>
                <a:ea typeface="Times New Roman"/>
                <a:cs typeface="Times New Roman"/>
                <a:sym typeface="Times New Roman"/>
              </a:rPr>
              <a:t>as sensor, temperature and humidity sensor, we are </a:t>
            </a:r>
            <a:r>
              <a:rPr lang="en-US" dirty="0">
                <a:solidFill>
                  <a:srgbClr val="000000"/>
                </a:solidFill>
                <a:latin typeface="Times New Roman"/>
                <a:ea typeface="Times New Roman"/>
                <a:cs typeface="Times New Roman"/>
                <a:sym typeface="Times New Roman"/>
              </a:rPr>
              <a:t>adding </a:t>
            </a:r>
            <a:r>
              <a:rPr lang="en-US" dirty="0">
                <a:latin typeface="Times New Roman"/>
                <a:ea typeface="Times New Roman"/>
                <a:cs typeface="Times New Roman"/>
                <a:sym typeface="Times New Roman"/>
              </a:rPr>
              <a:t>Accelerometer and </a:t>
            </a:r>
            <a:r>
              <a:rPr lang="en-US" sz="2800" dirty="0">
                <a:latin typeface="Times New Roman"/>
                <a:ea typeface="Times New Roman"/>
                <a:cs typeface="Times New Roman"/>
                <a:sym typeface="Times New Roman"/>
              </a:rPr>
              <a:t>Gyroscope sensors </a:t>
            </a:r>
            <a:r>
              <a:rPr lang="en-US" dirty="0">
                <a:latin typeface="Times New Roman"/>
                <a:ea typeface="Times New Roman"/>
                <a:cs typeface="Times New Roman"/>
                <a:sym typeface="Times New Roman"/>
              </a:rPr>
              <a:t>which are used for fall detection, IR sensor which is used to detect whether the worker is wearing helmet or not and </a:t>
            </a:r>
            <a:r>
              <a:rPr lang="en-US" dirty="0">
                <a:latin typeface="Times New Roman" panose="02020603050405020304" pitchFamily="18" charset="0"/>
                <a:cs typeface="Times New Roman" panose="02020603050405020304" pitchFamily="18" charset="0"/>
              </a:rPr>
              <a:t>Heart Rate sensor  to measure the heart pulse rate</a:t>
            </a:r>
            <a:r>
              <a:rPr lang="en-US" dirty="0">
                <a:latin typeface="Times New Roman"/>
                <a:ea typeface="Times New Roman"/>
                <a:cs typeface="Times New Roman"/>
                <a:sym typeface="Times New Roman"/>
              </a:rPr>
              <a:t>.</a:t>
            </a:r>
            <a:endParaRPr dirty="0">
              <a:solidFill>
                <a:srgbClr val="000000"/>
              </a:solidFill>
              <a:latin typeface="Times New Roman"/>
              <a:ea typeface="Times New Roman"/>
              <a:cs typeface="Times New Roman"/>
              <a:sym typeface="Times New Roman"/>
            </a:endParaRPr>
          </a:p>
          <a:p>
            <a:pPr marL="457200" marR="0" lvl="0" indent="-457200" algn="just" rtl="0">
              <a:lnSpc>
                <a:spcPct val="90000"/>
              </a:lnSpc>
              <a:spcBef>
                <a:spcPts val="1200"/>
              </a:spcBef>
              <a:spcAft>
                <a:spcPts val="1200"/>
              </a:spcAft>
              <a:buClr>
                <a:srgbClr val="000000"/>
              </a:buClr>
              <a:buSzPts val="2800"/>
              <a:buFont typeface="Times New Roman"/>
              <a:buChar char="⮚"/>
            </a:pPr>
            <a:r>
              <a:rPr lang="en-US" dirty="0">
                <a:solidFill>
                  <a:srgbClr val="000000"/>
                </a:solidFill>
                <a:latin typeface="Times New Roman"/>
                <a:ea typeface="Times New Roman"/>
                <a:cs typeface="Times New Roman"/>
                <a:sym typeface="Times New Roman"/>
              </a:rPr>
              <a:t>Along with the additional sensor we are also prioritizing worker alerts through voice notifications instead of using a buzzer. This upgrade aims to provide a more detailed understanding of the reasons behind each alert.</a:t>
            </a:r>
            <a:endParaRPr dirty="0">
              <a:solidFill>
                <a:srgbClr val="000000"/>
              </a:solidFill>
              <a:latin typeface="Times New Roman"/>
              <a:ea typeface="Times New Roman"/>
              <a:cs typeface="Times New Roman"/>
              <a:sym typeface="Times New Roman"/>
            </a:endParaRPr>
          </a:p>
          <a:p>
            <a:pPr marL="457200" marR="0" lvl="0" indent="-457200" algn="just" rtl="0">
              <a:lnSpc>
                <a:spcPct val="90000"/>
              </a:lnSpc>
              <a:spcBef>
                <a:spcPts val="1200"/>
              </a:spcBef>
              <a:spcAft>
                <a:spcPts val="1200"/>
              </a:spcAft>
              <a:buClr>
                <a:srgbClr val="000000"/>
              </a:buClr>
              <a:buSzPts val="2800"/>
              <a:buFont typeface="Times New Roman"/>
              <a:buChar char="⮚"/>
            </a:pPr>
            <a:r>
              <a:rPr lang="en-US" dirty="0">
                <a:solidFill>
                  <a:srgbClr val="000000"/>
                </a:solidFill>
                <a:latin typeface="Times New Roman"/>
                <a:ea typeface="Times New Roman"/>
                <a:cs typeface="Times New Roman"/>
                <a:sym typeface="Times New Roman"/>
              </a:rPr>
              <a:t>For producing voice notifications we are using APR33A3 voice playback module.</a:t>
            </a:r>
            <a:endParaRPr dirty="0">
              <a:solidFill>
                <a:srgbClr val="000000"/>
              </a:solidFill>
              <a:latin typeface="Times New Roman"/>
              <a:ea typeface="Times New Roman"/>
              <a:cs typeface="Times New Roman"/>
              <a:sym typeface="Times New Roman"/>
            </a:endParaRPr>
          </a:p>
        </p:txBody>
      </p:sp>
      <p:sp>
        <p:nvSpPr>
          <p:cNvPr id="173" name="Google Shape;173;p3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Proposed System</a:t>
            </a:r>
            <a:endParaRPr sz="4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 References</a:t>
            </a:r>
            <a:endParaRPr sz="4400" b="0" i="0" u="none" strike="noStrike" cap="none">
              <a:solidFill>
                <a:srgbClr val="000000"/>
              </a:solidFill>
              <a:latin typeface="Calibri"/>
              <a:ea typeface="Calibri"/>
              <a:cs typeface="Calibri"/>
              <a:sym typeface="Calibri"/>
            </a:endParaRPr>
          </a:p>
        </p:txBody>
      </p:sp>
      <p:sp>
        <p:nvSpPr>
          <p:cNvPr id="179" name="Google Shape;179;p35"/>
          <p:cNvSpPr txBox="1">
            <a:spLocks noGrp="1"/>
          </p:cNvSpPr>
          <p:nvPr>
            <p:ph type="body" idx="4294967295"/>
          </p:nvPr>
        </p:nvSpPr>
        <p:spPr>
          <a:xfrm>
            <a:off x="199440" y="1097280"/>
            <a:ext cx="11778900" cy="5394600"/>
          </a:xfrm>
          <a:prstGeom prst="rect">
            <a:avLst/>
          </a:prstGeom>
          <a:noFill/>
          <a:ln>
            <a:noFill/>
          </a:ln>
        </p:spPr>
        <p:txBody>
          <a:bodyPr spcFirstLastPara="1" wrap="square" lIns="91425" tIns="45700" rIns="91425" bIns="45700" anchor="t" anchorCtr="0">
            <a:noAutofit/>
          </a:bodyPr>
          <a:lstStyle/>
          <a:p>
            <a:pPr marL="577800" lvl="0" indent="-577800" algn="just">
              <a:spcBef>
                <a:spcPts val="0"/>
              </a:spcBef>
              <a:buClr>
                <a:srgbClr val="000000"/>
              </a:buClr>
            </a:pPr>
            <a:r>
              <a:rPr lang="en-US" sz="2800" b="0" i="0" u="none" strike="noStrike" cap="none" dirty="0">
                <a:solidFill>
                  <a:srgbClr val="000000"/>
                </a:solidFill>
                <a:latin typeface="Times New Roman"/>
                <a:ea typeface="Times New Roman"/>
                <a:cs typeface="Times New Roman"/>
                <a:sym typeface="Times New Roman"/>
              </a:rPr>
              <a:t>[1].</a:t>
            </a:r>
            <a:r>
              <a:rPr lang="en-IN" dirty="0">
                <a:latin typeface="Times New Roman" panose="02020603050405020304" pitchFamily="18" charset="0"/>
                <a:cs typeface="Times New Roman" panose="02020603050405020304" pitchFamily="18" charset="0"/>
              </a:rPr>
              <a:t>Sowmya T, </a:t>
            </a:r>
            <a:r>
              <a:rPr lang="en-IN" dirty="0" err="1">
                <a:latin typeface="Times New Roman" panose="02020603050405020304" pitchFamily="18" charset="0"/>
                <a:cs typeface="Times New Roman" panose="02020603050405020304" pitchFamily="18" charset="0"/>
              </a:rPr>
              <a:t>SrinivasaRao</a:t>
            </a:r>
            <a:r>
              <a:rPr lang="en-IN" dirty="0">
                <a:latin typeface="Times New Roman" panose="02020603050405020304" pitchFamily="18" charset="0"/>
                <a:cs typeface="Times New Roman" panose="02020603050405020304" pitchFamily="18" charset="0"/>
              </a:rPr>
              <a:t> G, Sruthi Ch, Tanuja , </a:t>
            </a:r>
            <a:r>
              <a:rPr lang="en-IN" dirty="0" err="1">
                <a:latin typeface="Times New Roman" panose="02020603050405020304" pitchFamily="18" charset="0"/>
                <a:cs typeface="Times New Roman" panose="02020603050405020304" pitchFamily="18" charset="0"/>
              </a:rPr>
              <a:t>I.Bhavya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M.Sindhu</a:t>
            </a:r>
            <a:r>
              <a:rPr lang="en-IN" dirty="0">
                <a:latin typeface="Times New Roman" panose="02020603050405020304" pitchFamily="18" charset="0"/>
                <a:cs typeface="Times New Roman" panose="02020603050405020304" pitchFamily="18" charset="0"/>
              </a:rPr>
              <a:t> Priya, </a:t>
            </a:r>
            <a:r>
              <a:rPr lang="en-US" dirty="0">
                <a:solidFill>
                  <a:srgbClr val="000000"/>
                </a:solidFill>
                <a:latin typeface="Times New Roman"/>
                <a:cs typeface="Times New Roman"/>
                <a:sym typeface="Times New Roman"/>
              </a:rPr>
              <a:t>“</a:t>
            </a:r>
            <a:r>
              <a:rPr lang="en-IN" u="sng" dirty="0">
                <a:solidFill>
                  <a:srgbClr val="0070C0"/>
                </a:solidFill>
                <a:latin typeface="Times New Roman" panose="02020603050405020304" pitchFamily="18" charset="0"/>
                <a:cs typeface="Times New Roman" panose="02020603050405020304" pitchFamily="18" charset="0"/>
                <a:hlinkClick r:id="rId3"/>
              </a:rPr>
              <a:t>Smart Helmet For Mining Workers</a:t>
            </a:r>
            <a:r>
              <a:rPr lang="en-US" dirty="0">
                <a:solidFill>
                  <a:srgbClr val="000000"/>
                </a:solidFill>
                <a:latin typeface="Times New Roman"/>
                <a:cs typeface="Times New Roman"/>
                <a:sym typeface="Times New Roman"/>
              </a:rPr>
              <a:t>”</a:t>
            </a:r>
            <a:r>
              <a:rPr lang="en-US" dirty="0">
                <a:solidFill>
                  <a:srgbClr val="000000"/>
                </a:solidFill>
                <a:latin typeface="Times New Roman"/>
                <a:ea typeface="Times New Roman"/>
                <a:cs typeface="Times New Roman"/>
                <a:sym typeface="Times New Roman"/>
              </a:rPr>
              <a:t>,</a:t>
            </a:r>
            <a:r>
              <a:rPr lang="en-US" b="0" i="0" u="none" strike="noStrike" cap="none" dirty="0">
                <a:solidFill>
                  <a:srgbClr val="000000"/>
                </a:solidFill>
                <a:latin typeface="Times New Roman"/>
                <a:ea typeface="Times New Roman"/>
                <a:cs typeface="Times New Roman"/>
                <a:sym typeface="Times New Roman"/>
              </a:rPr>
              <a:t> </a:t>
            </a:r>
            <a:r>
              <a:rPr lang="en-IN" dirty="0">
                <a:latin typeface="Times New Roman" panose="02020603050405020304" pitchFamily="18" charset="0"/>
                <a:cs typeface="Times New Roman" panose="02020603050405020304" pitchFamily="18" charset="0"/>
              </a:rPr>
              <a:t>Journal of Engineering Sciences</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dirty="0">
                <a:latin typeface="Times New Roman" panose="02020603050405020304" pitchFamily="18" charset="0"/>
                <a:cs typeface="Times New Roman" panose="02020603050405020304" pitchFamily="18" charset="0"/>
              </a:rPr>
              <a:t>Volume. 14, pp. 0377-9254, 2023.</a:t>
            </a:r>
          </a:p>
          <a:p>
            <a:pPr marL="577800" lvl="0" indent="-577800" algn="just">
              <a:spcBef>
                <a:spcPts val="0"/>
              </a:spcBef>
              <a:buClr>
                <a:srgbClr val="000000"/>
              </a:buClr>
            </a:pPr>
            <a:endParaRPr lang="en-IN"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577800" lvl="0" indent="-577800" algn="just">
              <a:spcBef>
                <a:spcPts val="0"/>
              </a:spcBef>
              <a:buClr>
                <a:srgbClr val="000000"/>
              </a:buClr>
            </a:pPr>
            <a:r>
              <a:rPr lang="en-US" dirty="0">
                <a:solidFill>
                  <a:srgbClr val="000000"/>
                </a:solidFill>
                <a:latin typeface="Times New Roman"/>
                <a:ea typeface="Times New Roman"/>
                <a:cs typeface="Times New Roman"/>
                <a:sym typeface="Times New Roman"/>
              </a:rPr>
              <a:t>[2].</a:t>
            </a:r>
            <a:r>
              <a:rPr lang="en-US" dirty="0" err="1">
                <a:solidFill>
                  <a:srgbClr val="000000"/>
                </a:solidFill>
                <a:latin typeface="Times New Roman"/>
                <a:ea typeface="Times New Roman"/>
                <a:cs typeface="Times New Roman"/>
                <a:sym typeface="Times New Roman"/>
              </a:rPr>
              <a:t>Jeya</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Seelan</a:t>
            </a:r>
            <a:r>
              <a:rPr lang="en-US" dirty="0">
                <a:solidFill>
                  <a:srgbClr val="000000"/>
                </a:solidFill>
                <a:latin typeface="Times New Roman"/>
                <a:ea typeface="Times New Roman"/>
                <a:cs typeface="Times New Roman"/>
                <a:sym typeface="Times New Roman"/>
              </a:rPr>
              <a:t> S, Krittika J, </a:t>
            </a:r>
            <a:r>
              <a:rPr lang="en-US" dirty="0" err="1">
                <a:solidFill>
                  <a:srgbClr val="000000"/>
                </a:solidFill>
                <a:latin typeface="Times New Roman"/>
                <a:ea typeface="Times New Roman"/>
                <a:cs typeface="Times New Roman"/>
                <a:sym typeface="Times New Roman"/>
              </a:rPr>
              <a:t>Cerene</a:t>
            </a:r>
            <a:r>
              <a:rPr lang="en-US" dirty="0">
                <a:solidFill>
                  <a:srgbClr val="000000"/>
                </a:solidFill>
                <a:latin typeface="Times New Roman"/>
                <a:ea typeface="Times New Roman"/>
                <a:cs typeface="Times New Roman"/>
                <a:sym typeface="Times New Roman"/>
              </a:rPr>
              <a:t> Eunice </a:t>
            </a:r>
            <a:r>
              <a:rPr lang="en-US" dirty="0" err="1">
                <a:solidFill>
                  <a:srgbClr val="000000"/>
                </a:solidFill>
                <a:latin typeface="Times New Roman"/>
                <a:ea typeface="Times New Roman"/>
                <a:cs typeface="Times New Roman"/>
                <a:sym typeface="Times New Roman"/>
              </a:rPr>
              <a:t>Getsiah</a:t>
            </a:r>
            <a:r>
              <a:rPr lang="en-US" dirty="0">
                <a:solidFill>
                  <a:srgbClr val="000000"/>
                </a:solidFill>
                <a:latin typeface="Times New Roman"/>
                <a:ea typeface="Times New Roman"/>
                <a:cs typeface="Times New Roman"/>
                <a:sym typeface="Times New Roman"/>
              </a:rPr>
              <a:t> C, Arunachalam B, “</a:t>
            </a:r>
            <a:r>
              <a:rPr lang="en-US" u="sng" dirty="0">
                <a:solidFill>
                  <a:srgbClr val="0070C0"/>
                </a:solidFill>
                <a:latin typeface="Times New Roman"/>
                <a:ea typeface="Times New Roman"/>
                <a:cs typeface="Times New Roman"/>
                <a:sym typeface="Times New Roman"/>
                <a:hlinkClick r:id="rId4"/>
              </a:rPr>
              <a:t>IoT Based Intelligent Helmet For Miners</a:t>
            </a:r>
            <a:r>
              <a:rPr lang="en-US" dirty="0">
                <a:solidFill>
                  <a:srgbClr val="000000"/>
                </a:solidFill>
                <a:latin typeface="Times New Roman"/>
                <a:ea typeface="Times New Roman"/>
                <a:cs typeface="Times New Roman"/>
                <a:sym typeface="Times New Roman"/>
              </a:rPr>
              <a:t>”, International Journal of Electrical Engineering and Technology, Volume. 12, pp. 123-128, March. 2021.</a:t>
            </a:r>
            <a:r>
              <a:rPr lang="en-US" sz="2800" b="0" i="0" u="none" strike="noStrike" cap="none" dirty="0">
                <a:solidFill>
                  <a:srgbClr val="000000"/>
                </a:solidFill>
                <a:latin typeface="Times New Roman"/>
                <a:ea typeface="Times New Roman"/>
                <a:cs typeface="Times New Roman"/>
                <a:sym typeface="Times New Roman"/>
              </a:rPr>
              <a:t> </a:t>
            </a:r>
            <a:endParaRPr lang="en-US" dirty="0">
              <a:solidFill>
                <a:srgbClr val="000000"/>
              </a:solidFill>
              <a:latin typeface="Times New Roman"/>
              <a:ea typeface="Times New Roman"/>
              <a:cs typeface="Times New Roman"/>
              <a:sym typeface="Times New Roman"/>
            </a:endParaRPr>
          </a:p>
          <a:p>
            <a:pPr marL="577800" lvl="0" indent="-577800" algn="just">
              <a:spcBef>
                <a:spcPts val="0"/>
              </a:spcBef>
              <a:buClr>
                <a:srgbClr val="000000"/>
              </a:buClr>
            </a:pPr>
            <a:endParaRPr lang="en-US" sz="2800" b="0" i="0" u="none" strike="noStrike" cap="none" dirty="0">
              <a:solidFill>
                <a:srgbClr val="000000"/>
              </a:solidFill>
              <a:latin typeface="Times New Roman"/>
              <a:ea typeface="Times New Roman"/>
              <a:cs typeface="Times New Roman"/>
              <a:sym typeface="Times New Roman"/>
            </a:endParaRPr>
          </a:p>
          <a:p>
            <a:pPr marL="577800" indent="-577800" algn="just">
              <a:spcBef>
                <a:spcPts val="0"/>
              </a:spcBef>
              <a:buClr>
                <a:srgbClr val="000000"/>
              </a:buClr>
            </a:pPr>
            <a:r>
              <a:rPr lang="en-US" sz="2800" b="0" i="0" u="none" strike="noStrike" cap="none" dirty="0">
                <a:solidFill>
                  <a:srgbClr val="000000"/>
                </a:solidFill>
                <a:latin typeface="Times New Roman"/>
                <a:ea typeface="Times New Roman"/>
                <a:cs typeface="Times New Roman"/>
                <a:sym typeface="Times New Roman"/>
              </a:rPr>
              <a:t>[3].</a:t>
            </a:r>
            <a:r>
              <a:rPr lang="en-US" dirty="0">
                <a:solidFill>
                  <a:srgbClr val="000000"/>
                </a:solidFill>
                <a:latin typeface="Times New Roman"/>
                <a:ea typeface="Times New Roman"/>
                <a:cs typeface="Times New Roman"/>
                <a:sym typeface="Times New Roman"/>
              </a:rPr>
              <a:t>Manikandan S, Arun Francis G. </a:t>
            </a:r>
            <a:r>
              <a:rPr lang="en-US" dirty="0" err="1">
                <a:solidFill>
                  <a:srgbClr val="000000"/>
                </a:solidFill>
                <a:latin typeface="Times New Roman"/>
                <a:ea typeface="Times New Roman"/>
                <a:cs typeface="Times New Roman"/>
                <a:sym typeface="Times New Roman"/>
              </a:rPr>
              <a:t>Mithya</a:t>
            </a:r>
            <a:r>
              <a:rPr lang="en-US" dirty="0">
                <a:solidFill>
                  <a:srgbClr val="000000"/>
                </a:solidFill>
                <a:latin typeface="Times New Roman"/>
                <a:ea typeface="Times New Roman"/>
                <a:cs typeface="Times New Roman"/>
                <a:sym typeface="Times New Roman"/>
              </a:rPr>
              <a:t> V, Kamal C, </a:t>
            </a:r>
            <a:r>
              <a:rPr lang="en-US" dirty="0" err="1">
                <a:solidFill>
                  <a:srgbClr val="000000"/>
                </a:solidFill>
                <a:latin typeface="Times New Roman"/>
                <a:ea typeface="Times New Roman"/>
                <a:cs typeface="Times New Roman"/>
                <a:sym typeface="Times New Roman"/>
              </a:rPr>
              <a:t>Dhilip</a:t>
            </a:r>
            <a:r>
              <a:rPr lang="en-US" dirty="0">
                <a:solidFill>
                  <a:srgbClr val="000000"/>
                </a:solidFill>
                <a:latin typeface="Times New Roman"/>
                <a:ea typeface="Times New Roman"/>
                <a:cs typeface="Times New Roman"/>
                <a:sym typeface="Times New Roman"/>
              </a:rPr>
              <a:t> Kumar S, </a:t>
            </a:r>
            <a:r>
              <a:rPr lang="en-US" dirty="0" err="1">
                <a:solidFill>
                  <a:srgbClr val="000000"/>
                </a:solidFill>
                <a:latin typeface="Times New Roman"/>
                <a:ea typeface="Times New Roman"/>
                <a:cs typeface="Times New Roman"/>
                <a:sym typeface="Times New Roman"/>
              </a:rPr>
              <a:t>Harriprasath</a:t>
            </a:r>
            <a:r>
              <a:rPr lang="en-US" dirty="0">
                <a:solidFill>
                  <a:srgbClr val="000000"/>
                </a:solidFill>
                <a:latin typeface="Times New Roman"/>
                <a:ea typeface="Times New Roman"/>
                <a:cs typeface="Times New Roman"/>
                <a:sym typeface="Times New Roman"/>
              </a:rPr>
              <a:t> R , Sankar P, “</a:t>
            </a:r>
            <a:r>
              <a:rPr lang="en-US" u="sng" dirty="0">
                <a:solidFill>
                  <a:srgbClr val="0070C0"/>
                </a:solidFill>
                <a:latin typeface="Times New Roman"/>
                <a:ea typeface="Times New Roman"/>
                <a:cs typeface="Times New Roman"/>
                <a:sym typeface="Times New Roman"/>
                <a:hlinkClick r:id="rId5"/>
              </a:rPr>
              <a:t>A Smart Helmet for Air Quality and Hazardous Event Detection for the Mining Industry</a:t>
            </a:r>
            <a:r>
              <a:rPr lang="en-US" dirty="0">
                <a:solidFill>
                  <a:srgbClr val="000000"/>
                </a:solidFill>
                <a:latin typeface="Times New Roman"/>
                <a:ea typeface="Times New Roman"/>
                <a:cs typeface="Times New Roman"/>
                <a:sym typeface="Times New Roman"/>
              </a:rPr>
              <a:t>”, International Journal of Innovative Technology and Exploring Engineering, Volume. 8, pp. 2278-3075, October. 2019.</a:t>
            </a:r>
          </a:p>
          <a:p>
            <a:pPr marL="577800" lvl="0" indent="-577800" algn="just">
              <a:spcBef>
                <a:spcPts val="0"/>
              </a:spcBef>
              <a:buClr>
                <a:srgbClr val="000000"/>
              </a:buClr>
            </a:pPr>
            <a:r>
              <a:rPr lang="en-US" sz="2800" b="0" i="0" u="none" strike="noStrike" cap="none" dirty="0">
                <a:solidFill>
                  <a:srgbClr val="000000"/>
                </a:solidFill>
                <a:latin typeface="Times New Roman"/>
                <a:ea typeface="Times New Roman"/>
                <a:cs typeface="Times New Roman"/>
                <a:sym typeface="Times New Roman"/>
              </a:rPr>
              <a:t>                                  </a:t>
            </a:r>
            <a:endParaRPr dirty="0"/>
          </a:p>
          <a:p>
            <a:pPr marL="577800" marR="0" lvl="0" indent="-400000" algn="just" rtl="0">
              <a:lnSpc>
                <a:spcPct val="90000"/>
              </a:lnSpc>
              <a:spcBef>
                <a:spcPts val="1001"/>
              </a:spcBef>
              <a:spcAft>
                <a:spcPts val="0"/>
              </a:spcAft>
              <a:buClr>
                <a:schemeClr val="dk1"/>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a:p>
            <a:pPr marL="577800" marR="0" lvl="0" indent="-400000" algn="just" rtl="0">
              <a:lnSpc>
                <a:spcPct val="90000"/>
              </a:lnSpc>
              <a:spcBef>
                <a:spcPts val="1001"/>
              </a:spcBef>
              <a:spcAft>
                <a:spcPts val="0"/>
              </a:spcAft>
              <a:buClr>
                <a:schemeClr val="dk1"/>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1022</Words>
  <Application>Microsoft Office PowerPoint</Application>
  <PresentationFormat>Widescreen</PresentationFormat>
  <Paragraphs>68</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YASHASWINI JAWALKAR</dc:creator>
  <cp:lastModifiedBy>Yashaswini J R JNTUA</cp:lastModifiedBy>
  <cp:revision>14</cp:revision>
  <dcterms:modified xsi:type="dcterms:W3CDTF">2023-10-11T12:01:43Z</dcterms:modified>
</cp:coreProperties>
</file>