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7559675" cy="106918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Bgze4jHLI5riYgFdFKIa0l2RI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3331c3b02_2_2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2b3331c3b02_2_29: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3331c3b02_2_3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2b3331c3b02_2_34: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60a5d4dc7_0_1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2660a5d4dc7_0_14: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60a5d4dc7_0_1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660a5d4dc7_0_19: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60a5d4dc7_0_2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2660a5d4dc7_0_24: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60a5d4dc7_0_2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2660a5d4dc7_0_29: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60a5d4dc7_0_3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2660a5d4dc7_0_34: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2: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2: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3: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5: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04d8bea6d_0_1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904d8bea6d_0_12: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04d8bea6d_0_2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904d8bea6d_0_24: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60a5d4dc7_0_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2660a5d4dc7_0_6: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3331c3b02_2_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2b3331c3b02_2_1: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26"/>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 type="body"/>
          </p:nvPr>
        </p:nvSpPr>
        <p:spPr>
          <a:xfrm>
            <a:off x="199440" y="109728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2" type="body"/>
          </p:nvPr>
        </p:nvSpPr>
        <p:spPr>
          <a:xfrm>
            <a:off x="199440" y="391500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27"/>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7"/>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7"/>
          <p:cNvSpPr txBox="1"/>
          <p:nvPr>
            <p:ph idx="3" type="body"/>
          </p:nvPr>
        </p:nvSpPr>
        <p:spPr>
          <a:xfrm>
            <a:off x="1994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7"/>
          <p:cNvSpPr txBox="1"/>
          <p:nvPr>
            <p:ph idx="4" type="body"/>
          </p:nvPr>
        </p:nvSpPr>
        <p:spPr>
          <a:xfrm>
            <a:off x="62348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28"/>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8"/>
          <p:cNvSpPr txBox="1"/>
          <p:nvPr>
            <p:ph idx="1" type="body"/>
          </p:nvPr>
        </p:nvSpPr>
        <p:spPr>
          <a:xfrm>
            <a:off x="19944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8"/>
          <p:cNvSpPr txBox="1"/>
          <p:nvPr>
            <p:ph idx="2" type="body"/>
          </p:nvPr>
        </p:nvSpPr>
        <p:spPr>
          <a:xfrm>
            <a:off x="418212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8"/>
          <p:cNvSpPr txBox="1"/>
          <p:nvPr>
            <p:ph idx="3" type="body"/>
          </p:nvPr>
        </p:nvSpPr>
        <p:spPr>
          <a:xfrm>
            <a:off x="816480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8"/>
          <p:cNvSpPr txBox="1"/>
          <p:nvPr>
            <p:ph idx="4" type="body"/>
          </p:nvPr>
        </p:nvSpPr>
        <p:spPr>
          <a:xfrm>
            <a:off x="19944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8"/>
          <p:cNvSpPr txBox="1"/>
          <p:nvPr>
            <p:ph idx="5" type="body"/>
          </p:nvPr>
        </p:nvSpPr>
        <p:spPr>
          <a:xfrm>
            <a:off x="418212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8"/>
          <p:cNvSpPr txBox="1"/>
          <p:nvPr>
            <p:ph idx="6" type="body"/>
          </p:nvPr>
        </p:nvSpPr>
        <p:spPr>
          <a:xfrm>
            <a:off x="816480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7"/>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29"/>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 type="subTitle"/>
          </p:nvPr>
        </p:nvSpPr>
        <p:spPr>
          <a:xfrm>
            <a:off x="199440" y="1097280"/>
            <a:ext cx="11778840" cy="5394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6" name="Shape 76"/>
        <p:cNvGrpSpPr/>
        <p:nvPr/>
      </p:nvGrpSpPr>
      <p:grpSpPr>
        <a:xfrm>
          <a:off x="0" y="0"/>
          <a:ext cx="0" cy="0"/>
          <a:chOff x="0" y="0"/>
          <a:chExt cx="0" cy="0"/>
        </a:xfrm>
      </p:grpSpPr>
      <p:sp>
        <p:nvSpPr>
          <p:cNvPr id="77" name="Google Shape;77;p30"/>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 type="body"/>
          </p:nvPr>
        </p:nvSpPr>
        <p:spPr>
          <a:xfrm>
            <a:off x="199440" y="1097280"/>
            <a:ext cx="1177884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9" name="Shape 79"/>
        <p:cNvGrpSpPr/>
        <p:nvPr/>
      </p:nvGrpSpPr>
      <p:grpSpPr>
        <a:xfrm>
          <a:off x="0" y="0"/>
          <a:ext cx="0" cy="0"/>
          <a:chOff x="0" y="0"/>
          <a:chExt cx="0" cy="0"/>
        </a:xfrm>
      </p:grpSpPr>
      <p:sp>
        <p:nvSpPr>
          <p:cNvPr id="80" name="Google Shape;80;p31"/>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1"/>
          <p:cNvSpPr txBox="1"/>
          <p:nvPr>
            <p:ph idx="1" type="body"/>
          </p:nvPr>
        </p:nvSpPr>
        <p:spPr>
          <a:xfrm>
            <a:off x="1994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1"/>
          <p:cNvSpPr txBox="1"/>
          <p:nvPr>
            <p:ph idx="2" type="body"/>
          </p:nvPr>
        </p:nvSpPr>
        <p:spPr>
          <a:xfrm>
            <a:off x="62348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3" name="Shape 83"/>
        <p:cNvGrpSpPr/>
        <p:nvPr/>
      </p:nvGrpSpPr>
      <p:grpSpPr>
        <a:xfrm>
          <a:off x="0" y="0"/>
          <a:ext cx="0" cy="0"/>
          <a:chOff x="0" y="0"/>
          <a:chExt cx="0" cy="0"/>
        </a:xfrm>
      </p:grpSpPr>
      <p:sp>
        <p:nvSpPr>
          <p:cNvPr id="84" name="Google Shape;84;p32"/>
          <p:cNvSpPr txBox="1"/>
          <p:nvPr>
            <p:ph idx="1" type="subTitle"/>
          </p:nvPr>
        </p:nvSpPr>
        <p:spPr>
          <a:xfrm>
            <a:off x="0" y="232920"/>
            <a:ext cx="12191760" cy="33138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33"/>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3"/>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3"/>
          <p:cNvSpPr txBox="1"/>
          <p:nvPr>
            <p:ph idx="2" type="body"/>
          </p:nvPr>
        </p:nvSpPr>
        <p:spPr>
          <a:xfrm>
            <a:off x="62348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3"/>
          <p:cNvSpPr txBox="1"/>
          <p:nvPr>
            <p:ph idx="3" type="body"/>
          </p:nvPr>
        </p:nvSpPr>
        <p:spPr>
          <a:xfrm>
            <a:off x="1994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18"/>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8"/>
          <p:cNvSpPr txBox="1"/>
          <p:nvPr>
            <p:ph idx="1" type="subTitle"/>
          </p:nvPr>
        </p:nvSpPr>
        <p:spPr>
          <a:xfrm>
            <a:off x="199440" y="1097280"/>
            <a:ext cx="11778840" cy="5394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0" name="Shape 90"/>
        <p:cNvGrpSpPr/>
        <p:nvPr/>
      </p:nvGrpSpPr>
      <p:grpSpPr>
        <a:xfrm>
          <a:off x="0" y="0"/>
          <a:ext cx="0" cy="0"/>
          <a:chOff x="0" y="0"/>
          <a:chExt cx="0" cy="0"/>
        </a:xfrm>
      </p:grpSpPr>
      <p:sp>
        <p:nvSpPr>
          <p:cNvPr id="91" name="Google Shape;91;p34"/>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4"/>
          <p:cNvSpPr txBox="1"/>
          <p:nvPr>
            <p:ph idx="1" type="body"/>
          </p:nvPr>
        </p:nvSpPr>
        <p:spPr>
          <a:xfrm>
            <a:off x="1994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4"/>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4"/>
          <p:cNvSpPr txBox="1"/>
          <p:nvPr>
            <p:ph idx="3" type="body"/>
          </p:nvPr>
        </p:nvSpPr>
        <p:spPr>
          <a:xfrm>
            <a:off x="62348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5" name="Shape 95"/>
        <p:cNvGrpSpPr/>
        <p:nvPr/>
      </p:nvGrpSpPr>
      <p:grpSpPr>
        <a:xfrm>
          <a:off x="0" y="0"/>
          <a:ext cx="0" cy="0"/>
          <a:chOff x="0" y="0"/>
          <a:chExt cx="0" cy="0"/>
        </a:xfrm>
      </p:grpSpPr>
      <p:sp>
        <p:nvSpPr>
          <p:cNvPr id="96" name="Google Shape;96;p35"/>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5"/>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5"/>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35"/>
          <p:cNvSpPr txBox="1"/>
          <p:nvPr>
            <p:ph idx="3" type="body"/>
          </p:nvPr>
        </p:nvSpPr>
        <p:spPr>
          <a:xfrm>
            <a:off x="199440" y="391500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0" name="Shape 100"/>
        <p:cNvGrpSpPr/>
        <p:nvPr/>
      </p:nvGrpSpPr>
      <p:grpSpPr>
        <a:xfrm>
          <a:off x="0" y="0"/>
          <a:ext cx="0" cy="0"/>
          <a:chOff x="0" y="0"/>
          <a:chExt cx="0" cy="0"/>
        </a:xfrm>
      </p:grpSpPr>
      <p:sp>
        <p:nvSpPr>
          <p:cNvPr id="101" name="Google Shape;101;p36"/>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6"/>
          <p:cNvSpPr txBox="1"/>
          <p:nvPr>
            <p:ph idx="1" type="body"/>
          </p:nvPr>
        </p:nvSpPr>
        <p:spPr>
          <a:xfrm>
            <a:off x="199440" y="109728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36"/>
          <p:cNvSpPr txBox="1"/>
          <p:nvPr>
            <p:ph idx="2" type="body"/>
          </p:nvPr>
        </p:nvSpPr>
        <p:spPr>
          <a:xfrm>
            <a:off x="199440" y="391500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4" name="Shape 104"/>
        <p:cNvGrpSpPr/>
        <p:nvPr/>
      </p:nvGrpSpPr>
      <p:grpSpPr>
        <a:xfrm>
          <a:off x="0" y="0"/>
          <a:ext cx="0" cy="0"/>
          <a:chOff x="0" y="0"/>
          <a:chExt cx="0" cy="0"/>
        </a:xfrm>
      </p:grpSpPr>
      <p:sp>
        <p:nvSpPr>
          <p:cNvPr id="105" name="Google Shape;105;p37"/>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7"/>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7"/>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7"/>
          <p:cNvSpPr txBox="1"/>
          <p:nvPr>
            <p:ph idx="3" type="body"/>
          </p:nvPr>
        </p:nvSpPr>
        <p:spPr>
          <a:xfrm>
            <a:off x="1994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7"/>
          <p:cNvSpPr txBox="1"/>
          <p:nvPr>
            <p:ph idx="4" type="body"/>
          </p:nvPr>
        </p:nvSpPr>
        <p:spPr>
          <a:xfrm>
            <a:off x="62348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0" name="Shape 110"/>
        <p:cNvGrpSpPr/>
        <p:nvPr/>
      </p:nvGrpSpPr>
      <p:grpSpPr>
        <a:xfrm>
          <a:off x="0" y="0"/>
          <a:ext cx="0" cy="0"/>
          <a:chOff x="0" y="0"/>
          <a:chExt cx="0" cy="0"/>
        </a:xfrm>
      </p:grpSpPr>
      <p:sp>
        <p:nvSpPr>
          <p:cNvPr id="111" name="Google Shape;111;p38"/>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8"/>
          <p:cNvSpPr txBox="1"/>
          <p:nvPr>
            <p:ph idx="1" type="body"/>
          </p:nvPr>
        </p:nvSpPr>
        <p:spPr>
          <a:xfrm>
            <a:off x="19944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8"/>
          <p:cNvSpPr txBox="1"/>
          <p:nvPr>
            <p:ph idx="2" type="body"/>
          </p:nvPr>
        </p:nvSpPr>
        <p:spPr>
          <a:xfrm>
            <a:off x="418212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8"/>
          <p:cNvSpPr txBox="1"/>
          <p:nvPr>
            <p:ph idx="3" type="body"/>
          </p:nvPr>
        </p:nvSpPr>
        <p:spPr>
          <a:xfrm>
            <a:off x="816480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8"/>
          <p:cNvSpPr txBox="1"/>
          <p:nvPr>
            <p:ph idx="4" type="body"/>
          </p:nvPr>
        </p:nvSpPr>
        <p:spPr>
          <a:xfrm>
            <a:off x="19944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8"/>
          <p:cNvSpPr txBox="1"/>
          <p:nvPr>
            <p:ph idx="5" type="body"/>
          </p:nvPr>
        </p:nvSpPr>
        <p:spPr>
          <a:xfrm>
            <a:off x="418212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8"/>
          <p:cNvSpPr txBox="1"/>
          <p:nvPr>
            <p:ph idx="6" type="body"/>
          </p:nvPr>
        </p:nvSpPr>
        <p:spPr>
          <a:xfrm>
            <a:off x="816480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 type="body"/>
          </p:nvPr>
        </p:nvSpPr>
        <p:spPr>
          <a:xfrm>
            <a:off x="199440" y="1097280"/>
            <a:ext cx="1177884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20"/>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 type="body"/>
          </p:nvPr>
        </p:nvSpPr>
        <p:spPr>
          <a:xfrm>
            <a:off x="1994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0"/>
          <p:cNvSpPr txBox="1"/>
          <p:nvPr>
            <p:ph idx="2" type="body"/>
          </p:nvPr>
        </p:nvSpPr>
        <p:spPr>
          <a:xfrm>
            <a:off x="62348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21"/>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22"/>
          <p:cNvSpPr txBox="1"/>
          <p:nvPr>
            <p:ph idx="1" type="subTitle"/>
          </p:nvPr>
        </p:nvSpPr>
        <p:spPr>
          <a:xfrm>
            <a:off x="0" y="232920"/>
            <a:ext cx="12191760" cy="33138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23"/>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3"/>
          <p:cNvSpPr txBox="1"/>
          <p:nvPr>
            <p:ph idx="2" type="body"/>
          </p:nvPr>
        </p:nvSpPr>
        <p:spPr>
          <a:xfrm>
            <a:off x="62348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3" type="body"/>
          </p:nvPr>
        </p:nvSpPr>
        <p:spPr>
          <a:xfrm>
            <a:off x="1994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body"/>
          </p:nvPr>
        </p:nvSpPr>
        <p:spPr>
          <a:xfrm>
            <a:off x="1994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3" type="body"/>
          </p:nvPr>
        </p:nvSpPr>
        <p:spPr>
          <a:xfrm>
            <a:off x="62348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25"/>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5"/>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5"/>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3" type="body"/>
          </p:nvPr>
        </p:nvSpPr>
        <p:spPr>
          <a:xfrm>
            <a:off x="199440" y="391500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3"/>
          <p:cNvSpPr/>
          <p:nvPr/>
        </p:nvSpPr>
        <p:spPr>
          <a:xfrm>
            <a:off x="777240" y="6634440"/>
            <a:ext cx="5781600" cy="220680"/>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3"/>
          <p:cNvSpPr/>
          <p:nvPr/>
        </p:nvSpPr>
        <p:spPr>
          <a:xfrm>
            <a:off x="6559200" y="6634440"/>
            <a:ext cx="5194800" cy="220680"/>
          </a:xfrm>
          <a:prstGeom prst="rect">
            <a:avLst/>
          </a:prstGeom>
          <a:solidFill>
            <a:srgbClr val="0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3"/>
          <p:cNvSpPr/>
          <p:nvPr/>
        </p:nvSpPr>
        <p:spPr>
          <a:xfrm>
            <a:off x="11754360" y="6636960"/>
            <a:ext cx="437400" cy="22068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3"/>
          <p:cNvSpPr/>
          <p:nvPr/>
        </p:nvSpPr>
        <p:spPr>
          <a:xfrm>
            <a:off x="0" y="0"/>
            <a:ext cx="12191760" cy="232560"/>
          </a:xfrm>
          <a:prstGeom prst="rect">
            <a:avLst/>
          </a:prstGeom>
          <a:solidFill>
            <a:srgbClr val="0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3"/>
          <p:cNvSpPr/>
          <p:nvPr/>
        </p:nvSpPr>
        <p:spPr>
          <a:xfrm>
            <a:off x="0" y="6634440"/>
            <a:ext cx="777000" cy="221100"/>
          </a:xfrm>
          <a:prstGeom prst="rect">
            <a:avLst/>
          </a:prstGeom>
          <a:solidFill>
            <a:srgbClr val="C55A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5"/>
          <p:cNvSpPr txBox="1"/>
          <p:nvPr>
            <p:ph idx="1" type="body"/>
          </p:nvPr>
        </p:nvSpPr>
        <p:spPr>
          <a:xfrm>
            <a:off x="199440" y="1097280"/>
            <a:ext cx="11778840" cy="539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15"/>
          <p:cNvSpPr/>
          <p:nvPr/>
        </p:nvSpPr>
        <p:spPr>
          <a:xfrm>
            <a:off x="777240" y="6642720"/>
            <a:ext cx="5653800" cy="21492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small" strike="noStrike">
                <a:solidFill>
                  <a:srgbClr val="FFFFFF"/>
                </a:solidFill>
                <a:latin typeface="Times New Roman"/>
                <a:ea typeface="Times New Roman"/>
                <a:cs typeface="Times New Roman"/>
                <a:sym typeface="Times New Roman"/>
              </a:rPr>
              <a:t>Dept. of Computer Science and Engineering</a:t>
            </a:r>
            <a:endParaRPr b="0" i="0" sz="1600" u="none" cap="none" strike="noStrike">
              <a:solidFill>
                <a:schemeClr val="dk1"/>
              </a:solidFill>
              <a:latin typeface="Arial"/>
              <a:ea typeface="Arial"/>
              <a:cs typeface="Arial"/>
              <a:sym typeface="Arial"/>
            </a:endParaRPr>
          </a:p>
        </p:txBody>
      </p:sp>
      <p:sp>
        <p:nvSpPr>
          <p:cNvPr id="65" name="Google Shape;65;p15"/>
          <p:cNvSpPr/>
          <p:nvPr/>
        </p:nvSpPr>
        <p:spPr>
          <a:xfrm>
            <a:off x="6431400" y="6642000"/>
            <a:ext cx="5322600" cy="215640"/>
          </a:xfrm>
          <a:prstGeom prst="rect">
            <a:avLst/>
          </a:prstGeom>
          <a:solidFill>
            <a:srgbClr val="0080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small" strike="noStrike">
                <a:solidFill>
                  <a:srgbClr val="FFFFFF"/>
                </a:solidFill>
                <a:latin typeface="Times New Roman"/>
                <a:ea typeface="Times New Roman"/>
                <a:cs typeface="Times New Roman"/>
                <a:sym typeface="Times New Roman"/>
              </a:rPr>
              <a:t>Srinivasa Ramanujan Institute of Technology</a:t>
            </a:r>
            <a:endParaRPr b="0" i="0" sz="1600" u="none" cap="none" strike="noStrike">
              <a:solidFill>
                <a:schemeClr val="dk1"/>
              </a:solidFill>
              <a:latin typeface="Arial"/>
              <a:ea typeface="Arial"/>
              <a:cs typeface="Arial"/>
              <a:sym typeface="Arial"/>
            </a:endParaRPr>
          </a:p>
        </p:txBody>
      </p:sp>
      <p:sp>
        <p:nvSpPr>
          <p:cNvPr id="66" name="Google Shape;66;p15"/>
          <p:cNvSpPr/>
          <p:nvPr/>
        </p:nvSpPr>
        <p:spPr>
          <a:xfrm>
            <a:off x="11754360" y="6642000"/>
            <a:ext cx="437400" cy="21564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rgbClr val="002060"/>
                </a:solidFill>
                <a:latin typeface="Times New Roman"/>
                <a:ea typeface="Times New Roman"/>
                <a:cs typeface="Times New Roman"/>
                <a:sym typeface="Times New Roman"/>
              </a:rPr>
              <a:t>‹#›</a:t>
            </a:fld>
            <a:endParaRPr b="0" i="0" sz="1600" u="none" cap="none" strike="noStrike">
              <a:solidFill>
                <a:schemeClr val="dk1"/>
              </a:solidFill>
              <a:latin typeface="Arial"/>
              <a:ea typeface="Arial"/>
              <a:cs typeface="Arial"/>
              <a:sym typeface="Arial"/>
            </a:endParaRPr>
          </a:p>
        </p:txBody>
      </p:sp>
      <p:sp>
        <p:nvSpPr>
          <p:cNvPr id="67" name="Google Shape;67;p15"/>
          <p:cNvSpPr/>
          <p:nvPr/>
        </p:nvSpPr>
        <p:spPr>
          <a:xfrm>
            <a:off x="0" y="0"/>
            <a:ext cx="12191760" cy="232560"/>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1" lang="en-US" sz="1500" u="none" cap="none" strike="noStrike">
                <a:solidFill>
                  <a:srgbClr val="FFFFFF"/>
                </a:solidFill>
                <a:latin typeface="Times New Roman"/>
                <a:ea typeface="Times New Roman"/>
                <a:cs typeface="Times New Roman"/>
                <a:sym typeface="Times New Roman"/>
              </a:rPr>
              <a:t>&lt;MineSafe : IOT Based Smart Helmet for Mining Workers&gt;</a:t>
            </a:r>
            <a:endParaRPr b="0" i="0" sz="1500" u="none" cap="none" strike="noStrike">
              <a:solidFill>
                <a:schemeClr val="dk1"/>
              </a:solidFill>
              <a:latin typeface="Arial"/>
              <a:ea typeface="Arial"/>
              <a:cs typeface="Arial"/>
              <a:sym typeface="Arial"/>
            </a:endParaRPr>
          </a:p>
        </p:txBody>
      </p:sp>
      <p:pic>
        <p:nvPicPr>
          <p:cNvPr id="68" name="Google Shape;68;p15"/>
          <p:cNvPicPr preferRelativeResize="0"/>
          <p:nvPr/>
        </p:nvPicPr>
        <p:blipFill rotWithShape="1">
          <a:blip r:embed="rId1">
            <a:alphaModFix/>
          </a:blip>
          <a:srcRect b="0" l="0" r="0" t="0"/>
          <a:stretch/>
        </p:blipFill>
        <p:spPr>
          <a:xfrm>
            <a:off x="11506320" y="5956200"/>
            <a:ext cx="685440" cy="685440"/>
          </a:xfrm>
          <a:prstGeom prst="rect">
            <a:avLst/>
          </a:prstGeom>
          <a:noFill/>
          <a:ln>
            <a:noFill/>
          </a:ln>
        </p:spPr>
      </p:pic>
      <p:sp>
        <p:nvSpPr>
          <p:cNvPr id="69" name="Google Shape;69;p15"/>
          <p:cNvSpPr/>
          <p:nvPr/>
        </p:nvSpPr>
        <p:spPr>
          <a:xfrm>
            <a:off x="0" y="6642720"/>
            <a:ext cx="776880" cy="21492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small" strike="noStrike">
                <a:solidFill>
                  <a:srgbClr val="FFFFFF"/>
                </a:solidFill>
                <a:latin typeface="Times New Roman"/>
                <a:ea typeface="Times New Roman"/>
                <a:cs typeface="Times New Roman"/>
                <a:sym typeface="Times New Roman"/>
              </a:rPr>
              <a:t> B - 2</a:t>
            </a:r>
            <a:endParaRPr b="0" i="0" sz="16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p:nvPr/>
        </p:nvSpPr>
        <p:spPr>
          <a:xfrm>
            <a:off x="4815360" y="1615320"/>
            <a:ext cx="2382480" cy="58428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080"/>
              <a:buFont typeface="Arial"/>
              <a:buNone/>
            </a:pPr>
            <a:r>
              <a:t/>
            </a:r>
            <a:endParaRPr b="0" i="0" sz="1080" u="none" cap="none" strike="noStrike">
              <a:solidFill>
                <a:schemeClr val="dk1"/>
              </a:solidFill>
              <a:latin typeface="Arial"/>
              <a:ea typeface="Arial"/>
              <a:cs typeface="Arial"/>
              <a:sym typeface="Arial"/>
            </a:endParaRPr>
          </a:p>
        </p:txBody>
      </p:sp>
      <p:sp>
        <p:nvSpPr>
          <p:cNvPr id="123" name="Google Shape;123;p1"/>
          <p:cNvSpPr/>
          <p:nvPr/>
        </p:nvSpPr>
        <p:spPr>
          <a:xfrm>
            <a:off x="3759480" y="2475720"/>
            <a:ext cx="4672440" cy="8978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rPr b="0" i="1" lang="en-US" sz="1400" u="none" cap="none" strike="noStrike">
                <a:solidFill>
                  <a:srgbClr val="000000"/>
                </a:solidFill>
                <a:latin typeface="Times New Roman"/>
                <a:ea typeface="Times New Roman"/>
                <a:cs typeface="Times New Roman"/>
                <a:sym typeface="Times New Roman"/>
              </a:rPr>
              <a:t>Under the guidance of</a:t>
            </a:r>
            <a:endParaRPr i="1">
              <a:latin typeface="Times New Roman"/>
              <a:ea typeface="Times New Roman"/>
              <a:cs typeface="Times New Roman"/>
              <a:sym typeface="Times New Roman"/>
            </a:endParaRPr>
          </a:p>
          <a:p>
            <a:pPr indent="0" lvl="0" marL="0" marR="0" rtl="0" algn="ctr">
              <a:lnSpc>
                <a:spcPct val="90000"/>
              </a:lnSpc>
              <a:spcBef>
                <a:spcPts val="300"/>
              </a:spcBef>
              <a:spcAft>
                <a:spcPts val="0"/>
              </a:spcAft>
              <a:buClr>
                <a:srgbClr val="000000"/>
              </a:buClr>
              <a:buSzPts val="2400"/>
              <a:buFont typeface="Arial"/>
              <a:buNone/>
            </a:pPr>
            <a:r>
              <a:rPr lang="en-US" sz="2400">
                <a:latin typeface="Times New Roman"/>
                <a:ea typeface="Times New Roman"/>
                <a:cs typeface="Times New Roman"/>
                <a:sym typeface="Times New Roman"/>
              </a:rPr>
              <a:t>Mr. </a:t>
            </a:r>
            <a:r>
              <a:rPr b="0" i="0" lang="en-US" sz="2400" u="none" cap="none" strike="noStrike">
                <a:solidFill>
                  <a:srgbClr val="000000"/>
                </a:solidFill>
                <a:latin typeface="Times New Roman"/>
                <a:ea typeface="Times New Roman"/>
                <a:cs typeface="Times New Roman"/>
                <a:sym typeface="Times New Roman"/>
              </a:rPr>
              <a:t>P. Praneel Kumar</a:t>
            </a:r>
            <a:r>
              <a:rPr lang="en-US" sz="2400">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M.Tech</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Ph.D),</a:t>
            </a:r>
            <a:endParaRPr b="0" i="0" sz="1400" u="none" cap="none" strike="noStrike">
              <a:solidFill>
                <a:schemeClr val="dk1"/>
              </a:solidFill>
              <a:latin typeface="Arial"/>
              <a:ea typeface="Arial"/>
              <a:cs typeface="Arial"/>
              <a:sym typeface="Arial"/>
            </a:endParaRPr>
          </a:p>
          <a:p>
            <a:pPr indent="0" lvl="0" marL="0" marR="0" rtl="0" algn="ctr">
              <a:lnSpc>
                <a:spcPct val="90000"/>
              </a:lnSpc>
              <a:spcBef>
                <a:spcPts val="201"/>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Assistant Professor</a:t>
            </a:r>
            <a:endParaRPr b="0" i="0" sz="1400" u="none" cap="none" strike="noStrike">
              <a:solidFill>
                <a:schemeClr val="dk1"/>
              </a:solidFill>
              <a:latin typeface="Arial"/>
              <a:ea typeface="Arial"/>
              <a:cs typeface="Arial"/>
              <a:sym typeface="Arial"/>
            </a:endParaRPr>
          </a:p>
        </p:txBody>
      </p:sp>
      <p:sp>
        <p:nvSpPr>
          <p:cNvPr id="124" name="Google Shape;124;p1"/>
          <p:cNvSpPr/>
          <p:nvPr/>
        </p:nvSpPr>
        <p:spPr>
          <a:xfrm>
            <a:off x="1514520" y="5162400"/>
            <a:ext cx="9162720" cy="14266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394"/>
              <a:buFont typeface="Arial"/>
              <a:buNone/>
            </a:pPr>
            <a:r>
              <a:rPr b="0" i="0" lang="en-US" sz="2394" u="none" cap="none" strike="noStrike">
                <a:solidFill>
                  <a:srgbClr val="000000"/>
                </a:solidFill>
                <a:latin typeface="Times New Roman"/>
                <a:ea typeface="Times New Roman"/>
                <a:cs typeface="Times New Roman"/>
                <a:sym typeface="Times New Roman"/>
              </a:rPr>
              <a:t>Department of Computer Science and Engineering      </a:t>
            </a:r>
            <a:endParaRPr b="0" i="0" sz="2394" u="none" cap="none" strike="noStrike">
              <a:solidFill>
                <a:schemeClr val="dk1"/>
              </a:solidFill>
              <a:latin typeface="Arial"/>
              <a:ea typeface="Arial"/>
              <a:cs typeface="Arial"/>
              <a:sym typeface="Arial"/>
            </a:endParaRPr>
          </a:p>
          <a:p>
            <a:pPr indent="0" lvl="0" marL="0" marR="0" rtl="0" algn="ctr">
              <a:lnSpc>
                <a:spcPct val="90000"/>
              </a:lnSpc>
              <a:spcBef>
                <a:spcPts val="499"/>
              </a:spcBef>
              <a:spcAft>
                <a:spcPts val="0"/>
              </a:spcAft>
              <a:buClr>
                <a:srgbClr val="000000"/>
              </a:buClr>
              <a:buSzPts val="3705"/>
              <a:buFont typeface="Arial"/>
              <a:buNone/>
            </a:pPr>
            <a:r>
              <a:rPr b="0" i="0" lang="en-US" sz="3705" u="none" cap="none" strike="noStrike">
                <a:solidFill>
                  <a:srgbClr val="FF0000"/>
                </a:solidFill>
                <a:latin typeface="Times New Roman"/>
                <a:ea typeface="Times New Roman"/>
                <a:cs typeface="Times New Roman"/>
                <a:sym typeface="Times New Roman"/>
              </a:rPr>
              <a:t>Srinivasa Ramanujan Institute of Technology</a:t>
            </a:r>
            <a:endParaRPr b="0" i="0" sz="3705" u="none" cap="none" strike="noStrike">
              <a:solidFill>
                <a:schemeClr val="dk1"/>
              </a:solidFill>
              <a:latin typeface="Arial"/>
              <a:ea typeface="Arial"/>
              <a:cs typeface="Arial"/>
              <a:sym typeface="Arial"/>
            </a:endParaRPr>
          </a:p>
          <a:p>
            <a:pPr indent="0" lvl="0" marL="0" marR="0" rtl="0" algn="ctr">
              <a:lnSpc>
                <a:spcPct val="90000"/>
              </a:lnSpc>
              <a:spcBef>
                <a:spcPts val="300"/>
              </a:spcBef>
              <a:spcAft>
                <a:spcPts val="0"/>
              </a:spcAft>
              <a:buClr>
                <a:srgbClr val="000000"/>
              </a:buClr>
              <a:buSzPts val="1026"/>
              <a:buFont typeface="Arial"/>
              <a:buNone/>
            </a:pPr>
            <a:r>
              <a:rPr b="1" i="0" lang="en-US" sz="1026" u="none" cap="none" strike="noStrike">
                <a:solidFill>
                  <a:srgbClr val="000000"/>
                </a:solidFill>
                <a:latin typeface="Times New Roman"/>
                <a:ea typeface="Times New Roman"/>
                <a:cs typeface="Times New Roman"/>
                <a:sym typeface="Times New Roman"/>
              </a:rPr>
              <a:t>(</a:t>
            </a:r>
            <a:r>
              <a:rPr b="1" i="0" lang="en-US" sz="1140" u="none" cap="none" strike="noStrike">
                <a:solidFill>
                  <a:srgbClr val="000000"/>
                </a:solidFill>
                <a:latin typeface="Verdana"/>
                <a:ea typeface="Verdana"/>
                <a:cs typeface="Verdana"/>
                <a:sym typeface="Verdana"/>
              </a:rPr>
              <a:t>Autonomus)</a:t>
            </a:r>
            <a:endParaRPr b="0" i="0" sz="1140" u="none" cap="none" strike="noStrike">
              <a:solidFill>
                <a:schemeClr val="dk1"/>
              </a:solidFill>
              <a:latin typeface="Arial"/>
              <a:ea typeface="Arial"/>
              <a:cs typeface="Arial"/>
              <a:sym typeface="Arial"/>
            </a:endParaRPr>
          </a:p>
          <a:p>
            <a:pPr indent="0" lvl="0" marL="0" marR="0" rtl="0" algn="ctr">
              <a:lnSpc>
                <a:spcPct val="90000"/>
              </a:lnSpc>
              <a:spcBef>
                <a:spcPts val="1001"/>
              </a:spcBef>
              <a:spcAft>
                <a:spcPts val="0"/>
              </a:spcAft>
              <a:buClr>
                <a:srgbClr val="000000"/>
              </a:buClr>
              <a:buSzPts val="1425"/>
              <a:buFont typeface="Arial"/>
              <a:buNone/>
            </a:pPr>
            <a:r>
              <a:rPr b="1" i="0" lang="en-US" sz="1425" u="none" cap="none" strike="noStrike">
                <a:solidFill>
                  <a:srgbClr val="1F4E79"/>
                </a:solidFill>
                <a:latin typeface="Times New Roman"/>
                <a:ea typeface="Times New Roman"/>
                <a:cs typeface="Times New Roman"/>
                <a:sym typeface="Times New Roman"/>
              </a:rPr>
              <a:t>2023 - 2024</a:t>
            </a:r>
            <a:endParaRPr b="0" i="0" sz="1425" u="none" cap="none" strike="noStrike">
              <a:solidFill>
                <a:schemeClr val="dk1"/>
              </a:solidFill>
              <a:latin typeface="Arial"/>
              <a:ea typeface="Arial"/>
              <a:cs typeface="Arial"/>
              <a:sym typeface="Arial"/>
            </a:endParaRPr>
          </a:p>
          <a:p>
            <a:pPr indent="0" lvl="0" marL="0" marR="0" rtl="0" algn="ctr">
              <a:lnSpc>
                <a:spcPct val="90000"/>
              </a:lnSpc>
              <a:spcBef>
                <a:spcPts val="1100"/>
              </a:spcBef>
              <a:spcAft>
                <a:spcPts val="0"/>
              </a:spcAft>
              <a:buClr>
                <a:srgbClr val="000000"/>
              </a:buClr>
              <a:buSzPts val="1425"/>
              <a:buFont typeface="Arial"/>
              <a:buNone/>
            </a:pPr>
            <a:r>
              <a:t/>
            </a:r>
            <a:endParaRPr b="0" i="0" sz="1425" u="none" cap="none" strike="noStrike">
              <a:solidFill>
                <a:schemeClr val="dk1"/>
              </a:solidFill>
              <a:latin typeface="Arial"/>
              <a:ea typeface="Arial"/>
              <a:cs typeface="Arial"/>
              <a:sym typeface="Arial"/>
            </a:endParaRPr>
          </a:p>
        </p:txBody>
      </p:sp>
      <p:sp>
        <p:nvSpPr>
          <p:cNvPr id="125" name="Google Shape;125;p1"/>
          <p:cNvSpPr/>
          <p:nvPr/>
        </p:nvSpPr>
        <p:spPr>
          <a:xfrm>
            <a:off x="3340700" y="1541860"/>
            <a:ext cx="25233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288"/>
              <a:buFont typeface="Arial"/>
              <a:buNone/>
            </a:pPr>
            <a:r>
              <a:rPr b="0" i="0" lang="en-US" sz="2288" u="none" cap="none" strike="noStrike">
                <a:solidFill>
                  <a:srgbClr val="000000"/>
                </a:solidFill>
                <a:latin typeface="Times New Roman"/>
                <a:ea typeface="Times New Roman"/>
                <a:cs typeface="Times New Roman"/>
                <a:sym typeface="Times New Roman"/>
              </a:rPr>
              <a:t>P. Pavan</a:t>
            </a:r>
            <a:endParaRPr b="0" i="0" sz="2288" u="none" cap="none" strike="noStrike">
              <a:solidFill>
                <a:srgbClr val="000000"/>
              </a:solidFill>
              <a:latin typeface="Times New Roman"/>
              <a:ea typeface="Times New Roman"/>
              <a:cs typeface="Times New Roman"/>
              <a:sym typeface="Times New Roman"/>
            </a:endParaRPr>
          </a:p>
          <a:p>
            <a:pPr indent="0" lvl="0" marL="0" marR="0" rtl="0" algn="ctr">
              <a:lnSpc>
                <a:spcPct val="90000"/>
              </a:lnSpc>
              <a:spcBef>
                <a:spcPts val="300"/>
              </a:spcBef>
              <a:spcAft>
                <a:spcPts val="0"/>
              </a:spcAft>
              <a:buClr>
                <a:srgbClr val="000000"/>
              </a:buClr>
              <a:buSzPts val="1056"/>
              <a:buFont typeface="Arial"/>
              <a:buNone/>
            </a:pPr>
            <a:r>
              <a:rPr b="0" i="0" lang="en-US" sz="1056" u="none" cap="none" strike="noStrike">
                <a:solidFill>
                  <a:srgbClr val="000000"/>
                </a:solidFill>
                <a:latin typeface="Times New Roman"/>
                <a:ea typeface="Times New Roman"/>
                <a:cs typeface="Times New Roman"/>
                <a:sym typeface="Times New Roman"/>
              </a:rPr>
              <a:t>Roll No. 204G1A0571</a:t>
            </a:r>
            <a:endParaRPr b="0" i="0" sz="1056" u="none" cap="none" strike="noStrike">
              <a:solidFill>
                <a:schemeClr val="dk1"/>
              </a:solidFill>
              <a:latin typeface="Arial"/>
              <a:ea typeface="Arial"/>
              <a:cs typeface="Arial"/>
              <a:sym typeface="Arial"/>
            </a:endParaRPr>
          </a:p>
        </p:txBody>
      </p:sp>
      <p:sp>
        <p:nvSpPr>
          <p:cNvPr id="126" name="Google Shape;126;p1"/>
          <p:cNvSpPr/>
          <p:nvPr/>
        </p:nvSpPr>
        <p:spPr>
          <a:xfrm>
            <a:off x="6945325" y="1615122"/>
            <a:ext cx="20172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288"/>
              <a:buFont typeface="Arial"/>
              <a:buNone/>
            </a:pPr>
            <a:r>
              <a:rPr b="0" i="0" lang="en-US" sz="2288" u="none" cap="none" strike="noStrike">
                <a:solidFill>
                  <a:srgbClr val="000000"/>
                </a:solidFill>
                <a:latin typeface="Times New Roman"/>
                <a:ea typeface="Times New Roman"/>
                <a:cs typeface="Times New Roman"/>
                <a:sym typeface="Times New Roman"/>
              </a:rPr>
              <a:t>M.Tufel Basha</a:t>
            </a:r>
            <a:endParaRPr b="0" i="0" sz="2288" u="none" cap="none" strike="noStrike">
              <a:solidFill>
                <a:schemeClr val="dk1"/>
              </a:solidFill>
              <a:latin typeface="Arial"/>
              <a:ea typeface="Arial"/>
              <a:cs typeface="Arial"/>
              <a:sym typeface="Arial"/>
            </a:endParaRPr>
          </a:p>
          <a:p>
            <a:pPr indent="0" lvl="0" marL="0" marR="0" rtl="0" algn="ctr">
              <a:lnSpc>
                <a:spcPct val="90000"/>
              </a:lnSpc>
              <a:spcBef>
                <a:spcPts val="300"/>
              </a:spcBef>
              <a:spcAft>
                <a:spcPts val="0"/>
              </a:spcAft>
              <a:buClr>
                <a:srgbClr val="000000"/>
              </a:buClr>
              <a:buSzPts val="1056"/>
              <a:buFont typeface="Arial"/>
              <a:buNone/>
            </a:pPr>
            <a:r>
              <a:rPr b="0" i="0" lang="en-US" sz="1056" u="none" cap="none" strike="noStrike">
                <a:solidFill>
                  <a:srgbClr val="000000"/>
                </a:solidFill>
                <a:latin typeface="Times New Roman"/>
                <a:ea typeface="Times New Roman"/>
                <a:cs typeface="Times New Roman"/>
                <a:sym typeface="Times New Roman"/>
              </a:rPr>
              <a:t>Roll No. 204G1A05B3 </a:t>
            </a:r>
            <a:endParaRPr b="0" i="0" sz="1056" u="none" cap="none" strike="noStrike">
              <a:solidFill>
                <a:schemeClr val="dk1"/>
              </a:solidFill>
              <a:latin typeface="Arial"/>
              <a:ea typeface="Arial"/>
              <a:cs typeface="Arial"/>
              <a:sym typeface="Arial"/>
            </a:endParaRPr>
          </a:p>
        </p:txBody>
      </p:sp>
      <p:sp>
        <p:nvSpPr>
          <p:cNvPr id="127" name="Google Shape;127;p1"/>
          <p:cNvSpPr/>
          <p:nvPr/>
        </p:nvSpPr>
        <p:spPr>
          <a:xfrm>
            <a:off x="1296110" y="1541997"/>
            <a:ext cx="2382600" cy="584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288"/>
              <a:buFont typeface="Arial"/>
              <a:buNone/>
            </a:pPr>
            <a:r>
              <a:rPr b="0" i="0" lang="en-US" sz="2288" u="none" cap="none" strike="noStrike">
                <a:solidFill>
                  <a:srgbClr val="000000"/>
                </a:solidFill>
                <a:latin typeface="Times New Roman"/>
                <a:ea typeface="Times New Roman"/>
                <a:cs typeface="Times New Roman"/>
                <a:sym typeface="Times New Roman"/>
              </a:rPr>
              <a:t>J.R.Yashaswini</a:t>
            </a:r>
            <a:endParaRPr b="0" i="0" sz="2288" u="none" cap="none" strike="noStrike">
              <a:solidFill>
                <a:schemeClr val="dk1"/>
              </a:solidFill>
              <a:latin typeface="Arial"/>
              <a:ea typeface="Arial"/>
              <a:cs typeface="Arial"/>
              <a:sym typeface="Arial"/>
            </a:endParaRPr>
          </a:p>
          <a:p>
            <a:pPr indent="0" lvl="0" marL="0" marR="0" rtl="0" algn="ctr">
              <a:lnSpc>
                <a:spcPct val="90000"/>
              </a:lnSpc>
              <a:spcBef>
                <a:spcPts val="300"/>
              </a:spcBef>
              <a:spcAft>
                <a:spcPts val="0"/>
              </a:spcAft>
              <a:buClr>
                <a:srgbClr val="000000"/>
              </a:buClr>
              <a:buSzPts val="1056"/>
              <a:buFont typeface="Arial"/>
              <a:buNone/>
            </a:pPr>
            <a:r>
              <a:rPr b="0" i="0" lang="en-US" sz="1056" u="none" cap="none" strike="noStrike">
                <a:solidFill>
                  <a:srgbClr val="000000"/>
                </a:solidFill>
                <a:latin typeface="Times New Roman"/>
                <a:ea typeface="Times New Roman"/>
                <a:cs typeface="Times New Roman"/>
                <a:sym typeface="Times New Roman"/>
              </a:rPr>
              <a:t>Roll No. 204G1A05C5</a:t>
            </a:r>
            <a:endParaRPr b="0" i="0" sz="1056" u="none" cap="none" strike="noStrike">
              <a:solidFill>
                <a:schemeClr val="dk1"/>
              </a:solidFill>
              <a:latin typeface="Arial"/>
              <a:ea typeface="Arial"/>
              <a:cs typeface="Arial"/>
              <a:sym typeface="Arial"/>
            </a:endParaRPr>
          </a:p>
        </p:txBody>
      </p:sp>
      <p:sp>
        <p:nvSpPr>
          <p:cNvPr id="128" name="Google Shape;128;p1"/>
          <p:cNvSpPr/>
          <p:nvPr/>
        </p:nvSpPr>
        <p:spPr>
          <a:xfrm>
            <a:off x="754920" y="335160"/>
            <a:ext cx="10527840" cy="857520"/>
          </a:xfrm>
          <a:prstGeom prst="roundRect">
            <a:avLst>
              <a:gd fmla="val 16667" name="adj"/>
            </a:avLst>
          </a:prstGeom>
          <a:solidFill>
            <a:srgbClr val="FF6600"/>
          </a:solidFill>
          <a:ln>
            <a:noFill/>
          </a:ln>
          <a:effectLst>
            <a:outerShdw blurRad="57240" rotWithShape="0" algn="ctr" dir="5400000" dist="19080">
              <a:srgbClr val="000000">
                <a:alpha val="62352"/>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Times New Roman"/>
                <a:ea typeface="Times New Roman"/>
                <a:cs typeface="Times New Roman"/>
                <a:sym typeface="Times New Roman"/>
              </a:rPr>
              <a:t>MineSafe : IOT Based Smart Helmet for Mining Workers </a:t>
            </a:r>
            <a:endParaRPr b="0" i="0" sz="3200" u="none" cap="none" strike="noStrike">
              <a:solidFill>
                <a:schemeClr val="dk1"/>
              </a:solidFill>
              <a:latin typeface="Arial"/>
              <a:ea typeface="Arial"/>
              <a:cs typeface="Arial"/>
              <a:sym typeface="Arial"/>
            </a:endParaRPr>
          </a:p>
        </p:txBody>
      </p:sp>
      <p:sp>
        <p:nvSpPr>
          <p:cNvPr id="129" name="Google Shape;129;p1"/>
          <p:cNvSpPr/>
          <p:nvPr/>
        </p:nvSpPr>
        <p:spPr>
          <a:xfrm>
            <a:off x="2714998" y="1228988"/>
            <a:ext cx="6762000" cy="349800"/>
          </a:xfrm>
          <a:prstGeom prst="rect">
            <a:avLst/>
          </a:prstGeom>
          <a:noFill/>
          <a:ln>
            <a:noFill/>
          </a:ln>
        </p:spPr>
        <p:txBody>
          <a:bodyPr anchorCtr="0" anchor="t" bIns="45000" lIns="90000" spcFirstLastPara="1" rIns="90000" wrap="square" tIns="45000">
            <a:noAutofit/>
          </a:bodyPr>
          <a:lstStyle/>
          <a:p>
            <a:pPr indent="0" lvl="0" marL="0" marR="0" rtl="0" algn="ctr">
              <a:lnSpc>
                <a:spcPct val="107000"/>
              </a:lnSpc>
              <a:spcBef>
                <a:spcPts val="0"/>
              </a:spcBef>
              <a:spcAft>
                <a:spcPts val="0"/>
              </a:spcAft>
              <a:buClr>
                <a:srgbClr val="000000"/>
              </a:buClr>
              <a:buSzPts val="1600"/>
              <a:buFont typeface="Arial"/>
              <a:buNone/>
            </a:pPr>
            <a:r>
              <a:rPr b="0" i="1" lang="en-US" sz="1600" u="none" cap="none" strike="noStrike">
                <a:solidFill>
                  <a:srgbClr val="000000"/>
                </a:solidFill>
                <a:latin typeface="Times New Roman"/>
                <a:ea typeface="Times New Roman"/>
                <a:cs typeface="Times New Roman"/>
                <a:sym typeface="Times New Roman"/>
              </a:rPr>
              <a:t>by</a:t>
            </a:r>
            <a:endParaRPr b="0" i="0" sz="1600" u="none" cap="none" strike="noStrike">
              <a:solidFill>
                <a:schemeClr val="dk1"/>
              </a:solidFill>
              <a:latin typeface="Arial"/>
              <a:ea typeface="Arial"/>
              <a:cs typeface="Arial"/>
              <a:sym typeface="Arial"/>
            </a:endParaRPr>
          </a:p>
        </p:txBody>
      </p:sp>
      <p:pic>
        <p:nvPicPr>
          <p:cNvPr id="130" name="Google Shape;130;p1"/>
          <p:cNvPicPr preferRelativeResize="0"/>
          <p:nvPr/>
        </p:nvPicPr>
        <p:blipFill rotWithShape="1">
          <a:blip r:embed="rId3">
            <a:alphaModFix/>
          </a:blip>
          <a:srcRect b="0" l="0" r="0" t="0"/>
          <a:stretch/>
        </p:blipFill>
        <p:spPr>
          <a:xfrm>
            <a:off x="5174280" y="3476880"/>
            <a:ext cx="1843200" cy="1685160"/>
          </a:xfrm>
          <a:prstGeom prst="rect">
            <a:avLst/>
          </a:prstGeom>
          <a:noFill/>
          <a:ln>
            <a:noFill/>
          </a:ln>
        </p:spPr>
      </p:pic>
      <p:sp>
        <p:nvSpPr>
          <p:cNvPr id="131" name="Google Shape;131;p1"/>
          <p:cNvSpPr/>
          <p:nvPr/>
        </p:nvSpPr>
        <p:spPr>
          <a:xfrm>
            <a:off x="8962520" y="1615110"/>
            <a:ext cx="20172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262"/>
              <a:buFont typeface="Arial"/>
              <a:buNone/>
            </a:pPr>
            <a:r>
              <a:rPr b="0" i="0" lang="en-US" sz="2262" u="none" cap="none" strike="noStrike">
                <a:solidFill>
                  <a:srgbClr val="000000"/>
                </a:solidFill>
                <a:latin typeface="Times New Roman"/>
                <a:ea typeface="Times New Roman"/>
                <a:cs typeface="Times New Roman"/>
                <a:sym typeface="Times New Roman"/>
              </a:rPr>
              <a:t>P.Divya</a:t>
            </a:r>
            <a:endParaRPr b="0" i="0" sz="2262" u="none" cap="none" strike="noStrike">
              <a:solidFill>
                <a:schemeClr val="dk1"/>
              </a:solidFill>
              <a:latin typeface="Arial"/>
              <a:ea typeface="Arial"/>
              <a:cs typeface="Arial"/>
              <a:sym typeface="Arial"/>
            </a:endParaRPr>
          </a:p>
          <a:p>
            <a:pPr indent="0" lvl="0" marL="0" marR="0" rtl="0" algn="ctr">
              <a:lnSpc>
                <a:spcPct val="90000"/>
              </a:lnSpc>
              <a:spcBef>
                <a:spcPts val="300"/>
              </a:spcBef>
              <a:spcAft>
                <a:spcPts val="0"/>
              </a:spcAft>
              <a:buClr>
                <a:srgbClr val="000000"/>
              </a:buClr>
              <a:buSzPts val="1044"/>
              <a:buFont typeface="Arial"/>
              <a:buNone/>
            </a:pPr>
            <a:r>
              <a:rPr b="0" i="0" lang="en-US" sz="1044" u="none" cap="none" strike="noStrike">
                <a:solidFill>
                  <a:srgbClr val="000000"/>
                </a:solidFill>
                <a:latin typeface="Times New Roman"/>
                <a:ea typeface="Times New Roman"/>
                <a:cs typeface="Times New Roman"/>
                <a:sym typeface="Times New Roman"/>
              </a:rPr>
              <a:t>Roll No. 194G1A0528</a:t>
            </a:r>
            <a:endParaRPr b="0" i="0" sz="1044"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b3331c3b02_2_29"/>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0"/>
              </a:spcBef>
              <a:spcAft>
                <a:spcPts val="0"/>
              </a:spcAft>
              <a:buClr>
                <a:schemeClr val="dk1"/>
              </a:buClr>
              <a:buSzPts val="2800"/>
              <a:buFont typeface="Times New Roman"/>
              <a:buNone/>
            </a:pPr>
            <a:r>
              <a:rPr lang="en-US">
                <a:solidFill>
                  <a:schemeClr val="lt1"/>
                </a:solidFill>
                <a:latin typeface="Times New Roman"/>
                <a:ea typeface="Times New Roman"/>
                <a:cs typeface="Times New Roman"/>
                <a:sym typeface="Times New Roman"/>
              </a:rPr>
              <a:t>Methodology Contd…</a:t>
            </a:r>
            <a:endParaRPr>
              <a:solidFill>
                <a:schemeClr val="lt1"/>
              </a:solidFill>
              <a:latin typeface="Times New Roman"/>
              <a:ea typeface="Times New Roman"/>
              <a:cs typeface="Times New Roman"/>
              <a:sym typeface="Times New Roman"/>
            </a:endParaRPr>
          </a:p>
        </p:txBody>
      </p:sp>
      <p:sp>
        <p:nvSpPr>
          <p:cNvPr id="189" name="Google Shape;189;g2b3331c3b02_2_29"/>
          <p:cNvSpPr txBox="1"/>
          <p:nvPr/>
        </p:nvSpPr>
        <p:spPr>
          <a:xfrm>
            <a:off x="255000" y="1146675"/>
            <a:ext cx="11681700" cy="5232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US" sz="2800">
                <a:solidFill>
                  <a:schemeClr val="dk1"/>
                </a:solidFill>
                <a:latin typeface="Times New Roman"/>
                <a:ea typeface="Times New Roman"/>
                <a:cs typeface="Times New Roman"/>
                <a:sym typeface="Times New Roman"/>
              </a:rPr>
              <a:t>Module-2: </a:t>
            </a:r>
            <a:r>
              <a:rPr b="1" lang="en-US" sz="2800">
                <a:solidFill>
                  <a:schemeClr val="dk1"/>
                </a:solidFill>
                <a:latin typeface="Times New Roman"/>
                <a:ea typeface="Times New Roman"/>
                <a:cs typeface="Times New Roman"/>
                <a:sym typeface="Times New Roman"/>
              </a:rPr>
              <a:t>Worker Health Monitoring</a:t>
            </a:r>
            <a:endParaRPr b="1" sz="2800">
              <a:solidFill>
                <a:schemeClr val="dk1"/>
              </a:solidFill>
              <a:latin typeface="Times New Roman"/>
              <a:ea typeface="Times New Roman"/>
              <a:cs typeface="Times New Roman"/>
              <a:sym typeface="Times New Roman"/>
            </a:endParaRPr>
          </a:p>
          <a:p>
            <a:pPr indent="457200" lvl="0" marL="0" rtl="0" algn="just">
              <a:lnSpc>
                <a:spcPct val="100000"/>
              </a:lnSpc>
              <a:spcBef>
                <a:spcPts val="1200"/>
              </a:spcBef>
              <a:spcAft>
                <a:spcPts val="0"/>
              </a:spcAft>
              <a:buNone/>
            </a:pPr>
            <a:r>
              <a:rPr lang="en-US" sz="2800">
                <a:solidFill>
                  <a:srgbClr val="374151"/>
                </a:solidFill>
                <a:latin typeface="Times New Roman"/>
                <a:ea typeface="Times New Roman"/>
                <a:cs typeface="Times New Roman"/>
                <a:sym typeface="Times New Roman"/>
              </a:rPr>
              <a:t>This module involves monitoring the health conditions of workers within the mining environment. IR Sensor is integrated to confirm the worker is wearing the helmet. while Heart Rate, Accelerometer and Gyroscope sensors continuously monitor workers heart rate, movements and orientation. The collected data is processed by the central Arduino microcontroller to assess the well-being of miners. In case of irregularities or potential health hazards, the system triggers alerts, communicated through a voice interface to provide real-time guidance. The use of GSM ensures that critical information can be communicated swiftly to supervisors or emergency response teams.</a:t>
            </a:r>
            <a:endParaRPr sz="28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b3331c3b02_2_34"/>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0"/>
              </a:spcBef>
              <a:spcAft>
                <a:spcPts val="0"/>
              </a:spcAft>
              <a:buClr>
                <a:schemeClr val="dk1"/>
              </a:buClr>
              <a:buSzPts val="2800"/>
              <a:buFont typeface="Times New Roman"/>
              <a:buNone/>
            </a:pPr>
            <a:r>
              <a:rPr lang="en-US">
                <a:solidFill>
                  <a:schemeClr val="lt1"/>
                </a:solidFill>
                <a:latin typeface="Times New Roman"/>
                <a:ea typeface="Times New Roman"/>
                <a:cs typeface="Times New Roman"/>
                <a:sym typeface="Times New Roman"/>
              </a:rPr>
              <a:t>Methodology Contd…</a:t>
            </a:r>
            <a:endParaRPr>
              <a:solidFill>
                <a:schemeClr val="lt1"/>
              </a:solidFill>
              <a:latin typeface="Times New Roman"/>
              <a:ea typeface="Times New Roman"/>
              <a:cs typeface="Times New Roman"/>
              <a:sym typeface="Times New Roman"/>
            </a:endParaRPr>
          </a:p>
        </p:txBody>
      </p:sp>
      <p:sp>
        <p:nvSpPr>
          <p:cNvPr id="195" name="Google Shape;195;g2b3331c3b02_2_34"/>
          <p:cNvSpPr txBox="1"/>
          <p:nvPr/>
        </p:nvSpPr>
        <p:spPr>
          <a:xfrm>
            <a:off x="255000" y="1146675"/>
            <a:ext cx="11681700" cy="5232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US" sz="2800">
                <a:solidFill>
                  <a:schemeClr val="dk1"/>
                </a:solidFill>
                <a:latin typeface="Times New Roman"/>
                <a:ea typeface="Times New Roman"/>
                <a:cs typeface="Times New Roman"/>
                <a:sym typeface="Times New Roman"/>
              </a:rPr>
              <a:t>Module-3: </a:t>
            </a:r>
            <a:r>
              <a:rPr b="1" lang="en-US" sz="2800">
                <a:solidFill>
                  <a:schemeClr val="dk1"/>
                </a:solidFill>
                <a:latin typeface="Times New Roman"/>
                <a:ea typeface="Times New Roman"/>
                <a:cs typeface="Times New Roman"/>
                <a:sym typeface="Times New Roman"/>
              </a:rPr>
              <a:t>Emergency Response System</a:t>
            </a:r>
            <a:endParaRPr b="1" sz="2800">
              <a:solidFill>
                <a:schemeClr val="dk1"/>
              </a:solidFill>
              <a:latin typeface="Times New Roman"/>
              <a:ea typeface="Times New Roman"/>
              <a:cs typeface="Times New Roman"/>
              <a:sym typeface="Times New Roman"/>
            </a:endParaRPr>
          </a:p>
          <a:p>
            <a:pPr indent="457200" lvl="0" marL="0" rtl="0" algn="just">
              <a:lnSpc>
                <a:spcPct val="100000"/>
              </a:lnSpc>
              <a:spcBef>
                <a:spcPts val="1200"/>
              </a:spcBef>
              <a:spcAft>
                <a:spcPts val="0"/>
              </a:spcAft>
              <a:buNone/>
            </a:pPr>
            <a:r>
              <a:rPr lang="en-US" sz="2800">
                <a:solidFill>
                  <a:srgbClr val="0F0F0F"/>
                </a:solidFill>
                <a:latin typeface="Times New Roman"/>
                <a:ea typeface="Times New Roman"/>
                <a:cs typeface="Times New Roman"/>
                <a:sym typeface="Times New Roman"/>
              </a:rPr>
              <a:t>This module focuses on providing an efficient emergency response system for miners. An integrated emergency button allows miners to request help rapidly. The system utilizes GPS technology to pinpoint the exact location of the miner in distress. Instead of traditional loud alarms, the smart helmet communicates essential information through a voice interface, offering real-time updates and guidance during emergency situations. GSM technology is employed for external communication, ensuring that alerts and location information are promptly transmitted to the relevant personnel for immediate assistance.</a:t>
            </a:r>
            <a:endParaRPr sz="2800">
              <a:solidFill>
                <a:srgbClr val="0F0F0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1200">
              <a:solidFill>
                <a:srgbClr val="0F0F0F"/>
              </a:solidFill>
              <a:latin typeface="Roboto"/>
              <a:ea typeface="Roboto"/>
              <a:cs typeface="Roboto"/>
              <a:sym typeface="Roboto"/>
            </a:endParaRPr>
          </a:p>
          <a:p>
            <a:pPr indent="0" lvl="0" marL="0" rtl="0" algn="just">
              <a:lnSpc>
                <a:spcPct val="115000"/>
              </a:lnSpc>
              <a:spcBef>
                <a:spcPts val="1200"/>
              </a:spcBef>
              <a:spcAft>
                <a:spcPts val="0"/>
              </a:spcAft>
              <a:buNone/>
            </a:pPr>
            <a:r>
              <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660a5d4dc7_0_14"/>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0"/>
              </a:spcBef>
              <a:spcAft>
                <a:spcPts val="0"/>
              </a:spcAft>
              <a:buClr>
                <a:schemeClr val="dk1"/>
              </a:buClr>
              <a:buSzPts val="2800"/>
              <a:buFont typeface="Times New Roman"/>
              <a:buNone/>
            </a:pPr>
            <a:r>
              <a:rPr lang="en-US">
                <a:solidFill>
                  <a:schemeClr val="lt1"/>
                </a:solidFill>
                <a:latin typeface="Times New Roman"/>
                <a:ea typeface="Times New Roman"/>
                <a:cs typeface="Times New Roman"/>
                <a:sym typeface="Times New Roman"/>
              </a:rPr>
              <a:t>Expected Outcome</a:t>
            </a:r>
            <a:endParaRPr>
              <a:solidFill>
                <a:schemeClr val="lt1"/>
              </a:solidFill>
              <a:latin typeface="Times New Roman"/>
              <a:ea typeface="Times New Roman"/>
              <a:cs typeface="Times New Roman"/>
              <a:sym typeface="Times New Roman"/>
            </a:endParaRPr>
          </a:p>
        </p:txBody>
      </p:sp>
      <p:sp>
        <p:nvSpPr>
          <p:cNvPr id="201" name="Google Shape;201;g2660a5d4dc7_0_14"/>
          <p:cNvSpPr txBox="1"/>
          <p:nvPr/>
        </p:nvSpPr>
        <p:spPr>
          <a:xfrm>
            <a:off x="346475" y="1256275"/>
            <a:ext cx="11021700" cy="4009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Times New Roman"/>
              <a:buChar char="➢"/>
            </a:pPr>
            <a:r>
              <a:rPr lang="en-US" sz="2800">
                <a:solidFill>
                  <a:srgbClr val="374151"/>
                </a:solidFill>
                <a:latin typeface="Times New Roman"/>
                <a:ea typeface="Times New Roman"/>
                <a:cs typeface="Times New Roman"/>
                <a:sym typeface="Times New Roman"/>
              </a:rPr>
              <a:t>The system utilizes set </a:t>
            </a:r>
            <a:r>
              <a:rPr lang="en-US" sz="2800">
                <a:solidFill>
                  <a:schemeClr val="dk1"/>
                </a:solidFill>
                <a:latin typeface="Times New Roman"/>
                <a:ea typeface="Times New Roman"/>
                <a:cs typeface="Times New Roman"/>
                <a:sym typeface="Times New Roman"/>
              </a:rPr>
              <a:t>of environmental sensors to detect environmental conditions and additional sensors to monitor the workers well-being. Upon detecting an abnormal condition, the system promptly notifies the workers through audible alerts specifying the exact cause. Additionally, it sends an alert message to the registered mobile number, including the live location of the worker, to facilitate swift rescue in case of emergencies.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660a5d4dc7_0_19"/>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0"/>
              </a:spcBef>
              <a:spcAft>
                <a:spcPts val="0"/>
              </a:spcAft>
              <a:buClr>
                <a:schemeClr val="dk1"/>
              </a:buClr>
              <a:buSzPts val="2800"/>
              <a:buFont typeface="Times New Roman"/>
              <a:buNone/>
            </a:pPr>
            <a:r>
              <a:rPr lang="en-US">
                <a:solidFill>
                  <a:schemeClr val="lt1"/>
                </a:solidFill>
                <a:latin typeface="Times New Roman"/>
                <a:ea typeface="Times New Roman"/>
                <a:cs typeface="Times New Roman"/>
                <a:sym typeface="Times New Roman"/>
              </a:rPr>
              <a:t>Field of Application of Project</a:t>
            </a:r>
            <a:endParaRPr>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2800"/>
              <a:buFont typeface="Times New Roman"/>
              <a:buNone/>
            </a:pPr>
            <a:r>
              <a:t/>
            </a:r>
            <a:endParaRPr>
              <a:solidFill>
                <a:schemeClr val="lt1"/>
              </a:solidFill>
              <a:latin typeface="Times New Roman"/>
              <a:ea typeface="Times New Roman"/>
              <a:cs typeface="Times New Roman"/>
              <a:sym typeface="Times New Roman"/>
            </a:endParaRPr>
          </a:p>
        </p:txBody>
      </p:sp>
      <p:sp>
        <p:nvSpPr>
          <p:cNvPr id="207" name="Google Shape;207;g2660a5d4dc7_0_19"/>
          <p:cNvSpPr txBox="1"/>
          <p:nvPr/>
        </p:nvSpPr>
        <p:spPr>
          <a:xfrm>
            <a:off x="377775" y="1177975"/>
            <a:ext cx="11021700" cy="4009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rgbClr val="374151"/>
              </a:buClr>
              <a:buSzPts val="2800"/>
              <a:buFont typeface="Times New Roman"/>
              <a:buChar char="➢"/>
            </a:pPr>
            <a:r>
              <a:rPr lang="en-US" sz="2800">
                <a:solidFill>
                  <a:srgbClr val="374151"/>
                </a:solidFill>
                <a:latin typeface="Times New Roman"/>
                <a:ea typeface="Times New Roman"/>
                <a:cs typeface="Times New Roman"/>
                <a:sym typeface="Times New Roman"/>
              </a:rPr>
              <a:t>Our project's primary application is in enhancing occupational safety within the mining industry, utilizing a smart helmet with sensors, GPS, and IoT communication for real-time monitoring and emergency alerts. It aims to significantly reduce risks and improve the overall working environment for mine workers.</a:t>
            </a:r>
            <a:endParaRPr sz="2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660a5d4dc7_0_24"/>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1001"/>
              </a:spcBef>
              <a:spcAft>
                <a:spcPts val="0"/>
              </a:spcAft>
              <a:buNone/>
            </a:pPr>
            <a:r>
              <a:rPr lang="en-US">
                <a:solidFill>
                  <a:schemeClr val="lt1"/>
                </a:solidFill>
                <a:latin typeface="Times New Roman"/>
                <a:ea typeface="Times New Roman"/>
                <a:cs typeface="Times New Roman"/>
                <a:sym typeface="Times New Roman"/>
              </a:rPr>
              <a:t>Tentative Work Plan</a:t>
            </a:r>
            <a:endParaRPr>
              <a:solidFill>
                <a:schemeClr val="lt1"/>
              </a:solidFill>
              <a:latin typeface="Times New Roman"/>
              <a:ea typeface="Times New Roman"/>
              <a:cs typeface="Times New Roman"/>
              <a:sym typeface="Times New Roman"/>
            </a:endParaRPr>
          </a:p>
        </p:txBody>
      </p:sp>
      <p:sp>
        <p:nvSpPr>
          <p:cNvPr id="213" name="Google Shape;213;g2660a5d4dc7_0_24"/>
          <p:cNvSpPr txBox="1"/>
          <p:nvPr/>
        </p:nvSpPr>
        <p:spPr>
          <a:xfrm>
            <a:off x="290325" y="1016025"/>
            <a:ext cx="2555100" cy="55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US" sz="3000">
                <a:solidFill>
                  <a:schemeClr val="dk1"/>
                </a:solidFill>
                <a:latin typeface="Times New Roman"/>
                <a:ea typeface="Times New Roman"/>
                <a:cs typeface="Times New Roman"/>
                <a:sym typeface="Times New Roman"/>
              </a:rPr>
              <a:t>Activity Plan :</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chemeClr val="dk1"/>
              </a:solidFill>
            </a:endParaRPr>
          </a:p>
        </p:txBody>
      </p:sp>
      <p:pic>
        <p:nvPicPr>
          <p:cNvPr id="214" name="Google Shape;214;g2660a5d4dc7_0_24"/>
          <p:cNvPicPr preferRelativeResize="0"/>
          <p:nvPr/>
        </p:nvPicPr>
        <p:blipFill>
          <a:blip r:embed="rId3">
            <a:alphaModFix/>
          </a:blip>
          <a:stretch>
            <a:fillRect/>
          </a:stretch>
        </p:blipFill>
        <p:spPr>
          <a:xfrm>
            <a:off x="3179225" y="1454550"/>
            <a:ext cx="4715925" cy="501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660a5d4dc7_0_29"/>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1001"/>
              </a:spcBef>
              <a:spcAft>
                <a:spcPts val="0"/>
              </a:spcAft>
              <a:buNone/>
            </a:pPr>
            <a:r>
              <a:rPr lang="en-US">
                <a:solidFill>
                  <a:schemeClr val="lt1"/>
                </a:solidFill>
                <a:latin typeface="Times New Roman"/>
                <a:ea typeface="Times New Roman"/>
                <a:cs typeface="Times New Roman"/>
                <a:sym typeface="Times New Roman"/>
              </a:rPr>
              <a:t>Estimated Budget</a:t>
            </a:r>
            <a:endParaRPr>
              <a:solidFill>
                <a:schemeClr val="lt1"/>
              </a:solidFill>
              <a:latin typeface="Times New Roman"/>
              <a:ea typeface="Times New Roman"/>
              <a:cs typeface="Times New Roman"/>
              <a:sym typeface="Times New Roman"/>
            </a:endParaRPr>
          </a:p>
        </p:txBody>
      </p:sp>
      <p:pic>
        <p:nvPicPr>
          <p:cNvPr id="220" name="Google Shape;220;g2660a5d4dc7_0_29"/>
          <p:cNvPicPr preferRelativeResize="0"/>
          <p:nvPr/>
        </p:nvPicPr>
        <p:blipFill>
          <a:blip r:embed="rId3">
            <a:alphaModFix/>
          </a:blip>
          <a:stretch>
            <a:fillRect/>
          </a:stretch>
        </p:blipFill>
        <p:spPr>
          <a:xfrm>
            <a:off x="3236525" y="1115075"/>
            <a:ext cx="5718650" cy="5365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660a5d4dc7_0_34"/>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1001"/>
              </a:spcBef>
              <a:spcAft>
                <a:spcPts val="0"/>
              </a:spcAft>
              <a:buNone/>
            </a:pPr>
            <a:r>
              <a:rPr lang="en-US">
                <a:solidFill>
                  <a:schemeClr val="lt1"/>
                </a:solidFill>
                <a:latin typeface="Times New Roman"/>
                <a:ea typeface="Times New Roman"/>
                <a:cs typeface="Times New Roman"/>
                <a:sym typeface="Times New Roman"/>
              </a:rPr>
              <a:t>Estimated</a:t>
            </a:r>
            <a:r>
              <a:rPr lang="en-US">
                <a:solidFill>
                  <a:schemeClr val="lt1"/>
                </a:solidFill>
                <a:latin typeface="Times New Roman"/>
                <a:ea typeface="Times New Roman"/>
                <a:cs typeface="Times New Roman"/>
                <a:sym typeface="Times New Roman"/>
              </a:rPr>
              <a:t> Budget</a:t>
            </a:r>
            <a:endParaRPr>
              <a:solidFill>
                <a:schemeClr val="lt1"/>
              </a:solidFill>
              <a:latin typeface="Times New Roman"/>
              <a:ea typeface="Times New Roman"/>
              <a:cs typeface="Times New Roman"/>
              <a:sym typeface="Times New Roman"/>
            </a:endParaRPr>
          </a:p>
        </p:txBody>
      </p:sp>
      <p:pic>
        <p:nvPicPr>
          <p:cNvPr id="226" name="Google Shape;226;g2660a5d4dc7_0_34"/>
          <p:cNvPicPr preferRelativeResize="0"/>
          <p:nvPr/>
        </p:nvPicPr>
        <p:blipFill>
          <a:blip r:embed="rId3">
            <a:alphaModFix/>
          </a:blip>
          <a:stretch>
            <a:fillRect/>
          </a:stretch>
        </p:blipFill>
        <p:spPr>
          <a:xfrm>
            <a:off x="1573063" y="1720170"/>
            <a:ext cx="9134475" cy="331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p:nvPr/>
        </p:nvSpPr>
        <p:spPr>
          <a:xfrm>
            <a:off x="2851340" y="2335696"/>
            <a:ext cx="7684137" cy="2425148"/>
          </a:xfrm>
          <a:prstGeom prst="rect">
            <a:avLst/>
          </a:prstGeom>
          <a:noFill/>
          <a:ln>
            <a:noFill/>
          </a:ln>
        </p:spPr>
        <p:txBody>
          <a:bodyPr anchorCtr="0" anchor="t" bIns="45000" lIns="90000" spcFirstLastPara="1" rIns="90000" wrap="square" tIns="45000">
            <a:noAutofit/>
          </a:bodyPr>
          <a:lstStyle/>
          <a:p>
            <a:pPr indent="0" lvl="0" marL="0" marR="0" rtl="0" algn="l">
              <a:lnSpc>
                <a:spcPct val="107000"/>
              </a:lnSpc>
              <a:spcBef>
                <a:spcPts val="0"/>
              </a:spcBef>
              <a:spcAft>
                <a:spcPts val="0"/>
              </a:spcAft>
              <a:buClr>
                <a:srgbClr val="000000"/>
              </a:buClr>
              <a:buSzPts val="9600"/>
              <a:buFont typeface="Arial"/>
              <a:buNone/>
            </a:pPr>
            <a:r>
              <a:rPr b="0" i="1" lang="en-US" sz="9600" u="none" cap="none" strike="noStrike">
                <a:solidFill>
                  <a:srgbClr val="FF6600"/>
                </a:solidFill>
                <a:latin typeface="Times New Roman"/>
                <a:ea typeface="Times New Roman"/>
                <a:cs typeface="Times New Roman"/>
                <a:sym typeface="Times New Roman"/>
              </a:rPr>
              <a:t>Any Queries?</a:t>
            </a:r>
            <a:endParaRPr b="0" i="0" sz="9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
          <p:cNvSpPr txBox="1"/>
          <p:nvPr>
            <p:ph idx="4294967295"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Contents</a:t>
            </a:r>
            <a:endParaRPr b="0" i="0" sz="4400" u="none" cap="none" strike="noStrike">
              <a:solidFill>
                <a:srgbClr val="000000"/>
              </a:solidFill>
              <a:latin typeface="Calibri"/>
              <a:ea typeface="Calibri"/>
              <a:cs typeface="Calibri"/>
              <a:sym typeface="Calibri"/>
            </a:endParaRPr>
          </a:p>
        </p:txBody>
      </p:sp>
      <p:sp>
        <p:nvSpPr>
          <p:cNvPr id="137" name="Google Shape;137;p2"/>
          <p:cNvSpPr txBox="1"/>
          <p:nvPr>
            <p:ph idx="4294967295" type="body"/>
          </p:nvPr>
        </p:nvSpPr>
        <p:spPr>
          <a:xfrm>
            <a:off x="206425" y="1230950"/>
            <a:ext cx="11778900" cy="4883100"/>
          </a:xfrm>
          <a:prstGeom prst="rect">
            <a:avLst/>
          </a:prstGeom>
          <a:noFill/>
          <a:ln>
            <a:noFill/>
          </a:ln>
        </p:spPr>
        <p:txBody>
          <a:bodyPr anchorCtr="0" anchor="t" bIns="45700" lIns="91425" spcFirstLastPara="1" rIns="91425" wrap="square" tIns="45700">
            <a:noAutofit/>
          </a:bodyPr>
          <a:lstStyle/>
          <a:p>
            <a:pPr indent="-462240" lvl="0" marL="462240" marR="0" rtl="0" algn="just">
              <a:lnSpc>
                <a:spcPct val="90000"/>
              </a:lnSpc>
              <a:spcBef>
                <a:spcPts val="0"/>
              </a:spcBef>
              <a:spcAft>
                <a:spcPts val="0"/>
              </a:spcAft>
              <a:buClr>
                <a:srgbClr val="000000"/>
              </a:buClr>
              <a:buSzPts val="2802"/>
              <a:buFont typeface="Arial"/>
              <a:buChar char="•"/>
            </a:pPr>
            <a:r>
              <a:rPr b="0" i="0" lang="en-US" sz="2800" u="none" cap="none" strike="noStrike">
                <a:solidFill>
                  <a:srgbClr val="000000"/>
                </a:solidFill>
                <a:latin typeface="Times New Roman"/>
                <a:ea typeface="Times New Roman"/>
                <a:cs typeface="Times New Roman"/>
                <a:sym typeface="Times New Roman"/>
              </a:rPr>
              <a:t>Abstract</a:t>
            </a:r>
            <a:endParaRPr/>
          </a:p>
          <a:p>
            <a:pPr indent="-462240" lvl="0" marL="462240" marR="0" rtl="0" algn="just">
              <a:lnSpc>
                <a:spcPct val="90000"/>
              </a:lnSpc>
              <a:spcBef>
                <a:spcPts val="1001"/>
              </a:spcBef>
              <a:spcAft>
                <a:spcPts val="0"/>
              </a:spcAft>
              <a:buClr>
                <a:srgbClr val="000000"/>
              </a:buClr>
              <a:buSzPts val="2802"/>
              <a:buFont typeface="Arial"/>
              <a:buChar char="•"/>
            </a:pPr>
            <a:r>
              <a:rPr b="0" i="0" lang="en-US" sz="2800" u="none" cap="none" strike="noStrike">
                <a:solidFill>
                  <a:srgbClr val="000000"/>
                </a:solidFill>
                <a:latin typeface="Times New Roman"/>
                <a:ea typeface="Times New Roman"/>
                <a:cs typeface="Times New Roman"/>
                <a:sym typeface="Times New Roman"/>
              </a:rPr>
              <a:t>Problem statement</a:t>
            </a:r>
            <a:endParaRPr/>
          </a:p>
          <a:p>
            <a:pPr indent="-462240" lvl="0" marL="462240" marR="0" rtl="0" algn="just">
              <a:lnSpc>
                <a:spcPct val="90000"/>
              </a:lnSpc>
              <a:spcBef>
                <a:spcPts val="1001"/>
              </a:spcBef>
              <a:spcAft>
                <a:spcPts val="0"/>
              </a:spcAft>
              <a:buClr>
                <a:srgbClr val="000000"/>
              </a:buClr>
              <a:buSzPts val="2802"/>
              <a:buFont typeface="Arial"/>
              <a:buChar char="•"/>
            </a:pPr>
            <a:r>
              <a:rPr b="0" i="0" lang="en-US" sz="2800" u="none" cap="none" strike="noStrike">
                <a:solidFill>
                  <a:srgbClr val="000000"/>
                </a:solidFill>
                <a:latin typeface="Times New Roman"/>
                <a:ea typeface="Times New Roman"/>
                <a:cs typeface="Times New Roman"/>
                <a:sym typeface="Times New Roman"/>
              </a:rPr>
              <a:t>Objectives of Project</a:t>
            </a:r>
            <a:endParaRPr/>
          </a:p>
          <a:p>
            <a:pPr indent="-462240" lvl="0" marL="462240" marR="0" rtl="0" algn="just">
              <a:lnSpc>
                <a:spcPct val="90000"/>
              </a:lnSpc>
              <a:spcBef>
                <a:spcPts val="1001"/>
              </a:spcBef>
              <a:spcAft>
                <a:spcPts val="0"/>
              </a:spcAft>
              <a:buClr>
                <a:srgbClr val="000000"/>
              </a:buClr>
              <a:buSzPts val="2802"/>
              <a:buFont typeface="Arial"/>
              <a:buChar char="•"/>
            </a:pPr>
            <a:r>
              <a:rPr lang="en-US">
                <a:solidFill>
                  <a:srgbClr val="000000"/>
                </a:solidFill>
                <a:latin typeface="Times New Roman"/>
                <a:ea typeface="Times New Roman"/>
                <a:cs typeface="Times New Roman"/>
                <a:sym typeface="Times New Roman"/>
              </a:rPr>
              <a:t>Methodology</a:t>
            </a:r>
            <a:endParaRPr>
              <a:solidFill>
                <a:srgbClr val="000000"/>
              </a:solidFill>
              <a:latin typeface="Times New Roman"/>
              <a:ea typeface="Times New Roman"/>
              <a:cs typeface="Times New Roman"/>
              <a:sym typeface="Times New Roman"/>
            </a:endParaRPr>
          </a:p>
          <a:p>
            <a:pPr indent="-462113" lvl="0" marL="462240" marR="0" rtl="0" algn="just">
              <a:lnSpc>
                <a:spcPct val="90000"/>
              </a:lnSpc>
              <a:spcBef>
                <a:spcPts val="1001"/>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Expected Outcomes</a:t>
            </a:r>
            <a:endParaRPr>
              <a:solidFill>
                <a:srgbClr val="000000"/>
              </a:solidFill>
              <a:latin typeface="Times New Roman"/>
              <a:ea typeface="Times New Roman"/>
              <a:cs typeface="Times New Roman"/>
              <a:sym typeface="Times New Roman"/>
            </a:endParaRPr>
          </a:p>
          <a:p>
            <a:pPr indent="-462113" lvl="0" marL="462240" marR="0" rtl="0" algn="just">
              <a:lnSpc>
                <a:spcPct val="90000"/>
              </a:lnSpc>
              <a:spcBef>
                <a:spcPts val="1001"/>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Field of Application of Project</a:t>
            </a:r>
            <a:endParaRPr>
              <a:solidFill>
                <a:srgbClr val="000000"/>
              </a:solidFill>
              <a:latin typeface="Times New Roman"/>
              <a:ea typeface="Times New Roman"/>
              <a:cs typeface="Times New Roman"/>
              <a:sym typeface="Times New Roman"/>
            </a:endParaRPr>
          </a:p>
          <a:p>
            <a:pPr indent="-462113" lvl="0" marL="462240" marR="0" rtl="0" algn="just">
              <a:lnSpc>
                <a:spcPct val="90000"/>
              </a:lnSpc>
              <a:spcBef>
                <a:spcPts val="1001"/>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Tentative Work Plan</a:t>
            </a:r>
            <a:endParaRPr>
              <a:solidFill>
                <a:srgbClr val="000000"/>
              </a:solidFill>
              <a:latin typeface="Times New Roman"/>
              <a:ea typeface="Times New Roman"/>
              <a:cs typeface="Times New Roman"/>
              <a:sym typeface="Times New Roman"/>
            </a:endParaRPr>
          </a:p>
          <a:p>
            <a:pPr indent="-462240" lvl="0" marL="462240" marR="0" rtl="0" algn="just">
              <a:lnSpc>
                <a:spcPct val="90000"/>
              </a:lnSpc>
              <a:spcBef>
                <a:spcPts val="1001"/>
              </a:spcBef>
              <a:spcAft>
                <a:spcPts val="0"/>
              </a:spcAft>
              <a:buClr>
                <a:srgbClr val="000000"/>
              </a:buClr>
              <a:buSzPts val="2802"/>
              <a:buFont typeface="Arial"/>
              <a:buChar char="•"/>
            </a:pPr>
            <a:r>
              <a:rPr b="0" i="0" lang="en-US" sz="2800" u="none" cap="none" strike="noStrike">
                <a:solidFill>
                  <a:srgbClr val="000000"/>
                </a:solidFill>
                <a:latin typeface="Times New Roman"/>
                <a:ea typeface="Times New Roman"/>
                <a:cs typeface="Times New Roman"/>
                <a:sym typeface="Times New Roman"/>
              </a:rPr>
              <a:t>Queries</a:t>
            </a:r>
            <a:endParaRPr/>
          </a:p>
          <a:p>
            <a:pPr indent="-50800" lvl="0" marL="228600" marR="0" rtl="0" algn="just">
              <a:lnSpc>
                <a:spcPct val="90000"/>
              </a:lnSpc>
              <a:spcBef>
                <a:spcPts val="1001"/>
              </a:spcBef>
              <a:spcAft>
                <a:spcPts val="0"/>
              </a:spcAft>
              <a:buClr>
                <a:schemeClr val="dk1"/>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idx="4294967295"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Abstract</a:t>
            </a:r>
            <a:endParaRPr i="0" u="none" cap="none" strike="noStrike">
              <a:solidFill>
                <a:schemeClr val="lt1"/>
              </a:solidFill>
              <a:latin typeface="Times New Roman"/>
              <a:ea typeface="Times New Roman"/>
              <a:cs typeface="Times New Roman"/>
              <a:sym typeface="Times New Roman"/>
            </a:endParaRPr>
          </a:p>
        </p:txBody>
      </p:sp>
      <p:sp>
        <p:nvSpPr>
          <p:cNvPr id="143" name="Google Shape;143;p3"/>
          <p:cNvSpPr txBox="1"/>
          <p:nvPr>
            <p:ph idx="4294967295" type="body"/>
          </p:nvPr>
        </p:nvSpPr>
        <p:spPr>
          <a:xfrm>
            <a:off x="109330" y="1053548"/>
            <a:ext cx="11933269" cy="5380727"/>
          </a:xfrm>
          <a:prstGeom prst="rect">
            <a:avLst/>
          </a:prstGeom>
          <a:noFill/>
          <a:ln>
            <a:noFill/>
          </a:ln>
        </p:spPr>
        <p:txBody>
          <a:bodyPr anchorCtr="0" anchor="t" bIns="45700" lIns="91425" spcFirstLastPara="1" rIns="91425" wrap="square" tIns="0">
            <a:noAutofit/>
          </a:bodyPr>
          <a:lstStyle/>
          <a:p>
            <a:pPr indent="0" lvl="0" marL="0" rtl="0" algn="just">
              <a:lnSpc>
                <a:spcPct val="100000"/>
              </a:lnSpc>
              <a:spcBef>
                <a:spcPts val="1001"/>
              </a:spcBef>
              <a:spcAft>
                <a:spcPts val="0"/>
              </a:spcAft>
              <a:buSzPts val="2800"/>
              <a:buNone/>
            </a:pPr>
            <a:r>
              <a:rPr lang="en-US" sz="2700">
                <a:latin typeface="Times New Roman"/>
                <a:ea typeface="Times New Roman"/>
                <a:cs typeface="Times New Roman"/>
                <a:sym typeface="Times New Roman"/>
              </a:rPr>
              <a:t>	Mining is recognized as one of the most hazardous occupations in the world. The mining industry has the highest incidence of occupational deaths. In order to reduce these risks and </a:t>
            </a:r>
            <a:r>
              <a:rPr b="0" i="0" lang="en-US">
                <a:solidFill>
                  <a:schemeClr val="dk1"/>
                </a:solidFill>
                <a:latin typeface="Times New Roman"/>
                <a:ea typeface="Times New Roman"/>
                <a:cs typeface="Times New Roman"/>
                <a:sym typeface="Times New Roman"/>
              </a:rPr>
              <a:t>make mining safer</a:t>
            </a:r>
            <a:r>
              <a:rPr lang="en-US" sz="2700">
                <a:latin typeface="Times New Roman"/>
                <a:ea typeface="Times New Roman"/>
                <a:cs typeface="Times New Roman"/>
                <a:sym typeface="Times New Roman"/>
              </a:rPr>
              <a:t>, we are focusing on improving the helmets used by workers.</a:t>
            </a:r>
            <a:endParaRPr/>
          </a:p>
          <a:p>
            <a:pPr indent="0" lvl="0" marL="0" rtl="0" algn="just">
              <a:lnSpc>
                <a:spcPct val="100000"/>
              </a:lnSpc>
              <a:spcBef>
                <a:spcPts val="1001"/>
              </a:spcBef>
              <a:spcAft>
                <a:spcPts val="0"/>
              </a:spcAft>
              <a:buSzPts val="2800"/>
              <a:buNone/>
            </a:pPr>
            <a:r>
              <a:rPr lang="en-US" sz="2700">
                <a:latin typeface="Times New Roman"/>
                <a:ea typeface="Times New Roman"/>
                <a:cs typeface="Times New Roman"/>
                <a:sym typeface="Times New Roman"/>
              </a:rPr>
              <a:t>	Therefore, the main aim is to make the helmet even safer by adding an array of sensors to monitor environmental conditions, an emergency switch to trigger an alert in case of emergencies, GPS location tracking, along with a WiFi module for IoT communication. Additionally, the helmet incorporates an Mems Sensor for fall detection, as well as a pre-recorded voice provided by a voice processor for alerts. The developed helmet system is primarily intended to improve the working environment in mines and ensure worker safety.</a:t>
            </a:r>
            <a:endParaRPr/>
          </a:p>
          <a:p>
            <a:pPr indent="0" lvl="0" marL="0" rtl="0" algn="just">
              <a:lnSpc>
                <a:spcPct val="100000"/>
              </a:lnSpc>
              <a:spcBef>
                <a:spcPts val="1001"/>
              </a:spcBef>
              <a:spcAft>
                <a:spcPts val="0"/>
              </a:spcAft>
              <a:buSzPts val="2800"/>
              <a:buNone/>
            </a:pPr>
            <a:r>
              <a:rPr b="1" lang="en-US" sz="2700">
                <a:latin typeface="Times New Roman"/>
                <a:ea typeface="Times New Roman"/>
                <a:cs typeface="Times New Roman"/>
                <a:sym typeface="Times New Roman"/>
              </a:rPr>
              <a:t>Keywords : </a:t>
            </a:r>
            <a:r>
              <a:rPr lang="en-US" sz="2700">
                <a:latin typeface="Times New Roman"/>
                <a:ea typeface="Times New Roman"/>
                <a:cs typeface="Times New Roman"/>
                <a:sym typeface="Times New Roman"/>
              </a:rPr>
              <a:t>Smart Helmet, Sensors, GSM, GPS, Voice Processor.</a:t>
            </a:r>
            <a:endParaRPr sz="2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Problem Statement</a:t>
            </a:r>
            <a:endParaRPr b="0" i="0" sz="4400" u="none" cap="none" strike="noStrike">
              <a:solidFill>
                <a:srgbClr val="000000"/>
              </a:solidFill>
              <a:latin typeface="Calibri"/>
              <a:ea typeface="Calibri"/>
              <a:cs typeface="Calibri"/>
              <a:sym typeface="Calibri"/>
            </a:endParaRPr>
          </a:p>
        </p:txBody>
      </p:sp>
      <p:sp>
        <p:nvSpPr>
          <p:cNvPr id="149" name="Google Shape;149;p4"/>
          <p:cNvSpPr txBox="1"/>
          <p:nvPr>
            <p:ph idx="4294967295" type="body"/>
          </p:nvPr>
        </p:nvSpPr>
        <p:spPr>
          <a:xfrm>
            <a:off x="199440" y="1097280"/>
            <a:ext cx="11459400" cy="5075400"/>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90000"/>
              </a:lnSpc>
              <a:spcBef>
                <a:spcPts val="120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In underground mining there is a concern about the safety of the workers due to its highly changing environment. Thousands of miners die from mining accidents every year.</a:t>
            </a:r>
            <a:endParaRPr b="0" i="0" u="none" cap="none" strike="noStrike">
              <a:solidFill>
                <a:srgbClr val="000000"/>
              </a:solidFill>
              <a:latin typeface="Times New Roman"/>
              <a:ea typeface="Times New Roman"/>
              <a:cs typeface="Times New Roman"/>
              <a:sym typeface="Times New Roman"/>
            </a:endParaRPr>
          </a:p>
          <a:p>
            <a:pPr indent="-457200" lvl="0" marL="457200" marR="0" rtl="0" algn="just">
              <a:lnSpc>
                <a:spcPct val="90000"/>
              </a:lnSpc>
              <a:spcBef>
                <a:spcPts val="2400"/>
              </a:spcBef>
              <a:spcAft>
                <a:spcPts val="0"/>
              </a:spcAft>
              <a:buClr>
                <a:srgbClr val="000000"/>
              </a:buClr>
              <a:buSzPts val="2800"/>
              <a:buFont typeface="Noto Sans Symbols"/>
              <a:buChar char="⮚"/>
            </a:pPr>
            <a:r>
              <a:rPr b="0" i="0" lang="en-US" u="none" cap="none" strike="noStrike">
                <a:solidFill>
                  <a:srgbClr val="000000"/>
                </a:solidFill>
                <a:latin typeface="Times New Roman"/>
                <a:ea typeface="Times New Roman"/>
                <a:cs typeface="Times New Roman"/>
                <a:sym typeface="Times New Roman"/>
              </a:rPr>
              <a:t>To save </a:t>
            </a:r>
            <a:r>
              <a:rPr lang="en-US">
                <a:solidFill>
                  <a:srgbClr val="000000"/>
                </a:solidFill>
                <a:latin typeface="Times New Roman"/>
                <a:ea typeface="Times New Roman"/>
                <a:cs typeface="Times New Roman"/>
                <a:sym typeface="Times New Roman"/>
              </a:rPr>
              <a:t>the workers </a:t>
            </a:r>
            <a:r>
              <a:rPr b="0" i="0" lang="en-US" u="none" cap="none" strike="noStrike">
                <a:solidFill>
                  <a:srgbClr val="000000"/>
                </a:solidFill>
                <a:latin typeface="Times New Roman"/>
                <a:ea typeface="Times New Roman"/>
                <a:cs typeface="Times New Roman"/>
                <a:sym typeface="Times New Roman"/>
              </a:rPr>
              <a:t>life and to</a:t>
            </a:r>
            <a:r>
              <a:rPr lang="en-US">
                <a:solidFill>
                  <a:srgbClr val="000000"/>
                </a:solidFill>
                <a:latin typeface="Times New Roman"/>
                <a:ea typeface="Times New Roman"/>
                <a:cs typeface="Times New Roman"/>
                <a:sym typeface="Times New Roman"/>
              </a:rPr>
              <a:t> improve safety in mining environment</a:t>
            </a:r>
            <a:r>
              <a:rPr b="0" i="0" lang="en-US" u="none" cap="none" strike="noStrike">
                <a:solidFill>
                  <a:srgbClr val="000000"/>
                </a:solidFill>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it is important to take some safety measures and to improve communication between workers and control stations to avoid life threatening situations.</a:t>
            </a:r>
            <a:endParaRPr>
              <a:solidFill>
                <a:srgbClr val="000000"/>
              </a:solidFill>
              <a:latin typeface="Times New Roman"/>
              <a:ea typeface="Times New Roman"/>
              <a:cs typeface="Times New Roman"/>
              <a:sym typeface="Times New Roman"/>
            </a:endParaRPr>
          </a:p>
          <a:p>
            <a:pPr indent="-457200" lvl="0" marL="457200" marR="0" rtl="0" algn="just">
              <a:lnSpc>
                <a:spcPct val="90000"/>
              </a:lnSpc>
              <a:spcBef>
                <a:spcPts val="2400"/>
              </a:spcBef>
              <a:spcAft>
                <a:spcPts val="0"/>
              </a:spcAft>
              <a:buClr>
                <a:srgbClr val="000000"/>
              </a:buClr>
              <a:buSzPts val="2800"/>
              <a:buFont typeface="Noto Sans Symbols"/>
              <a:buChar char="⮚"/>
            </a:pPr>
            <a:r>
              <a:rPr b="0" i="0" lang="en-US" u="none" cap="none" strike="noStrike">
                <a:solidFill>
                  <a:srgbClr val="000000"/>
                </a:solidFill>
                <a:latin typeface="Times New Roman"/>
                <a:ea typeface="Times New Roman"/>
                <a:cs typeface="Times New Roman"/>
                <a:sym typeface="Times New Roman"/>
              </a:rPr>
              <a:t>With the help of the </a:t>
            </a:r>
            <a:r>
              <a:rPr lang="en-US">
                <a:solidFill>
                  <a:srgbClr val="000000"/>
                </a:solidFill>
                <a:latin typeface="Times New Roman"/>
                <a:ea typeface="Times New Roman"/>
                <a:cs typeface="Times New Roman"/>
                <a:sym typeface="Times New Roman"/>
              </a:rPr>
              <a:t>smart helmet we can provide security and rescue measures in case of any emergency conditions.  </a:t>
            </a:r>
            <a:endParaRPr/>
          </a:p>
          <a:p>
            <a:pPr indent="-279400" lvl="0" marL="457200" marR="0" rtl="0" algn="just">
              <a:lnSpc>
                <a:spcPct val="90000"/>
              </a:lnSpc>
              <a:spcBef>
                <a:spcPts val="2201"/>
              </a:spcBef>
              <a:spcAft>
                <a:spcPts val="0"/>
              </a:spcAft>
              <a:buClr>
                <a:srgbClr val="000000"/>
              </a:buClr>
              <a:buSzPts val="2800"/>
              <a:buFont typeface="Noto Sans Symbols"/>
              <a:buNone/>
            </a:pPr>
            <a:r>
              <a:t/>
            </a:r>
            <a:endParaRPr b="0" i="0" sz="2600" u="none" cap="none" strike="noStrike">
              <a:solidFill>
                <a:srgbClr val="000000"/>
              </a:solidFill>
              <a:latin typeface="Times New Roman"/>
              <a:ea typeface="Times New Roman"/>
              <a:cs typeface="Times New Roman"/>
              <a:sym typeface="Times New Roman"/>
            </a:endParaRPr>
          </a:p>
          <a:p>
            <a:pPr indent="-279400" lvl="0" marL="457200" marR="0" rtl="0" algn="just">
              <a:lnSpc>
                <a:spcPct val="90000"/>
              </a:lnSpc>
              <a:spcBef>
                <a:spcPts val="1001"/>
              </a:spcBef>
              <a:spcAft>
                <a:spcPts val="0"/>
              </a:spcAft>
              <a:buClr>
                <a:srgbClr val="000000"/>
              </a:buClr>
              <a:buSzPts val="2800"/>
              <a:buFont typeface="Noto Sans Symbols"/>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idx="4294967295"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Objectives of Project</a:t>
            </a:r>
            <a:endParaRPr b="0" i="0" sz="4400" u="none" cap="none" strike="noStrike">
              <a:solidFill>
                <a:srgbClr val="000000"/>
              </a:solidFill>
              <a:latin typeface="Calibri"/>
              <a:ea typeface="Calibri"/>
              <a:cs typeface="Calibri"/>
              <a:sym typeface="Calibri"/>
            </a:endParaRPr>
          </a:p>
        </p:txBody>
      </p:sp>
      <p:sp>
        <p:nvSpPr>
          <p:cNvPr id="155" name="Google Shape;155;p5"/>
          <p:cNvSpPr txBox="1"/>
          <p:nvPr>
            <p:ph idx="4294967295" type="body"/>
          </p:nvPr>
        </p:nvSpPr>
        <p:spPr>
          <a:xfrm>
            <a:off x="124290" y="1594780"/>
            <a:ext cx="11778900" cy="5394600"/>
          </a:xfrm>
          <a:prstGeom prst="rect">
            <a:avLst/>
          </a:prstGeom>
          <a:noFill/>
          <a:ln>
            <a:noFill/>
          </a:ln>
        </p:spPr>
        <p:txBody>
          <a:bodyPr anchorCtr="0" anchor="t" bIns="45700" lIns="91425" spcFirstLastPara="1" rIns="91425" wrap="square" tIns="45700">
            <a:normAutofit/>
          </a:bodyPr>
          <a:lstStyle/>
          <a:p>
            <a:pPr indent="-406400" lvl="0" marL="457200" marR="0" rtl="0" algn="just">
              <a:lnSpc>
                <a:spcPct val="90000"/>
              </a:lnSpc>
              <a:spcBef>
                <a:spcPts val="1001"/>
              </a:spcBef>
              <a:spcAft>
                <a:spcPts val="0"/>
              </a:spcAft>
              <a:buClr>
                <a:srgbClr val="000000"/>
              </a:buClr>
              <a:buSzPts val="2800"/>
              <a:buFont typeface="Times New Roman"/>
              <a:buChar char="•"/>
            </a:pPr>
            <a:r>
              <a:rPr b="1" lang="en-US">
                <a:solidFill>
                  <a:srgbClr val="000000"/>
                </a:solidFill>
                <a:latin typeface="Times New Roman"/>
                <a:ea typeface="Times New Roman"/>
                <a:cs typeface="Times New Roman"/>
                <a:sym typeface="Times New Roman"/>
              </a:rPr>
              <a:t>Research Objective - 1:</a:t>
            </a:r>
            <a:r>
              <a:rPr lang="en-US">
                <a:solidFill>
                  <a:srgbClr val="000000"/>
                </a:solidFill>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To develop an advanced smart helmet system with a diverse set of sensors, including environmental sensors (such as gas, temperature, and humidity), Mems </a:t>
            </a:r>
            <a:r>
              <a:rPr lang="en-US" sz="2800">
                <a:latin typeface="Times New Roman"/>
                <a:ea typeface="Times New Roman"/>
                <a:cs typeface="Times New Roman"/>
                <a:sym typeface="Times New Roman"/>
              </a:rPr>
              <a:t>sensor </a:t>
            </a:r>
            <a:r>
              <a:rPr lang="en-US">
                <a:solidFill>
                  <a:srgbClr val="000000"/>
                </a:solidFill>
                <a:latin typeface="Times New Roman"/>
                <a:ea typeface="Times New Roman"/>
                <a:cs typeface="Times New Roman"/>
                <a:sym typeface="Times New Roman"/>
              </a:rPr>
              <a:t>for fall detection, IR sensor for helmet usage verification and </a:t>
            </a:r>
            <a:r>
              <a:rPr lang="en-US">
                <a:latin typeface="Times New Roman"/>
                <a:ea typeface="Times New Roman"/>
                <a:cs typeface="Times New Roman"/>
                <a:sym typeface="Times New Roman"/>
              </a:rPr>
              <a:t>Heart Rate sensor  to measure the heart pulse rate</a:t>
            </a:r>
            <a:r>
              <a:rPr lang="en-US">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SzPts val="2800"/>
              <a:buNone/>
            </a:pPr>
            <a:r>
              <a:t/>
            </a:r>
            <a:endParaRPr>
              <a:solidFill>
                <a:srgbClr val="000000"/>
              </a:solidFill>
              <a:latin typeface="Times New Roman"/>
              <a:ea typeface="Times New Roman"/>
              <a:cs typeface="Times New Roman"/>
              <a:sym typeface="Times New Roman"/>
            </a:endParaRPr>
          </a:p>
          <a:p>
            <a:pPr indent="-406400" lvl="0" marL="457200" marR="0" rtl="0" algn="just">
              <a:lnSpc>
                <a:spcPct val="90000"/>
              </a:lnSpc>
              <a:spcBef>
                <a:spcPts val="1001"/>
              </a:spcBef>
              <a:spcAft>
                <a:spcPts val="0"/>
              </a:spcAft>
              <a:buClr>
                <a:srgbClr val="000000"/>
              </a:buClr>
              <a:buSzPts val="2800"/>
              <a:buFont typeface="Times New Roman"/>
              <a:buChar char="•"/>
            </a:pPr>
            <a:r>
              <a:rPr b="1" lang="en-US">
                <a:latin typeface="Times New Roman"/>
                <a:ea typeface="Times New Roman"/>
                <a:cs typeface="Times New Roman"/>
                <a:sym typeface="Times New Roman"/>
              </a:rPr>
              <a:t>Research Objective - 2: </a:t>
            </a:r>
            <a:r>
              <a:rPr lang="en-US">
                <a:solidFill>
                  <a:srgbClr val="000000"/>
                </a:solidFill>
                <a:latin typeface="Times New Roman"/>
                <a:ea typeface="Times New Roman"/>
                <a:cs typeface="Times New Roman"/>
                <a:sym typeface="Times New Roman"/>
              </a:rPr>
              <a:t>To Implement an intelligent alert system using voice notifications through the APR33A3 voice playback module.</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SzPts val="2800"/>
              <a:buNone/>
            </a:pPr>
            <a:r>
              <a:rPr b="0" i="0" lang="en-US" sz="2800" u="none" cap="none" strike="noStrik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904d8bea6d_0_12"/>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Proposed System</a:t>
            </a:r>
            <a:endParaRPr>
              <a:solidFill>
                <a:schemeClr val="lt1"/>
              </a:solidFill>
              <a:latin typeface="Times New Roman"/>
              <a:ea typeface="Times New Roman"/>
              <a:cs typeface="Times New Roman"/>
              <a:sym typeface="Times New Roman"/>
            </a:endParaRPr>
          </a:p>
        </p:txBody>
      </p:sp>
      <p:sp>
        <p:nvSpPr>
          <p:cNvPr id="161" name="Google Shape;161;g2904d8bea6d_0_12"/>
          <p:cNvSpPr txBox="1"/>
          <p:nvPr>
            <p:ph idx="4294967295" type="body"/>
          </p:nvPr>
        </p:nvSpPr>
        <p:spPr>
          <a:xfrm>
            <a:off x="123240" y="1097280"/>
            <a:ext cx="11778900" cy="5394600"/>
          </a:xfrm>
          <a:prstGeom prst="rect">
            <a:avLst/>
          </a:prstGeom>
          <a:noFill/>
          <a:ln>
            <a:noFill/>
          </a:ln>
        </p:spPr>
        <p:txBody>
          <a:bodyPr anchorCtr="0" anchor="t" bIns="45700" lIns="91425" spcFirstLastPara="1" rIns="91425" wrap="square" tIns="45700">
            <a:normAutofit/>
          </a:bodyPr>
          <a:lstStyle/>
          <a:p>
            <a:pPr indent="0" lvl="0" marL="457200" marR="0" rtl="0" algn="just">
              <a:lnSpc>
                <a:spcPct val="90000"/>
              </a:lnSpc>
              <a:spcBef>
                <a:spcPts val="0"/>
              </a:spcBef>
              <a:spcAft>
                <a:spcPts val="0"/>
              </a:spcAft>
              <a:buNone/>
            </a:pPr>
            <a:r>
              <a:rPr lang="en-US">
                <a:solidFill>
                  <a:srgbClr val="000000"/>
                </a:solidFill>
                <a:latin typeface="Times New Roman"/>
                <a:ea typeface="Times New Roman"/>
                <a:cs typeface="Times New Roman"/>
                <a:sym typeface="Times New Roman"/>
              </a:rPr>
              <a:t>                                        </a:t>
            </a:r>
            <a:endParaRPr b="1">
              <a:solidFill>
                <a:srgbClr val="000000"/>
              </a:solidFill>
              <a:latin typeface="Times New Roman"/>
              <a:ea typeface="Times New Roman"/>
              <a:cs typeface="Times New Roman"/>
              <a:sym typeface="Times New Roman"/>
            </a:endParaRPr>
          </a:p>
          <a:p>
            <a:pPr indent="0" lvl="0" marL="457200" marR="0" rtl="0" algn="just">
              <a:lnSpc>
                <a:spcPct val="9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                                                                                         </a:t>
            </a:r>
            <a:endParaRPr/>
          </a:p>
        </p:txBody>
      </p:sp>
      <p:pic>
        <p:nvPicPr>
          <p:cNvPr id="162" name="Google Shape;162;g2904d8bea6d_0_12"/>
          <p:cNvPicPr preferRelativeResize="0"/>
          <p:nvPr/>
        </p:nvPicPr>
        <p:blipFill rotWithShape="1">
          <a:blip r:embed="rId3">
            <a:alphaModFix/>
          </a:blip>
          <a:srcRect b="-3820" l="0" r="0" t="3820"/>
          <a:stretch/>
        </p:blipFill>
        <p:spPr>
          <a:xfrm>
            <a:off x="3652438" y="1208025"/>
            <a:ext cx="4886824" cy="4968275"/>
          </a:xfrm>
          <a:prstGeom prst="rect">
            <a:avLst/>
          </a:prstGeom>
          <a:noFill/>
          <a:ln>
            <a:noFill/>
          </a:ln>
        </p:spPr>
      </p:pic>
      <p:sp>
        <p:nvSpPr>
          <p:cNvPr id="163" name="Google Shape;163;g2904d8bea6d_0_12"/>
          <p:cNvSpPr txBox="1"/>
          <p:nvPr/>
        </p:nvSpPr>
        <p:spPr>
          <a:xfrm>
            <a:off x="4243225" y="5992125"/>
            <a:ext cx="38562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Fig-1:  Block diagram of Proposed System</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904d8bea6d_0_24"/>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0"/>
              </a:spcBef>
              <a:spcAft>
                <a:spcPts val="0"/>
              </a:spcAft>
              <a:buClr>
                <a:schemeClr val="dk1"/>
              </a:buClr>
              <a:buSzPts val="2800"/>
              <a:buFont typeface="Times New Roman"/>
              <a:buNone/>
            </a:pPr>
            <a:r>
              <a:rPr lang="en-US">
                <a:solidFill>
                  <a:schemeClr val="lt1"/>
                </a:solidFill>
                <a:latin typeface="Times New Roman"/>
                <a:ea typeface="Times New Roman"/>
                <a:cs typeface="Times New Roman"/>
                <a:sym typeface="Times New Roman"/>
              </a:rPr>
              <a:t>Proposed System</a:t>
            </a:r>
            <a:endParaRPr>
              <a:solidFill>
                <a:schemeClr val="lt1"/>
              </a:solidFill>
              <a:latin typeface="Times New Roman"/>
              <a:ea typeface="Times New Roman"/>
              <a:cs typeface="Times New Roman"/>
              <a:sym typeface="Times New Roman"/>
            </a:endParaRPr>
          </a:p>
        </p:txBody>
      </p:sp>
      <p:sp>
        <p:nvSpPr>
          <p:cNvPr id="169" name="Google Shape;169;g2904d8bea6d_0_24"/>
          <p:cNvSpPr txBox="1"/>
          <p:nvPr>
            <p:ph idx="4294967295" type="body"/>
          </p:nvPr>
        </p:nvSpPr>
        <p:spPr>
          <a:xfrm>
            <a:off x="123250" y="947525"/>
            <a:ext cx="11778900" cy="56775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None/>
            </a:pPr>
            <a:r>
              <a:rPr lang="en-US">
                <a:solidFill>
                  <a:srgbClr val="000000"/>
                </a:solidFill>
                <a:latin typeface="Times New Roman"/>
                <a:ea typeface="Times New Roman"/>
                <a:cs typeface="Times New Roman"/>
                <a:sym typeface="Times New Roman"/>
              </a:rPr>
              <a:t>                                             </a:t>
            </a:r>
            <a:r>
              <a:rPr b="1" lang="en-US">
                <a:solidFill>
                  <a:srgbClr val="000000"/>
                </a:solidFill>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                                              </a:t>
            </a:r>
            <a:endParaRPr b="1">
              <a:solidFill>
                <a:srgbClr val="000000"/>
              </a:solidFill>
              <a:latin typeface="Times New Roman"/>
              <a:ea typeface="Times New Roman"/>
              <a:cs typeface="Times New Roman"/>
              <a:sym typeface="Times New Roman"/>
            </a:endParaRPr>
          </a:p>
          <a:p>
            <a:pPr indent="0" lvl="0" marL="457200" marR="0" rtl="0" algn="just">
              <a:lnSpc>
                <a:spcPct val="9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                                                                                         </a:t>
            </a:r>
            <a:endParaRPr/>
          </a:p>
        </p:txBody>
      </p:sp>
      <p:pic>
        <p:nvPicPr>
          <p:cNvPr id="170" name="Google Shape;170;g2904d8bea6d_0_24"/>
          <p:cNvPicPr preferRelativeResize="0"/>
          <p:nvPr/>
        </p:nvPicPr>
        <p:blipFill>
          <a:blip r:embed="rId3">
            <a:alphaModFix/>
          </a:blip>
          <a:stretch>
            <a:fillRect/>
          </a:stretch>
        </p:blipFill>
        <p:spPr>
          <a:xfrm>
            <a:off x="3503125" y="1098225"/>
            <a:ext cx="5617574" cy="4909852"/>
          </a:xfrm>
          <a:prstGeom prst="rect">
            <a:avLst/>
          </a:prstGeom>
          <a:noFill/>
          <a:ln>
            <a:noFill/>
          </a:ln>
        </p:spPr>
      </p:pic>
      <p:sp>
        <p:nvSpPr>
          <p:cNvPr id="171" name="Google Shape;171;g2904d8bea6d_0_24"/>
          <p:cNvSpPr txBox="1"/>
          <p:nvPr/>
        </p:nvSpPr>
        <p:spPr>
          <a:xfrm>
            <a:off x="4659700" y="6158775"/>
            <a:ext cx="34926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Fig-2:  Flow Chart of Proposed System</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660a5d4dc7_0_6"/>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0"/>
              </a:spcBef>
              <a:spcAft>
                <a:spcPts val="0"/>
              </a:spcAft>
              <a:buClr>
                <a:schemeClr val="dk1"/>
              </a:buClr>
              <a:buSzPts val="2800"/>
              <a:buFont typeface="Times New Roman"/>
              <a:buNone/>
            </a:pPr>
            <a:r>
              <a:rPr lang="en-US">
                <a:solidFill>
                  <a:schemeClr val="lt1"/>
                </a:solidFill>
                <a:latin typeface="Times New Roman"/>
                <a:ea typeface="Times New Roman"/>
                <a:cs typeface="Times New Roman"/>
                <a:sym typeface="Times New Roman"/>
              </a:rPr>
              <a:t>Methodology</a:t>
            </a:r>
            <a:endParaRPr>
              <a:solidFill>
                <a:schemeClr val="lt1"/>
              </a:solidFill>
              <a:latin typeface="Times New Roman"/>
              <a:ea typeface="Times New Roman"/>
              <a:cs typeface="Times New Roman"/>
              <a:sym typeface="Times New Roman"/>
            </a:endParaRPr>
          </a:p>
        </p:txBody>
      </p:sp>
      <p:sp>
        <p:nvSpPr>
          <p:cNvPr id="177" name="Google Shape;177;g2660a5d4dc7_0_6"/>
          <p:cNvSpPr txBox="1"/>
          <p:nvPr/>
        </p:nvSpPr>
        <p:spPr>
          <a:xfrm>
            <a:off x="471725" y="1303250"/>
            <a:ext cx="11021700" cy="4009500"/>
          </a:xfrm>
          <a:prstGeom prst="rect">
            <a:avLst/>
          </a:prstGeom>
          <a:noFill/>
          <a:ln>
            <a:noFill/>
          </a:ln>
        </p:spPr>
        <p:txBody>
          <a:bodyPr anchorCtr="0" anchor="t" bIns="91425" lIns="91425" spcFirstLastPara="1" rIns="91425" wrap="square" tIns="91425">
            <a:noAutofit/>
          </a:bodyPr>
          <a:lstStyle/>
          <a:p>
            <a:pPr indent="-406400" lvl="0" marL="457200" rtl="0" algn="just">
              <a:lnSpc>
                <a:spcPct val="100000"/>
              </a:lnSpc>
              <a:spcBef>
                <a:spcPts val="120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This project is to design a smart helmet to ensure the well-being of workers and to protect them from potential health hazards. The helmet incorporates a range of specialized sensors to monitor both environmental conditions and workers health. When an abnormal condition is detected by the sensors, It notifies the workers and co-workers through a sound by specifying the exact cause and also sends a SMS to the registered mobile number along with the live location of the worker.</a:t>
            </a:r>
            <a:endParaRPr sz="2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b3331c3b02_2_1"/>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rtl="0" algn="just">
              <a:spcBef>
                <a:spcPts val="0"/>
              </a:spcBef>
              <a:spcAft>
                <a:spcPts val="0"/>
              </a:spcAft>
              <a:buClr>
                <a:schemeClr val="dk1"/>
              </a:buClr>
              <a:buSzPts val="2800"/>
              <a:buFont typeface="Times New Roman"/>
              <a:buNone/>
            </a:pPr>
            <a:r>
              <a:rPr lang="en-US">
                <a:solidFill>
                  <a:schemeClr val="lt1"/>
                </a:solidFill>
                <a:latin typeface="Times New Roman"/>
                <a:ea typeface="Times New Roman"/>
                <a:cs typeface="Times New Roman"/>
                <a:sym typeface="Times New Roman"/>
              </a:rPr>
              <a:t>Methodology Contd…</a:t>
            </a:r>
            <a:endParaRPr>
              <a:solidFill>
                <a:schemeClr val="lt1"/>
              </a:solidFill>
              <a:latin typeface="Times New Roman"/>
              <a:ea typeface="Times New Roman"/>
              <a:cs typeface="Times New Roman"/>
              <a:sym typeface="Times New Roman"/>
            </a:endParaRPr>
          </a:p>
        </p:txBody>
      </p:sp>
      <p:sp>
        <p:nvSpPr>
          <p:cNvPr id="183" name="Google Shape;183;g2b3331c3b02_2_1"/>
          <p:cNvSpPr txBox="1"/>
          <p:nvPr/>
        </p:nvSpPr>
        <p:spPr>
          <a:xfrm>
            <a:off x="255000" y="1146675"/>
            <a:ext cx="11681700" cy="5232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US" sz="2800">
                <a:solidFill>
                  <a:schemeClr val="dk1"/>
                </a:solidFill>
                <a:latin typeface="Times New Roman"/>
                <a:ea typeface="Times New Roman"/>
                <a:cs typeface="Times New Roman"/>
                <a:sym typeface="Times New Roman"/>
              </a:rPr>
              <a:t>Module-1: Environmental Monitoring</a:t>
            </a:r>
            <a:endParaRPr b="1" sz="2800">
              <a:solidFill>
                <a:schemeClr val="dk1"/>
              </a:solidFill>
              <a:latin typeface="Times New Roman"/>
              <a:ea typeface="Times New Roman"/>
              <a:cs typeface="Times New Roman"/>
              <a:sym typeface="Times New Roman"/>
            </a:endParaRPr>
          </a:p>
          <a:p>
            <a:pPr indent="457200" lvl="0" marL="0" rtl="0" algn="just">
              <a:lnSpc>
                <a:spcPct val="100000"/>
              </a:lnSpc>
              <a:spcBef>
                <a:spcPts val="1200"/>
              </a:spcBef>
              <a:spcAft>
                <a:spcPts val="0"/>
              </a:spcAft>
              <a:buNone/>
            </a:pPr>
            <a:r>
              <a:rPr lang="en-US" sz="2800">
                <a:solidFill>
                  <a:srgbClr val="374151"/>
                </a:solidFill>
                <a:latin typeface="Times New Roman"/>
                <a:ea typeface="Times New Roman"/>
                <a:cs typeface="Times New Roman"/>
                <a:sym typeface="Times New Roman"/>
              </a:rPr>
              <a:t>This module focuses on monitoring the external environment to ensure the safety of miners. It incorporates sensors such as Gas Sensor, Temperature and Humidity Sensor. The Gas Sensor is utilized to detect harmful gases, while the Temperature and Humidity Sensor assesses environmental conditions. The data from these sensors are processed by a central microcontroller. And alerts are communicated to miners through LED and </a:t>
            </a:r>
            <a:r>
              <a:rPr lang="en-US" sz="2800">
                <a:solidFill>
                  <a:schemeClr val="dk1"/>
                </a:solidFill>
                <a:latin typeface="Times New Roman"/>
                <a:ea typeface="Times New Roman"/>
                <a:cs typeface="Times New Roman"/>
                <a:sym typeface="Times New Roman"/>
              </a:rPr>
              <a:t>through a sound by specifying the exact cause</a:t>
            </a:r>
            <a:r>
              <a:rPr lang="en-US" sz="2800">
                <a:solidFill>
                  <a:srgbClr val="374151"/>
                </a:solidFill>
                <a:latin typeface="Times New Roman"/>
                <a:ea typeface="Times New Roman"/>
                <a:cs typeface="Times New Roman"/>
                <a:sym typeface="Times New Roman"/>
              </a:rPr>
              <a:t>. </a:t>
            </a:r>
            <a:r>
              <a:rPr lang="en-US" sz="2800">
                <a:solidFill>
                  <a:srgbClr val="374151"/>
                </a:solidFill>
                <a:latin typeface="Times New Roman"/>
                <a:ea typeface="Times New Roman"/>
                <a:cs typeface="Times New Roman"/>
                <a:sym typeface="Times New Roman"/>
              </a:rPr>
              <a:t>The system utilizes GSM technology for external communication to send real-time updates and alerts to relevant personnel.</a:t>
            </a:r>
            <a:endParaRPr sz="2800">
              <a:solidFill>
                <a:srgbClr val="37415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28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YASHASWINI JAWALKAR</dc:creator>
</cp:coreProperties>
</file>