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3" r:id="rId3"/>
    <p:sldId id="299" r:id="rId4"/>
    <p:sldId id="294"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95" r:id="rId35"/>
    <p:sldId id="289" r:id="rId36"/>
    <p:sldId id="286" r:id="rId37"/>
    <p:sldId id="296" r:id="rId38"/>
    <p:sldId id="287" r:id="rId39"/>
    <p:sldId id="288" r:id="rId40"/>
    <p:sldId id="290" r:id="rId41"/>
    <p:sldId id="291" r:id="rId42"/>
    <p:sldId id="292" r:id="rId43"/>
    <p:sldId id="297"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DA3B8F-0672-41E6-829D-F153644C80EF}" type="datetimeFigureOut">
              <a:rPr lang="en-IN" smtClean="0"/>
              <a:t>01-02-2025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818627-252C-4BBD-924A-3784A6B788E6}" type="slidenum">
              <a:rPr lang="en-IN" smtClean="0"/>
              <a:t>‹#›</a:t>
            </a:fld>
            <a:endParaRPr lang="en-IN"/>
          </a:p>
        </p:txBody>
      </p:sp>
    </p:spTree>
    <p:extLst>
      <p:ext uri="{BB962C8B-B14F-4D97-AF65-F5344CB8AC3E}">
        <p14:creationId xmlns:p14="http://schemas.microsoft.com/office/powerpoint/2010/main" val="1371854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7DA3B8F-0672-41E6-829D-F153644C80EF}" type="datetimeFigureOut">
              <a:rPr lang="en-IN" smtClean="0"/>
              <a:t>01-02-2025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818627-252C-4BBD-924A-3784A6B788E6}" type="slidenum">
              <a:rPr lang="en-IN" smtClean="0"/>
              <a:t>‹#›</a:t>
            </a:fld>
            <a:endParaRPr lang="en-IN"/>
          </a:p>
        </p:txBody>
      </p:sp>
    </p:spTree>
    <p:extLst>
      <p:ext uri="{BB962C8B-B14F-4D97-AF65-F5344CB8AC3E}">
        <p14:creationId xmlns:p14="http://schemas.microsoft.com/office/powerpoint/2010/main" val="3661549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7DA3B8F-0672-41E6-829D-F153644C80EF}" type="datetimeFigureOut">
              <a:rPr lang="en-IN" smtClean="0"/>
              <a:t>01-02-2025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818627-252C-4BBD-924A-3784A6B788E6}" type="slidenum">
              <a:rPr lang="en-IN" smtClean="0"/>
              <a:t>‹#›</a:t>
            </a:fld>
            <a:endParaRPr lang="en-IN"/>
          </a:p>
        </p:txBody>
      </p:sp>
    </p:spTree>
    <p:extLst>
      <p:ext uri="{BB962C8B-B14F-4D97-AF65-F5344CB8AC3E}">
        <p14:creationId xmlns:p14="http://schemas.microsoft.com/office/powerpoint/2010/main" val="572469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7DA3B8F-0672-41E6-829D-F153644C80EF}" type="datetimeFigureOut">
              <a:rPr lang="en-IN" smtClean="0"/>
              <a:t>01-02-2025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818627-252C-4BBD-924A-3784A6B788E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25258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DA3B8F-0672-41E6-829D-F153644C80EF}" type="datetimeFigureOut">
              <a:rPr lang="en-IN" smtClean="0"/>
              <a:t>01-02-2025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818627-252C-4BBD-924A-3784A6B788E6}" type="slidenum">
              <a:rPr lang="en-IN" smtClean="0"/>
              <a:t>‹#›</a:t>
            </a:fld>
            <a:endParaRPr lang="en-IN"/>
          </a:p>
        </p:txBody>
      </p:sp>
    </p:spTree>
    <p:extLst>
      <p:ext uri="{BB962C8B-B14F-4D97-AF65-F5344CB8AC3E}">
        <p14:creationId xmlns:p14="http://schemas.microsoft.com/office/powerpoint/2010/main" val="1371769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7DA3B8F-0672-41E6-829D-F153644C80EF}" type="datetimeFigureOut">
              <a:rPr lang="en-IN" smtClean="0"/>
              <a:t>01-02-2025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818627-252C-4BBD-924A-3784A6B788E6}" type="slidenum">
              <a:rPr lang="en-IN" smtClean="0"/>
              <a:t>‹#›</a:t>
            </a:fld>
            <a:endParaRPr lang="en-IN"/>
          </a:p>
        </p:txBody>
      </p:sp>
    </p:spTree>
    <p:extLst>
      <p:ext uri="{BB962C8B-B14F-4D97-AF65-F5344CB8AC3E}">
        <p14:creationId xmlns:p14="http://schemas.microsoft.com/office/powerpoint/2010/main" val="2383198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7DA3B8F-0672-41E6-829D-F153644C80EF}" type="datetimeFigureOut">
              <a:rPr lang="en-IN" smtClean="0"/>
              <a:t>01-02-2025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818627-252C-4BBD-924A-3784A6B788E6}" type="slidenum">
              <a:rPr lang="en-IN" smtClean="0"/>
              <a:t>‹#›</a:t>
            </a:fld>
            <a:endParaRPr lang="en-IN"/>
          </a:p>
        </p:txBody>
      </p:sp>
    </p:spTree>
    <p:extLst>
      <p:ext uri="{BB962C8B-B14F-4D97-AF65-F5344CB8AC3E}">
        <p14:creationId xmlns:p14="http://schemas.microsoft.com/office/powerpoint/2010/main" val="321834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DA3B8F-0672-41E6-829D-F153644C80EF}" type="datetimeFigureOut">
              <a:rPr lang="en-IN" smtClean="0"/>
              <a:t>01-02-2025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818627-252C-4BBD-924A-3784A6B788E6}" type="slidenum">
              <a:rPr lang="en-IN" smtClean="0"/>
              <a:t>‹#›</a:t>
            </a:fld>
            <a:endParaRPr lang="en-IN"/>
          </a:p>
        </p:txBody>
      </p:sp>
    </p:spTree>
    <p:extLst>
      <p:ext uri="{BB962C8B-B14F-4D97-AF65-F5344CB8AC3E}">
        <p14:creationId xmlns:p14="http://schemas.microsoft.com/office/powerpoint/2010/main" val="1945533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DA3B8F-0672-41E6-829D-F153644C80EF}" type="datetimeFigureOut">
              <a:rPr lang="en-IN" smtClean="0"/>
              <a:t>01-02-2025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818627-252C-4BBD-924A-3784A6B788E6}" type="slidenum">
              <a:rPr lang="en-IN" smtClean="0"/>
              <a:t>‹#›</a:t>
            </a:fld>
            <a:endParaRPr lang="en-IN"/>
          </a:p>
        </p:txBody>
      </p:sp>
    </p:spTree>
    <p:extLst>
      <p:ext uri="{BB962C8B-B14F-4D97-AF65-F5344CB8AC3E}">
        <p14:creationId xmlns:p14="http://schemas.microsoft.com/office/powerpoint/2010/main" val="71212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7DA3B8F-0672-41E6-829D-F153644C80EF}" type="datetimeFigureOut">
              <a:rPr lang="en-IN" smtClean="0"/>
              <a:t>01-02-2025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818627-252C-4BBD-924A-3784A6B788E6}" type="slidenum">
              <a:rPr lang="en-IN" smtClean="0"/>
              <a:t>‹#›</a:t>
            </a:fld>
            <a:endParaRPr lang="en-IN"/>
          </a:p>
        </p:txBody>
      </p:sp>
    </p:spTree>
    <p:extLst>
      <p:ext uri="{BB962C8B-B14F-4D97-AF65-F5344CB8AC3E}">
        <p14:creationId xmlns:p14="http://schemas.microsoft.com/office/powerpoint/2010/main" val="930023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DA3B8F-0672-41E6-829D-F153644C80EF}" type="datetimeFigureOut">
              <a:rPr lang="en-IN" smtClean="0"/>
              <a:t>01-02-2025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818627-252C-4BBD-924A-3784A6B788E6}" type="slidenum">
              <a:rPr lang="en-IN" smtClean="0"/>
              <a:t>‹#›</a:t>
            </a:fld>
            <a:endParaRPr lang="en-IN"/>
          </a:p>
        </p:txBody>
      </p:sp>
    </p:spTree>
    <p:extLst>
      <p:ext uri="{BB962C8B-B14F-4D97-AF65-F5344CB8AC3E}">
        <p14:creationId xmlns:p14="http://schemas.microsoft.com/office/powerpoint/2010/main" val="47513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DA3B8F-0672-41E6-829D-F153644C80EF}" type="datetimeFigureOut">
              <a:rPr lang="en-IN" smtClean="0"/>
              <a:t>01-02-2025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818627-252C-4BBD-924A-3784A6B788E6}" type="slidenum">
              <a:rPr lang="en-IN" smtClean="0"/>
              <a:t>‹#›</a:t>
            </a:fld>
            <a:endParaRPr lang="en-IN"/>
          </a:p>
        </p:txBody>
      </p:sp>
    </p:spTree>
    <p:extLst>
      <p:ext uri="{BB962C8B-B14F-4D97-AF65-F5344CB8AC3E}">
        <p14:creationId xmlns:p14="http://schemas.microsoft.com/office/powerpoint/2010/main" val="2271808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DA3B8F-0672-41E6-829D-F153644C80EF}" type="datetimeFigureOut">
              <a:rPr lang="en-IN" smtClean="0"/>
              <a:t>01-02-2025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818627-252C-4BBD-924A-3784A6B788E6}" type="slidenum">
              <a:rPr lang="en-IN" smtClean="0"/>
              <a:t>‹#›</a:t>
            </a:fld>
            <a:endParaRPr lang="en-IN"/>
          </a:p>
        </p:txBody>
      </p:sp>
    </p:spTree>
    <p:extLst>
      <p:ext uri="{BB962C8B-B14F-4D97-AF65-F5344CB8AC3E}">
        <p14:creationId xmlns:p14="http://schemas.microsoft.com/office/powerpoint/2010/main" val="1797752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7DA3B8F-0672-41E6-829D-F153644C80EF}" type="datetimeFigureOut">
              <a:rPr lang="en-IN" smtClean="0"/>
              <a:t>01-02-2025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0818627-252C-4BBD-924A-3784A6B788E6}" type="slidenum">
              <a:rPr lang="en-IN" smtClean="0"/>
              <a:t>‹#›</a:t>
            </a:fld>
            <a:endParaRPr lang="en-IN"/>
          </a:p>
        </p:txBody>
      </p:sp>
    </p:spTree>
    <p:extLst>
      <p:ext uri="{BB962C8B-B14F-4D97-AF65-F5344CB8AC3E}">
        <p14:creationId xmlns:p14="http://schemas.microsoft.com/office/powerpoint/2010/main" val="1438270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7DA3B8F-0672-41E6-829D-F153644C80EF}" type="datetimeFigureOut">
              <a:rPr lang="en-IN" smtClean="0"/>
              <a:t>01-02-2025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0818627-252C-4BBD-924A-3784A6B788E6}" type="slidenum">
              <a:rPr lang="en-IN" smtClean="0"/>
              <a:t>‹#›</a:t>
            </a:fld>
            <a:endParaRPr lang="en-IN"/>
          </a:p>
        </p:txBody>
      </p:sp>
    </p:spTree>
    <p:extLst>
      <p:ext uri="{BB962C8B-B14F-4D97-AF65-F5344CB8AC3E}">
        <p14:creationId xmlns:p14="http://schemas.microsoft.com/office/powerpoint/2010/main" val="1253018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07DA3B8F-0672-41E6-829D-F153644C80EF}" type="datetimeFigureOut">
              <a:rPr lang="en-IN" smtClean="0"/>
              <a:t>01-02-2025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0818627-252C-4BBD-924A-3784A6B788E6}" type="slidenum">
              <a:rPr lang="en-IN" smtClean="0"/>
              <a:t>‹#›</a:t>
            </a:fld>
            <a:endParaRPr lang="en-IN"/>
          </a:p>
        </p:txBody>
      </p:sp>
    </p:spTree>
    <p:extLst>
      <p:ext uri="{BB962C8B-B14F-4D97-AF65-F5344CB8AC3E}">
        <p14:creationId xmlns:p14="http://schemas.microsoft.com/office/powerpoint/2010/main" val="97289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7DA3B8F-0672-41E6-829D-F153644C80EF}" type="datetimeFigureOut">
              <a:rPr lang="en-IN" smtClean="0"/>
              <a:t>01-02-2025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818627-252C-4BBD-924A-3784A6B788E6}" type="slidenum">
              <a:rPr lang="en-IN" smtClean="0"/>
              <a:t>‹#›</a:t>
            </a:fld>
            <a:endParaRPr lang="en-IN"/>
          </a:p>
        </p:txBody>
      </p:sp>
    </p:spTree>
    <p:extLst>
      <p:ext uri="{BB962C8B-B14F-4D97-AF65-F5344CB8AC3E}">
        <p14:creationId xmlns:p14="http://schemas.microsoft.com/office/powerpoint/2010/main" val="352352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7DA3B8F-0672-41E6-829D-F153644C80EF}" type="datetimeFigureOut">
              <a:rPr lang="en-IN" smtClean="0"/>
              <a:t>01-02-2025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0818627-252C-4BBD-924A-3784A6B788E6}" type="slidenum">
              <a:rPr lang="en-IN" smtClean="0"/>
              <a:t>‹#›</a:t>
            </a:fld>
            <a:endParaRPr lang="en-IN"/>
          </a:p>
        </p:txBody>
      </p:sp>
    </p:spTree>
    <p:extLst>
      <p:ext uri="{BB962C8B-B14F-4D97-AF65-F5344CB8AC3E}">
        <p14:creationId xmlns:p14="http://schemas.microsoft.com/office/powerpoint/2010/main" val="17617678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E8A36-4E04-4C29-B39B-2F0C31003E1A}"/>
              </a:ext>
            </a:extLst>
          </p:cNvPr>
          <p:cNvSpPr>
            <a:spLocks noGrp="1"/>
          </p:cNvSpPr>
          <p:nvPr>
            <p:ph type="ctrTitle"/>
          </p:nvPr>
        </p:nvSpPr>
        <p:spPr>
          <a:xfrm>
            <a:off x="437322" y="1447800"/>
            <a:ext cx="11622156" cy="2276061"/>
          </a:xfrm>
        </p:spPr>
        <p:txBody>
          <a:bodyPr/>
          <a:lstStyle/>
          <a:p>
            <a:pPr algn="ctr"/>
            <a:r>
              <a:rPr lang="en-IN" dirty="0"/>
              <a:t> </a:t>
            </a:r>
            <a:r>
              <a:rPr lang="en-IN" dirty="0">
                <a:solidFill>
                  <a:schemeClr val="tx1"/>
                </a:solidFill>
              </a:rPr>
              <a:t>Analysis of Employee     Dataset Using SQL</a:t>
            </a:r>
          </a:p>
        </p:txBody>
      </p:sp>
      <p:sp>
        <p:nvSpPr>
          <p:cNvPr id="3" name="Subtitle 2">
            <a:extLst>
              <a:ext uri="{FF2B5EF4-FFF2-40B4-BE49-F238E27FC236}">
                <a16:creationId xmlns:a16="http://schemas.microsoft.com/office/drawing/2014/main" id="{8705455F-13C3-430B-A06A-AE50F6365C0C}"/>
              </a:ext>
            </a:extLst>
          </p:cNvPr>
          <p:cNvSpPr>
            <a:spLocks noGrp="1"/>
          </p:cNvSpPr>
          <p:nvPr>
            <p:ph type="subTitle" idx="1"/>
          </p:nvPr>
        </p:nvSpPr>
        <p:spPr>
          <a:xfrm>
            <a:off x="6745357" y="4777379"/>
            <a:ext cx="4797286" cy="1729437"/>
          </a:xfrm>
        </p:spPr>
        <p:txBody>
          <a:bodyPr>
            <a:noAutofit/>
          </a:bodyPr>
          <a:lstStyle/>
          <a:p>
            <a:r>
              <a:rPr lang="en-GB" sz="3200" b="1" dirty="0">
                <a:solidFill>
                  <a:schemeClr val="tx1"/>
                </a:solidFill>
              </a:rPr>
              <a:t>By,</a:t>
            </a:r>
          </a:p>
          <a:p>
            <a:r>
              <a:rPr lang="en-GB" sz="3200" b="1" dirty="0">
                <a:solidFill>
                  <a:schemeClr val="tx1"/>
                </a:solidFill>
              </a:rPr>
              <a:t>YASHASWINI T G</a:t>
            </a:r>
            <a:endParaRPr lang="en-IN" sz="3200" b="1" dirty="0">
              <a:solidFill>
                <a:schemeClr val="tx1"/>
              </a:solidFill>
            </a:endParaRPr>
          </a:p>
        </p:txBody>
      </p:sp>
    </p:spTree>
    <p:extLst>
      <p:ext uri="{BB962C8B-B14F-4D97-AF65-F5344CB8AC3E}">
        <p14:creationId xmlns:p14="http://schemas.microsoft.com/office/powerpoint/2010/main" val="2515326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2736B-5A2D-498C-967A-ACBFE4516CDD}"/>
              </a:ext>
            </a:extLst>
          </p:cNvPr>
          <p:cNvSpPr>
            <a:spLocks noGrp="1"/>
          </p:cNvSpPr>
          <p:nvPr>
            <p:ph type="title"/>
          </p:nvPr>
        </p:nvSpPr>
        <p:spPr/>
        <p:txBody>
          <a:bodyPr>
            <a:normAutofit/>
          </a:bodyPr>
          <a:lstStyle/>
          <a:p>
            <a:r>
              <a:rPr lang="en-GB" sz="2000" dirty="0"/>
              <a:t>From the following table, write a SQL query to list the employee's name and job name as a format of "Employee &amp; Job".</a:t>
            </a:r>
            <a:endParaRPr lang="en-IN" sz="2000" dirty="0"/>
          </a:p>
        </p:txBody>
      </p:sp>
      <p:pic>
        <p:nvPicPr>
          <p:cNvPr id="5" name="Content Placeholder 4">
            <a:extLst>
              <a:ext uri="{FF2B5EF4-FFF2-40B4-BE49-F238E27FC236}">
                <a16:creationId xmlns:a16="http://schemas.microsoft.com/office/drawing/2014/main" id="{CB810B46-BD83-4EA4-90FE-E1C9AB5933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119" y="1404731"/>
            <a:ext cx="11629762" cy="5251359"/>
          </a:xfrm>
        </p:spPr>
      </p:pic>
    </p:spTree>
    <p:extLst>
      <p:ext uri="{BB962C8B-B14F-4D97-AF65-F5344CB8AC3E}">
        <p14:creationId xmlns:p14="http://schemas.microsoft.com/office/powerpoint/2010/main" val="62363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D95C2-FA9C-4F09-910D-CDFCE0CA9AA1}"/>
              </a:ext>
            </a:extLst>
          </p:cNvPr>
          <p:cNvSpPr>
            <a:spLocks noGrp="1"/>
          </p:cNvSpPr>
          <p:nvPr>
            <p:ph type="title"/>
          </p:nvPr>
        </p:nvSpPr>
        <p:spPr/>
        <p:txBody>
          <a:bodyPr>
            <a:normAutofit/>
          </a:bodyPr>
          <a:lstStyle/>
          <a:p>
            <a:r>
              <a:rPr lang="en-GB" sz="2200" dirty="0"/>
              <a:t>Write a query in SQL to produce the output of employees as </a:t>
            </a:r>
            <a:r>
              <a:rPr lang="en-GB" sz="2200" dirty="0" err="1"/>
              <a:t>follows.EmployeeJONAS</a:t>
            </a:r>
            <a:r>
              <a:rPr lang="en-GB" sz="2200" dirty="0"/>
              <a:t>(manager)</a:t>
            </a:r>
            <a:r>
              <a:rPr lang="en-GB" dirty="0"/>
              <a:t>.</a:t>
            </a:r>
            <a:endParaRPr lang="en-IN" dirty="0"/>
          </a:p>
        </p:txBody>
      </p:sp>
      <p:pic>
        <p:nvPicPr>
          <p:cNvPr id="5" name="Content Placeholder 4">
            <a:extLst>
              <a:ext uri="{FF2B5EF4-FFF2-40B4-BE49-F238E27FC236}">
                <a16:creationId xmlns:a16="http://schemas.microsoft.com/office/drawing/2014/main" id="{24FD7442-1A9E-4BB5-ABC1-B85A989EA2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968" y="1683026"/>
            <a:ext cx="11082063" cy="4922438"/>
          </a:xfrm>
        </p:spPr>
      </p:pic>
    </p:spTree>
    <p:extLst>
      <p:ext uri="{BB962C8B-B14F-4D97-AF65-F5344CB8AC3E}">
        <p14:creationId xmlns:p14="http://schemas.microsoft.com/office/powerpoint/2010/main" val="2808161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06A9-261D-4D53-BEB7-B7F1400302FC}"/>
              </a:ext>
            </a:extLst>
          </p:cNvPr>
          <p:cNvSpPr>
            <a:spLocks noGrp="1"/>
          </p:cNvSpPr>
          <p:nvPr>
            <p:ph type="title"/>
          </p:nvPr>
        </p:nvSpPr>
        <p:spPr/>
        <p:txBody>
          <a:bodyPr>
            <a:normAutofit/>
          </a:bodyPr>
          <a:lstStyle/>
          <a:p>
            <a:r>
              <a:rPr lang="en-GB" sz="2000" dirty="0"/>
              <a:t>From the following table, write a SQL query to find employee ID, employee name, salary, hire date.</a:t>
            </a:r>
            <a:endParaRPr lang="en-IN" sz="2000" dirty="0"/>
          </a:p>
        </p:txBody>
      </p:sp>
      <p:pic>
        <p:nvPicPr>
          <p:cNvPr id="5" name="Content Placeholder 4">
            <a:extLst>
              <a:ext uri="{FF2B5EF4-FFF2-40B4-BE49-F238E27FC236}">
                <a16:creationId xmlns:a16="http://schemas.microsoft.com/office/drawing/2014/main" id="{AC3138E6-BC62-477E-9C1D-7A3F8738F6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429" y="1311964"/>
            <a:ext cx="11499141" cy="5337323"/>
          </a:xfrm>
        </p:spPr>
      </p:pic>
    </p:spTree>
    <p:extLst>
      <p:ext uri="{BB962C8B-B14F-4D97-AF65-F5344CB8AC3E}">
        <p14:creationId xmlns:p14="http://schemas.microsoft.com/office/powerpoint/2010/main" val="1863454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F1FC6-BD62-4D8C-B488-8D4AB6FD36F4}"/>
              </a:ext>
            </a:extLst>
          </p:cNvPr>
          <p:cNvSpPr>
            <a:spLocks noGrp="1"/>
          </p:cNvSpPr>
          <p:nvPr>
            <p:ph type="title"/>
          </p:nvPr>
        </p:nvSpPr>
        <p:spPr/>
        <p:txBody>
          <a:bodyPr>
            <a:normAutofit/>
          </a:bodyPr>
          <a:lstStyle/>
          <a:p>
            <a:r>
              <a:rPr lang="en-GB" sz="2000" dirty="0"/>
              <a:t>From the following table, write a SQL query to count the number of characters except the spaces for each employee name. Return employee name length.</a:t>
            </a:r>
            <a:endParaRPr lang="en-IN" sz="2000" dirty="0"/>
          </a:p>
        </p:txBody>
      </p:sp>
      <p:pic>
        <p:nvPicPr>
          <p:cNvPr id="5" name="Content Placeholder 4">
            <a:extLst>
              <a:ext uri="{FF2B5EF4-FFF2-40B4-BE49-F238E27FC236}">
                <a16:creationId xmlns:a16="http://schemas.microsoft.com/office/drawing/2014/main" id="{6FF0D207-B001-4DB6-A7B1-ECEF3A285C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976" y="1563756"/>
            <a:ext cx="11358047" cy="5078603"/>
          </a:xfrm>
        </p:spPr>
      </p:pic>
    </p:spTree>
    <p:extLst>
      <p:ext uri="{BB962C8B-B14F-4D97-AF65-F5344CB8AC3E}">
        <p14:creationId xmlns:p14="http://schemas.microsoft.com/office/powerpoint/2010/main" val="533792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1724B-BE3B-4550-9B5E-A5A3F76F2AF6}"/>
              </a:ext>
            </a:extLst>
          </p:cNvPr>
          <p:cNvSpPr>
            <a:spLocks noGrp="1"/>
          </p:cNvSpPr>
          <p:nvPr>
            <p:ph type="title"/>
          </p:nvPr>
        </p:nvSpPr>
        <p:spPr/>
        <p:txBody>
          <a:bodyPr>
            <a:normAutofit/>
          </a:bodyPr>
          <a:lstStyle/>
          <a:p>
            <a:r>
              <a:rPr lang="en-GB" sz="2000" dirty="0">
                <a:solidFill>
                  <a:schemeClr val="tx1"/>
                </a:solidFill>
              </a:rPr>
              <a:t>From the following table, write a SQL query to find the employee ID, salary, and commission of all the employees.</a:t>
            </a:r>
            <a:endParaRPr lang="en-IN" sz="2000" dirty="0">
              <a:solidFill>
                <a:schemeClr val="tx1"/>
              </a:solidFill>
            </a:endParaRPr>
          </a:p>
        </p:txBody>
      </p:sp>
      <p:pic>
        <p:nvPicPr>
          <p:cNvPr id="5" name="Content Placeholder 4">
            <a:extLst>
              <a:ext uri="{FF2B5EF4-FFF2-40B4-BE49-F238E27FC236}">
                <a16:creationId xmlns:a16="http://schemas.microsoft.com/office/drawing/2014/main" id="{91A0FC05-F9E1-47E6-B3D4-4CB46C1721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607" y="1306341"/>
            <a:ext cx="11342785" cy="5293241"/>
          </a:xfrm>
        </p:spPr>
      </p:pic>
    </p:spTree>
    <p:extLst>
      <p:ext uri="{BB962C8B-B14F-4D97-AF65-F5344CB8AC3E}">
        <p14:creationId xmlns:p14="http://schemas.microsoft.com/office/powerpoint/2010/main" val="1320604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C0DF-C90D-4642-AEF0-200350C735A0}"/>
              </a:ext>
            </a:extLst>
          </p:cNvPr>
          <p:cNvSpPr>
            <a:spLocks noGrp="1"/>
          </p:cNvSpPr>
          <p:nvPr>
            <p:ph type="title"/>
          </p:nvPr>
        </p:nvSpPr>
        <p:spPr/>
        <p:txBody>
          <a:bodyPr>
            <a:normAutofit/>
          </a:bodyPr>
          <a:lstStyle/>
          <a:p>
            <a:r>
              <a:rPr lang="en-GB" sz="2000" dirty="0"/>
              <a:t>From the following table, write a SQL query to find the unique department with jobs. Return department ID, Job name.</a:t>
            </a:r>
            <a:endParaRPr lang="en-IN" sz="2000" dirty="0"/>
          </a:p>
        </p:txBody>
      </p:sp>
      <p:pic>
        <p:nvPicPr>
          <p:cNvPr id="5" name="Content Placeholder 4">
            <a:extLst>
              <a:ext uri="{FF2B5EF4-FFF2-40B4-BE49-F238E27FC236}">
                <a16:creationId xmlns:a16="http://schemas.microsoft.com/office/drawing/2014/main" id="{EBD8C06A-8DB8-4C20-9219-4E78E7720C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696" y="1553204"/>
            <a:ext cx="11329314" cy="4993370"/>
          </a:xfrm>
        </p:spPr>
      </p:pic>
    </p:spTree>
    <p:extLst>
      <p:ext uri="{BB962C8B-B14F-4D97-AF65-F5344CB8AC3E}">
        <p14:creationId xmlns:p14="http://schemas.microsoft.com/office/powerpoint/2010/main" val="4248807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B427B-F1CF-4D2C-AFE0-77CF379D3AE2}"/>
              </a:ext>
            </a:extLst>
          </p:cNvPr>
          <p:cNvSpPr>
            <a:spLocks noGrp="1"/>
          </p:cNvSpPr>
          <p:nvPr>
            <p:ph type="title"/>
          </p:nvPr>
        </p:nvSpPr>
        <p:spPr/>
        <p:txBody>
          <a:bodyPr>
            <a:normAutofit/>
          </a:bodyPr>
          <a:lstStyle/>
          <a:p>
            <a:r>
              <a:rPr lang="en-GB" sz="2200" dirty="0"/>
              <a:t>From the following table, write a SQL query to find those employees who do not belong to the department 2001. Return complete information about the employees.</a:t>
            </a:r>
            <a:endParaRPr lang="en-IN" sz="2200" dirty="0"/>
          </a:p>
        </p:txBody>
      </p:sp>
      <p:pic>
        <p:nvPicPr>
          <p:cNvPr id="5" name="Content Placeholder 4">
            <a:extLst>
              <a:ext uri="{FF2B5EF4-FFF2-40B4-BE49-F238E27FC236}">
                <a16:creationId xmlns:a16="http://schemas.microsoft.com/office/drawing/2014/main" id="{925CE018-A151-48CC-8F0F-C0D738BFB1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716" y="1722783"/>
            <a:ext cx="11108567" cy="4853332"/>
          </a:xfrm>
        </p:spPr>
      </p:pic>
    </p:spTree>
    <p:extLst>
      <p:ext uri="{BB962C8B-B14F-4D97-AF65-F5344CB8AC3E}">
        <p14:creationId xmlns:p14="http://schemas.microsoft.com/office/powerpoint/2010/main" val="2929487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08411-BD6D-4EF2-9D6A-FE8A3E061FC5}"/>
              </a:ext>
            </a:extLst>
          </p:cNvPr>
          <p:cNvSpPr>
            <a:spLocks noGrp="1"/>
          </p:cNvSpPr>
          <p:nvPr>
            <p:ph type="title"/>
          </p:nvPr>
        </p:nvSpPr>
        <p:spPr/>
        <p:txBody>
          <a:bodyPr>
            <a:normAutofit/>
          </a:bodyPr>
          <a:lstStyle/>
          <a:p>
            <a:r>
              <a:rPr lang="en-GB" sz="2000" dirty="0"/>
              <a:t>From the following table, write a SQL query to find those employees who joined before 1991. Return complete information about the employees.</a:t>
            </a:r>
            <a:endParaRPr lang="en-IN" sz="2000" dirty="0"/>
          </a:p>
        </p:txBody>
      </p:sp>
      <p:pic>
        <p:nvPicPr>
          <p:cNvPr id="5" name="Content Placeholder 4">
            <a:extLst>
              <a:ext uri="{FF2B5EF4-FFF2-40B4-BE49-F238E27FC236}">
                <a16:creationId xmlns:a16="http://schemas.microsoft.com/office/drawing/2014/main" id="{8DC74108-7457-4382-AD33-BB5940B04A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917" y="1470991"/>
            <a:ext cx="11126165" cy="5035825"/>
          </a:xfrm>
        </p:spPr>
      </p:pic>
    </p:spTree>
    <p:extLst>
      <p:ext uri="{BB962C8B-B14F-4D97-AF65-F5344CB8AC3E}">
        <p14:creationId xmlns:p14="http://schemas.microsoft.com/office/powerpoint/2010/main" val="4085478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25E98-AC24-4074-A4A0-B83A472DA527}"/>
              </a:ext>
            </a:extLst>
          </p:cNvPr>
          <p:cNvSpPr>
            <a:spLocks noGrp="1"/>
          </p:cNvSpPr>
          <p:nvPr>
            <p:ph type="title"/>
          </p:nvPr>
        </p:nvSpPr>
        <p:spPr/>
        <p:txBody>
          <a:bodyPr>
            <a:normAutofit/>
          </a:bodyPr>
          <a:lstStyle/>
          <a:p>
            <a:r>
              <a:rPr lang="en-GB" sz="2000" dirty="0"/>
              <a:t>From the following table, write a SQL query to calculate the average salary of employees who work as analysts. Return average salary.</a:t>
            </a:r>
            <a:endParaRPr lang="en-IN" sz="2000" dirty="0"/>
          </a:p>
        </p:txBody>
      </p:sp>
      <p:pic>
        <p:nvPicPr>
          <p:cNvPr id="5" name="Content Placeholder 4">
            <a:extLst>
              <a:ext uri="{FF2B5EF4-FFF2-40B4-BE49-F238E27FC236}">
                <a16:creationId xmlns:a16="http://schemas.microsoft.com/office/drawing/2014/main" id="{EAD0F526-4F5A-4AF3-B905-13F2C63333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571" y="1510747"/>
            <a:ext cx="11526857" cy="5115339"/>
          </a:xfrm>
        </p:spPr>
      </p:pic>
    </p:spTree>
    <p:extLst>
      <p:ext uri="{BB962C8B-B14F-4D97-AF65-F5344CB8AC3E}">
        <p14:creationId xmlns:p14="http://schemas.microsoft.com/office/powerpoint/2010/main" val="3667760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D37C1-AA9F-41E5-BF15-37E3259460FC}"/>
              </a:ext>
            </a:extLst>
          </p:cNvPr>
          <p:cNvSpPr>
            <a:spLocks noGrp="1"/>
          </p:cNvSpPr>
          <p:nvPr>
            <p:ph type="title"/>
          </p:nvPr>
        </p:nvSpPr>
        <p:spPr/>
        <p:txBody>
          <a:bodyPr/>
          <a:lstStyle/>
          <a:p>
            <a:r>
              <a:rPr lang="en-GB" sz="2000" dirty="0"/>
              <a:t>From the following table, write a SQL query to find the details of the employee ‘BLAZE’.</a:t>
            </a:r>
            <a:endParaRPr lang="en-IN" sz="2000" dirty="0"/>
          </a:p>
        </p:txBody>
      </p:sp>
      <p:pic>
        <p:nvPicPr>
          <p:cNvPr id="5" name="Content Placeholder 4">
            <a:extLst>
              <a:ext uri="{FF2B5EF4-FFF2-40B4-BE49-F238E27FC236}">
                <a16:creationId xmlns:a16="http://schemas.microsoft.com/office/drawing/2014/main" id="{0C162814-991F-4A95-A901-6285D0E4A9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364974"/>
            <a:ext cx="11029054" cy="5130304"/>
          </a:xfrm>
        </p:spPr>
      </p:pic>
    </p:spTree>
    <p:extLst>
      <p:ext uri="{BB962C8B-B14F-4D97-AF65-F5344CB8AC3E}">
        <p14:creationId xmlns:p14="http://schemas.microsoft.com/office/powerpoint/2010/main" val="3426539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7E75-355B-4AA7-B358-11B8055D34B4}"/>
              </a:ext>
            </a:extLst>
          </p:cNvPr>
          <p:cNvSpPr>
            <a:spLocks noGrp="1"/>
          </p:cNvSpPr>
          <p:nvPr>
            <p:ph type="title"/>
          </p:nvPr>
        </p:nvSpPr>
        <p:spPr/>
        <p:txBody>
          <a:bodyPr/>
          <a:lstStyle/>
          <a:p>
            <a:r>
              <a:rPr lang="en-GB" dirty="0"/>
              <a:t>Content</a:t>
            </a:r>
            <a:endParaRPr lang="en-IN" dirty="0"/>
          </a:p>
        </p:txBody>
      </p:sp>
      <p:sp>
        <p:nvSpPr>
          <p:cNvPr id="3" name="Content Placeholder 2">
            <a:extLst>
              <a:ext uri="{FF2B5EF4-FFF2-40B4-BE49-F238E27FC236}">
                <a16:creationId xmlns:a16="http://schemas.microsoft.com/office/drawing/2014/main" id="{D1126A95-075F-491B-8C05-1ECF79C9DD8C}"/>
              </a:ext>
            </a:extLst>
          </p:cNvPr>
          <p:cNvSpPr>
            <a:spLocks noGrp="1"/>
          </p:cNvSpPr>
          <p:nvPr>
            <p:ph idx="1"/>
          </p:nvPr>
        </p:nvSpPr>
        <p:spPr/>
        <p:txBody>
          <a:bodyPr/>
          <a:lstStyle/>
          <a:p>
            <a:r>
              <a:rPr lang="en-GB" dirty="0"/>
              <a:t>Objective: This presentation showcases an analysis of the employee dataset, which includes various attributes such as employee ID, name, job role, manager ID, hire date, salary, commission, and department ID.</a:t>
            </a:r>
          </a:p>
          <a:p>
            <a:r>
              <a:rPr lang="en-GB" dirty="0"/>
              <a:t>Dataset Overview: The dataset consists of 14 employees with diverse roles ranging from management to clerical positions.</a:t>
            </a:r>
          </a:p>
          <a:p>
            <a:r>
              <a:rPr lang="en-GB" dirty="0"/>
              <a:t>Key metrics </a:t>
            </a:r>
            <a:r>
              <a:rPr lang="en-GB" dirty="0" err="1"/>
              <a:t>analyzed</a:t>
            </a:r>
            <a:r>
              <a:rPr lang="en-GB" dirty="0"/>
              <a:t> include salary distributions, commission structures, and hierarchical relationships within the organization.</a:t>
            </a:r>
          </a:p>
          <a:p>
            <a:endParaRPr lang="en-IN" dirty="0"/>
          </a:p>
        </p:txBody>
      </p:sp>
    </p:spTree>
    <p:extLst>
      <p:ext uri="{BB962C8B-B14F-4D97-AF65-F5344CB8AC3E}">
        <p14:creationId xmlns:p14="http://schemas.microsoft.com/office/powerpoint/2010/main" val="2514185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87467-D84B-4407-82E7-13E30D732A33}"/>
              </a:ext>
            </a:extLst>
          </p:cNvPr>
          <p:cNvSpPr>
            <a:spLocks noGrp="1"/>
          </p:cNvSpPr>
          <p:nvPr>
            <p:ph type="title"/>
          </p:nvPr>
        </p:nvSpPr>
        <p:spPr/>
        <p:txBody>
          <a:bodyPr>
            <a:normAutofit/>
          </a:bodyPr>
          <a:lstStyle/>
          <a:p>
            <a:r>
              <a:rPr lang="en-GB" sz="2000" dirty="0"/>
              <a:t>From the following table, write a SQL query to identify employees whose commissions exceed their salaries. Return complete information about the employees.</a:t>
            </a:r>
            <a:endParaRPr lang="en-IN" sz="2000" dirty="0"/>
          </a:p>
        </p:txBody>
      </p:sp>
      <p:pic>
        <p:nvPicPr>
          <p:cNvPr id="5" name="Content Placeholder 4">
            <a:extLst>
              <a:ext uri="{FF2B5EF4-FFF2-40B4-BE49-F238E27FC236}">
                <a16:creationId xmlns:a16="http://schemas.microsoft.com/office/drawing/2014/main" id="{8CA0F52E-DE7D-4F7E-ACBB-CD31E6FC39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552" y="1714660"/>
            <a:ext cx="11341126" cy="4805410"/>
          </a:xfrm>
        </p:spPr>
      </p:pic>
    </p:spTree>
    <p:extLst>
      <p:ext uri="{BB962C8B-B14F-4D97-AF65-F5344CB8AC3E}">
        <p14:creationId xmlns:p14="http://schemas.microsoft.com/office/powerpoint/2010/main" val="478308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899D5-50AC-4674-B680-D490903EFE60}"/>
              </a:ext>
            </a:extLst>
          </p:cNvPr>
          <p:cNvSpPr>
            <a:spLocks noGrp="1"/>
          </p:cNvSpPr>
          <p:nvPr>
            <p:ph type="title"/>
          </p:nvPr>
        </p:nvSpPr>
        <p:spPr/>
        <p:txBody>
          <a:bodyPr>
            <a:normAutofit/>
          </a:bodyPr>
          <a:lstStyle/>
          <a:p>
            <a:r>
              <a:rPr lang="en-GB" sz="2000" dirty="0"/>
              <a:t>From the following table, write a SQL query to identify those employees whose salaries exceed 3000 after receiving a 25% salary increase. Return complete information about the employees.</a:t>
            </a:r>
            <a:endParaRPr lang="en-IN" sz="2000" dirty="0"/>
          </a:p>
        </p:txBody>
      </p:sp>
      <p:pic>
        <p:nvPicPr>
          <p:cNvPr id="5" name="Content Placeholder 4">
            <a:extLst>
              <a:ext uri="{FF2B5EF4-FFF2-40B4-BE49-F238E27FC236}">
                <a16:creationId xmlns:a16="http://schemas.microsoft.com/office/drawing/2014/main" id="{FA516E66-8999-41F8-AC62-FA70419B75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62" y="1605329"/>
            <a:ext cx="11878476" cy="4981002"/>
          </a:xfrm>
        </p:spPr>
      </p:pic>
    </p:spTree>
    <p:extLst>
      <p:ext uri="{BB962C8B-B14F-4D97-AF65-F5344CB8AC3E}">
        <p14:creationId xmlns:p14="http://schemas.microsoft.com/office/powerpoint/2010/main" val="3861620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3E861-92DD-4D4D-8C3B-32C1B8A351EE}"/>
              </a:ext>
            </a:extLst>
          </p:cNvPr>
          <p:cNvSpPr>
            <a:spLocks noGrp="1"/>
          </p:cNvSpPr>
          <p:nvPr>
            <p:ph type="title"/>
          </p:nvPr>
        </p:nvSpPr>
        <p:spPr/>
        <p:txBody>
          <a:bodyPr>
            <a:normAutofit/>
          </a:bodyPr>
          <a:lstStyle/>
          <a:p>
            <a:r>
              <a:rPr lang="en-GB" sz="2000" dirty="0"/>
              <a:t>From the following table, write a SQL query to find the names of the employees whose length is six. Return employee name.</a:t>
            </a:r>
            <a:endParaRPr lang="en-IN" sz="2000" dirty="0"/>
          </a:p>
        </p:txBody>
      </p:sp>
      <p:pic>
        <p:nvPicPr>
          <p:cNvPr id="5" name="Content Placeholder 4">
            <a:extLst>
              <a:ext uri="{FF2B5EF4-FFF2-40B4-BE49-F238E27FC236}">
                <a16:creationId xmlns:a16="http://schemas.microsoft.com/office/drawing/2014/main" id="{AED3D088-35FA-41DF-AF42-88F4353E86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417" y="1504612"/>
            <a:ext cx="11605166" cy="4900670"/>
          </a:xfrm>
        </p:spPr>
      </p:pic>
    </p:spTree>
    <p:extLst>
      <p:ext uri="{BB962C8B-B14F-4D97-AF65-F5344CB8AC3E}">
        <p14:creationId xmlns:p14="http://schemas.microsoft.com/office/powerpoint/2010/main" val="2134820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993F-C36B-42A0-A2BF-554CB8AFF150}"/>
              </a:ext>
            </a:extLst>
          </p:cNvPr>
          <p:cNvSpPr>
            <a:spLocks noGrp="1"/>
          </p:cNvSpPr>
          <p:nvPr>
            <p:ph type="title"/>
          </p:nvPr>
        </p:nvSpPr>
        <p:spPr/>
        <p:txBody>
          <a:bodyPr>
            <a:normAutofit fontScale="90000"/>
          </a:bodyPr>
          <a:lstStyle/>
          <a:p>
            <a:r>
              <a:rPr lang="en-GB" sz="2200" dirty="0"/>
              <a:t>From the following table, write a SQL query to find those employees whose designation is ‘CLERK’. Return complete information about the employees</a:t>
            </a:r>
            <a:r>
              <a:rPr lang="en-GB" dirty="0"/>
              <a:t>.</a:t>
            </a:r>
            <a:endParaRPr lang="en-IN" dirty="0"/>
          </a:p>
        </p:txBody>
      </p:sp>
      <p:pic>
        <p:nvPicPr>
          <p:cNvPr id="5" name="Content Placeholder 4">
            <a:extLst>
              <a:ext uri="{FF2B5EF4-FFF2-40B4-BE49-F238E27FC236}">
                <a16:creationId xmlns:a16="http://schemas.microsoft.com/office/drawing/2014/main" id="{13EEC693-8DF0-4012-A7AA-215A93D6B5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874" y="1630019"/>
            <a:ext cx="11490252" cy="4957600"/>
          </a:xfrm>
        </p:spPr>
      </p:pic>
    </p:spTree>
    <p:extLst>
      <p:ext uri="{BB962C8B-B14F-4D97-AF65-F5344CB8AC3E}">
        <p14:creationId xmlns:p14="http://schemas.microsoft.com/office/powerpoint/2010/main" val="3041651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9C564-AFA2-4221-BAAE-B5278E6A3548}"/>
              </a:ext>
            </a:extLst>
          </p:cNvPr>
          <p:cNvSpPr>
            <a:spLocks noGrp="1"/>
          </p:cNvSpPr>
          <p:nvPr>
            <p:ph type="title"/>
          </p:nvPr>
        </p:nvSpPr>
        <p:spPr/>
        <p:txBody>
          <a:bodyPr>
            <a:normAutofit/>
          </a:bodyPr>
          <a:lstStyle/>
          <a:p>
            <a:r>
              <a:rPr lang="en-GB" sz="2000" dirty="0"/>
              <a:t>From the following table, write a SQL query to find those employees whose salaries are less than 3500. Return complete information about the employees.</a:t>
            </a:r>
            <a:endParaRPr lang="en-IN" sz="2000" dirty="0"/>
          </a:p>
        </p:txBody>
      </p:sp>
      <p:pic>
        <p:nvPicPr>
          <p:cNvPr id="5" name="Content Placeholder 4">
            <a:extLst>
              <a:ext uri="{FF2B5EF4-FFF2-40B4-BE49-F238E27FC236}">
                <a16:creationId xmlns:a16="http://schemas.microsoft.com/office/drawing/2014/main" id="{073975A9-149E-4614-9D82-E719A0F55F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616" y="1603513"/>
            <a:ext cx="11410767" cy="5088800"/>
          </a:xfrm>
        </p:spPr>
      </p:pic>
    </p:spTree>
    <p:extLst>
      <p:ext uri="{BB962C8B-B14F-4D97-AF65-F5344CB8AC3E}">
        <p14:creationId xmlns:p14="http://schemas.microsoft.com/office/powerpoint/2010/main" val="49054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42894-A395-4564-A820-E72613BB5471}"/>
              </a:ext>
            </a:extLst>
          </p:cNvPr>
          <p:cNvSpPr>
            <a:spLocks noGrp="1"/>
          </p:cNvSpPr>
          <p:nvPr>
            <p:ph type="title"/>
          </p:nvPr>
        </p:nvSpPr>
        <p:spPr/>
        <p:txBody>
          <a:bodyPr>
            <a:normAutofit/>
          </a:bodyPr>
          <a:lstStyle/>
          <a:p>
            <a:r>
              <a:rPr lang="en-GB" sz="2200" dirty="0"/>
              <a:t>From the following table, write a SQL query identify the employees who do not report to a manager. Return employee name, job name.</a:t>
            </a:r>
            <a:endParaRPr lang="en-IN" sz="2200" dirty="0"/>
          </a:p>
        </p:txBody>
      </p:sp>
      <p:pic>
        <p:nvPicPr>
          <p:cNvPr id="5" name="Content Placeholder 4">
            <a:extLst>
              <a:ext uri="{FF2B5EF4-FFF2-40B4-BE49-F238E27FC236}">
                <a16:creationId xmlns:a16="http://schemas.microsoft.com/office/drawing/2014/main" id="{D561B6BB-EB5E-4AB0-8CE6-7167B62245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464" y="1683026"/>
            <a:ext cx="11395071" cy="4722256"/>
          </a:xfrm>
        </p:spPr>
      </p:pic>
    </p:spTree>
    <p:extLst>
      <p:ext uri="{BB962C8B-B14F-4D97-AF65-F5344CB8AC3E}">
        <p14:creationId xmlns:p14="http://schemas.microsoft.com/office/powerpoint/2010/main" val="1680868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0D9E2-DB34-4C6A-9A5E-C17EF7F59F47}"/>
              </a:ext>
            </a:extLst>
          </p:cNvPr>
          <p:cNvSpPr>
            <a:spLocks noGrp="1"/>
          </p:cNvSpPr>
          <p:nvPr>
            <p:ph type="title"/>
          </p:nvPr>
        </p:nvSpPr>
        <p:spPr/>
        <p:txBody>
          <a:bodyPr>
            <a:normAutofit/>
          </a:bodyPr>
          <a:lstStyle/>
          <a:p>
            <a:r>
              <a:rPr lang="en-GB" sz="2000" dirty="0"/>
              <a:t>From the following table, write a SQL query to find out which employees earn more than 100 per day as a salary. Return employee ID, employee name, salary, and experience.</a:t>
            </a:r>
            <a:endParaRPr lang="en-IN" sz="2000" dirty="0"/>
          </a:p>
        </p:txBody>
      </p:sp>
      <p:pic>
        <p:nvPicPr>
          <p:cNvPr id="5" name="Content Placeholder 4">
            <a:extLst>
              <a:ext uri="{FF2B5EF4-FFF2-40B4-BE49-F238E27FC236}">
                <a16:creationId xmlns:a16="http://schemas.microsoft.com/office/drawing/2014/main" id="{9A226C6B-EB5E-4956-BBCA-AED560B762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245" y="1565378"/>
            <a:ext cx="11807509" cy="5034203"/>
          </a:xfrm>
        </p:spPr>
      </p:pic>
    </p:spTree>
    <p:extLst>
      <p:ext uri="{BB962C8B-B14F-4D97-AF65-F5344CB8AC3E}">
        <p14:creationId xmlns:p14="http://schemas.microsoft.com/office/powerpoint/2010/main" val="964721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DB47D-91CA-491E-AE90-E6CF140B543E}"/>
              </a:ext>
            </a:extLst>
          </p:cNvPr>
          <p:cNvSpPr>
            <a:spLocks noGrp="1"/>
          </p:cNvSpPr>
          <p:nvPr>
            <p:ph type="title"/>
          </p:nvPr>
        </p:nvSpPr>
        <p:spPr/>
        <p:txBody>
          <a:bodyPr>
            <a:normAutofit/>
          </a:bodyPr>
          <a:lstStyle/>
          <a:p>
            <a:r>
              <a:rPr lang="en-GB" sz="2000" dirty="0"/>
              <a:t>From the following table, write a SQL query to find the employees who are working for the department ID 1001 or 2001. Return complete information about the employees</a:t>
            </a:r>
            <a:endParaRPr lang="en-IN" sz="2000" dirty="0"/>
          </a:p>
        </p:txBody>
      </p:sp>
      <p:pic>
        <p:nvPicPr>
          <p:cNvPr id="5" name="Content Placeholder 4">
            <a:extLst>
              <a:ext uri="{FF2B5EF4-FFF2-40B4-BE49-F238E27FC236}">
                <a16:creationId xmlns:a16="http://schemas.microsoft.com/office/drawing/2014/main" id="{C307107E-7C1F-4557-973F-E7EB8D9C38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014" y="1509010"/>
            <a:ext cx="11710211" cy="5011059"/>
          </a:xfrm>
        </p:spPr>
      </p:pic>
    </p:spTree>
    <p:extLst>
      <p:ext uri="{BB962C8B-B14F-4D97-AF65-F5344CB8AC3E}">
        <p14:creationId xmlns:p14="http://schemas.microsoft.com/office/powerpoint/2010/main" val="3303202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255B2-0EEB-45D0-8112-85BC8747D0F0}"/>
              </a:ext>
            </a:extLst>
          </p:cNvPr>
          <p:cNvSpPr>
            <a:spLocks noGrp="1"/>
          </p:cNvSpPr>
          <p:nvPr>
            <p:ph type="title"/>
          </p:nvPr>
        </p:nvSpPr>
        <p:spPr/>
        <p:txBody>
          <a:bodyPr>
            <a:normAutofit/>
          </a:bodyPr>
          <a:lstStyle/>
          <a:p>
            <a:r>
              <a:rPr lang="en-GB" sz="2200" dirty="0"/>
              <a:t>From the following table, write a SQL query to find those employees whose designation is ‘CLERK’ and work in the department ID 2001. Return complete information about the employees.</a:t>
            </a:r>
            <a:endParaRPr lang="en-IN" sz="2200" dirty="0"/>
          </a:p>
        </p:txBody>
      </p:sp>
      <p:pic>
        <p:nvPicPr>
          <p:cNvPr id="5" name="Content Placeholder 4">
            <a:extLst>
              <a:ext uri="{FF2B5EF4-FFF2-40B4-BE49-F238E27FC236}">
                <a16:creationId xmlns:a16="http://schemas.microsoft.com/office/drawing/2014/main" id="{3D915343-B506-497D-AE6D-5517DBCE24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965" y="1652754"/>
            <a:ext cx="11826070" cy="4986585"/>
          </a:xfrm>
        </p:spPr>
      </p:pic>
    </p:spTree>
    <p:extLst>
      <p:ext uri="{BB962C8B-B14F-4D97-AF65-F5344CB8AC3E}">
        <p14:creationId xmlns:p14="http://schemas.microsoft.com/office/powerpoint/2010/main" val="3669454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990B-A2BC-4912-9A77-577566A158BD}"/>
              </a:ext>
            </a:extLst>
          </p:cNvPr>
          <p:cNvSpPr>
            <a:spLocks noGrp="1"/>
          </p:cNvSpPr>
          <p:nvPr>
            <p:ph type="title"/>
          </p:nvPr>
        </p:nvSpPr>
        <p:spPr>
          <a:xfrm>
            <a:off x="646111" y="452717"/>
            <a:ext cx="9404723" cy="1786899"/>
          </a:xfrm>
        </p:spPr>
        <p:txBody>
          <a:bodyPr>
            <a:normAutofit fontScale="90000"/>
          </a:bodyPr>
          <a:lstStyle/>
          <a:p>
            <a:r>
              <a:rPr lang="en-GB" sz="2200" dirty="0"/>
              <a:t>From the following table, write a query in SQL to find those employees where -1. the employees receive some commission which should not be more than the salary and annual salary including commission is below 34000.2. Designation is ‘SALESMAN’ and working in the department ‘3001’. Return employee ID, employee name, salary and job name</a:t>
            </a:r>
            <a:r>
              <a:rPr lang="en-GB" dirty="0"/>
              <a:t>.</a:t>
            </a:r>
            <a:endParaRPr lang="en-IN" dirty="0"/>
          </a:p>
        </p:txBody>
      </p:sp>
      <p:pic>
        <p:nvPicPr>
          <p:cNvPr id="5" name="Content Placeholder 4">
            <a:extLst>
              <a:ext uri="{FF2B5EF4-FFF2-40B4-BE49-F238E27FC236}">
                <a16:creationId xmlns:a16="http://schemas.microsoft.com/office/drawing/2014/main" id="{58B70A9E-F3AC-4099-8E76-FEAC508BFA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296" y="2397694"/>
            <a:ext cx="11476381" cy="4188636"/>
          </a:xfrm>
        </p:spPr>
      </p:pic>
    </p:spTree>
    <p:extLst>
      <p:ext uri="{BB962C8B-B14F-4D97-AF65-F5344CB8AC3E}">
        <p14:creationId xmlns:p14="http://schemas.microsoft.com/office/powerpoint/2010/main" val="4069995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0187-D3D8-4E01-A97D-35BE2EBDBCC5}"/>
              </a:ext>
            </a:extLst>
          </p:cNvPr>
          <p:cNvSpPr>
            <a:spLocks noGrp="1"/>
          </p:cNvSpPr>
          <p:nvPr>
            <p:ph type="title"/>
          </p:nvPr>
        </p:nvSpPr>
        <p:spPr>
          <a:xfrm>
            <a:off x="646111" y="452718"/>
            <a:ext cx="9404723" cy="620708"/>
          </a:xfrm>
        </p:spPr>
        <p:txBody>
          <a:bodyPr/>
          <a:lstStyle/>
          <a:p>
            <a:pPr algn="ctr"/>
            <a:r>
              <a:rPr lang="en-IN" dirty="0"/>
              <a:t>Types of Queries Utilized</a:t>
            </a:r>
            <a:br>
              <a:rPr lang="en-IN" dirty="0"/>
            </a:br>
            <a:endParaRPr lang="en-IN" dirty="0"/>
          </a:p>
        </p:txBody>
      </p:sp>
      <p:sp>
        <p:nvSpPr>
          <p:cNvPr id="3" name="Content Placeholder 2">
            <a:extLst>
              <a:ext uri="{FF2B5EF4-FFF2-40B4-BE49-F238E27FC236}">
                <a16:creationId xmlns:a16="http://schemas.microsoft.com/office/drawing/2014/main" id="{91ECFE91-B62D-48AB-B866-BD216E986264}"/>
              </a:ext>
            </a:extLst>
          </p:cNvPr>
          <p:cNvSpPr>
            <a:spLocks noGrp="1"/>
          </p:cNvSpPr>
          <p:nvPr>
            <p:ph idx="1"/>
          </p:nvPr>
        </p:nvSpPr>
        <p:spPr>
          <a:xfrm>
            <a:off x="198783" y="1272209"/>
            <a:ext cx="11799139" cy="5453269"/>
          </a:xfrm>
        </p:spPr>
        <p:txBody>
          <a:bodyPr>
            <a:normAutofit fontScale="92500" lnSpcReduction="20000"/>
          </a:bodyPr>
          <a:lstStyle/>
          <a:p>
            <a:r>
              <a:rPr lang="en-GB" dirty="0"/>
              <a:t>Data Retrieval </a:t>
            </a:r>
            <a:r>
              <a:rPr lang="en-GB" dirty="0" err="1"/>
              <a:t>Queries:Retrieve</a:t>
            </a:r>
            <a:r>
              <a:rPr lang="en-GB" dirty="0"/>
              <a:t> complete information about employees.</a:t>
            </a:r>
          </a:p>
          <a:p>
            <a:pPr lvl="1"/>
            <a:r>
              <a:rPr lang="en-GB" dirty="0"/>
              <a:t>Find unique job titles and departments.</a:t>
            </a:r>
          </a:p>
          <a:p>
            <a:pPr lvl="1"/>
            <a:r>
              <a:rPr lang="en-GB" dirty="0"/>
              <a:t>List employees based on specific criteria (e.g., salary range).</a:t>
            </a:r>
          </a:p>
          <a:p>
            <a:r>
              <a:rPr lang="en-GB" dirty="0"/>
              <a:t>Aggregation </a:t>
            </a:r>
            <a:r>
              <a:rPr lang="en-GB" dirty="0" err="1"/>
              <a:t>Queries:Calculate</a:t>
            </a:r>
            <a:r>
              <a:rPr lang="en-GB" dirty="0"/>
              <a:t> average salaries for specific job roles.</a:t>
            </a:r>
          </a:p>
          <a:p>
            <a:pPr lvl="1"/>
            <a:r>
              <a:rPr lang="en-GB" dirty="0"/>
              <a:t>Count the number of employees in each department or job title.</a:t>
            </a:r>
          </a:p>
          <a:p>
            <a:pPr lvl="1"/>
            <a:r>
              <a:rPr lang="en-GB" dirty="0"/>
              <a:t>Sum total commissions or salaries for analysis.</a:t>
            </a:r>
          </a:p>
          <a:p>
            <a:r>
              <a:rPr lang="en-GB" dirty="0"/>
              <a:t>Filtering </a:t>
            </a:r>
            <a:r>
              <a:rPr lang="en-GB" dirty="0" err="1"/>
              <a:t>Queries:Identify</a:t>
            </a:r>
            <a:r>
              <a:rPr lang="en-GB" dirty="0"/>
              <a:t> employees based on hire dates.</a:t>
            </a:r>
          </a:p>
          <a:p>
            <a:pPr lvl="1"/>
            <a:r>
              <a:rPr lang="en-GB" dirty="0"/>
              <a:t>Filter employees who do not belong to specific departments.</a:t>
            </a:r>
          </a:p>
          <a:p>
            <a:pPr lvl="1"/>
            <a:r>
              <a:rPr lang="en-GB" dirty="0"/>
              <a:t>Find employees with specific job titles or salary conditions.</a:t>
            </a:r>
          </a:p>
          <a:p>
            <a:r>
              <a:rPr lang="en-GB" dirty="0"/>
              <a:t>Join </a:t>
            </a:r>
            <a:r>
              <a:rPr lang="en-GB" dirty="0" err="1"/>
              <a:t>Queries:Combine</a:t>
            </a:r>
            <a:r>
              <a:rPr lang="en-GB" dirty="0"/>
              <a:t> employee data with department details to provide comprehensive insights.</a:t>
            </a:r>
          </a:p>
          <a:p>
            <a:pPr lvl="1"/>
            <a:r>
              <a:rPr lang="en-GB" dirty="0"/>
              <a:t>Identify relationships between employees and their managers.</a:t>
            </a:r>
          </a:p>
          <a:p>
            <a:r>
              <a:rPr lang="en-GB" dirty="0"/>
              <a:t>Conditional </a:t>
            </a:r>
            <a:r>
              <a:rPr lang="en-GB" dirty="0" err="1"/>
              <a:t>Queries:Find</a:t>
            </a:r>
            <a:r>
              <a:rPr lang="en-GB" dirty="0"/>
              <a:t> employees whose commissions exceed their salaries.</a:t>
            </a:r>
          </a:p>
          <a:p>
            <a:pPr lvl="1"/>
            <a:r>
              <a:rPr lang="en-GB" dirty="0"/>
              <a:t>Identify those who meet specific criteria related to salary increases or job roles.</a:t>
            </a:r>
          </a:p>
          <a:p>
            <a:r>
              <a:rPr lang="en-GB" dirty="0" err="1"/>
              <a:t>Subqueries:Use</a:t>
            </a:r>
            <a:r>
              <a:rPr lang="en-GB" dirty="0"/>
              <a:t> subqueries to filter data based on aggregated results (e.g., average salary comparisons).</a:t>
            </a:r>
          </a:p>
          <a:p>
            <a:endParaRPr lang="en-IN" dirty="0"/>
          </a:p>
        </p:txBody>
      </p:sp>
    </p:spTree>
    <p:extLst>
      <p:ext uri="{BB962C8B-B14F-4D97-AF65-F5344CB8AC3E}">
        <p14:creationId xmlns:p14="http://schemas.microsoft.com/office/powerpoint/2010/main" val="3851477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855D4-02B1-43CE-A311-8FF454B83CFF}"/>
              </a:ext>
            </a:extLst>
          </p:cNvPr>
          <p:cNvSpPr>
            <a:spLocks noGrp="1"/>
          </p:cNvSpPr>
          <p:nvPr>
            <p:ph type="title"/>
          </p:nvPr>
        </p:nvSpPr>
        <p:spPr/>
        <p:txBody>
          <a:bodyPr>
            <a:normAutofit/>
          </a:bodyPr>
          <a:lstStyle/>
          <a:p>
            <a:r>
              <a:rPr lang="en-GB" sz="2000" dirty="0"/>
              <a:t>From the following table, write a SQL query to find those employees who are either CLERK or MANAGER. Return complete information about the employees.</a:t>
            </a:r>
            <a:endParaRPr lang="en-IN" sz="2000" dirty="0"/>
          </a:p>
        </p:txBody>
      </p:sp>
      <p:pic>
        <p:nvPicPr>
          <p:cNvPr id="5" name="Content Placeholder 4">
            <a:extLst>
              <a:ext uri="{FF2B5EF4-FFF2-40B4-BE49-F238E27FC236}">
                <a16:creationId xmlns:a16="http://schemas.microsoft.com/office/drawing/2014/main" id="{29161FCD-7CEA-4551-A224-128C5FF24D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257" y="1554024"/>
            <a:ext cx="11687485" cy="5023537"/>
          </a:xfrm>
        </p:spPr>
      </p:pic>
    </p:spTree>
    <p:extLst>
      <p:ext uri="{BB962C8B-B14F-4D97-AF65-F5344CB8AC3E}">
        <p14:creationId xmlns:p14="http://schemas.microsoft.com/office/powerpoint/2010/main" val="2941146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6C540-3501-4D81-8A43-71979DFD96D5}"/>
              </a:ext>
            </a:extLst>
          </p:cNvPr>
          <p:cNvSpPr>
            <a:spLocks noGrp="1"/>
          </p:cNvSpPr>
          <p:nvPr>
            <p:ph type="title"/>
          </p:nvPr>
        </p:nvSpPr>
        <p:spPr/>
        <p:txBody>
          <a:bodyPr>
            <a:normAutofit fontScale="90000"/>
          </a:bodyPr>
          <a:lstStyle/>
          <a:p>
            <a:r>
              <a:rPr lang="en-GB" sz="2200" dirty="0"/>
              <a:t>From the following table, write a SQL query to search for all employees with an annual salary between 24000 and 50000 (Begin and end values are included.). Return complete information about the employees</a:t>
            </a:r>
            <a:endParaRPr lang="en-IN" sz="2200" dirty="0"/>
          </a:p>
        </p:txBody>
      </p:sp>
      <p:pic>
        <p:nvPicPr>
          <p:cNvPr id="5" name="Content Placeholder 4">
            <a:extLst>
              <a:ext uri="{FF2B5EF4-FFF2-40B4-BE49-F238E27FC236}">
                <a16:creationId xmlns:a16="http://schemas.microsoft.com/office/drawing/2014/main" id="{BA5A2B09-F99B-416E-8ACF-819A5B987A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325" y="1541774"/>
            <a:ext cx="11353349" cy="5097563"/>
          </a:xfrm>
        </p:spPr>
      </p:pic>
    </p:spTree>
    <p:extLst>
      <p:ext uri="{BB962C8B-B14F-4D97-AF65-F5344CB8AC3E}">
        <p14:creationId xmlns:p14="http://schemas.microsoft.com/office/powerpoint/2010/main" val="3274599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5BBE8-B57F-484C-B11A-77AECC84E9C9}"/>
              </a:ext>
            </a:extLst>
          </p:cNvPr>
          <p:cNvSpPr>
            <a:spLocks noGrp="1"/>
          </p:cNvSpPr>
          <p:nvPr>
            <p:ph type="title"/>
          </p:nvPr>
        </p:nvSpPr>
        <p:spPr/>
        <p:txBody>
          <a:bodyPr>
            <a:normAutofit fontScale="90000"/>
          </a:bodyPr>
          <a:lstStyle/>
          <a:p>
            <a:r>
              <a:rPr lang="en-GB" sz="2200" dirty="0"/>
              <a:t>From the following table, write a SQL query to find out which employees are working under the managers 63679, 68319, 66564, or 69000. Return complete information about the employees</a:t>
            </a:r>
            <a:r>
              <a:rPr lang="en-GB" dirty="0"/>
              <a:t>.</a:t>
            </a:r>
            <a:endParaRPr lang="en-IN" dirty="0"/>
          </a:p>
        </p:txBody>
      </p:sp>
      <p:pic>
        <p:nvPicPr>
          <p:cNvPr id="5" name="Content Placeholder 4">
            <a:extLst>
              <a:ext uri="{FF2B5EF4-FFF2-40B4-BE49-F238E27FC236}">
                <a16:creationId xmlns:a16="http://schemas.microsoft.com/office/drawing/2014/main" id="{801A5595-6073-46A3-B564-09758E9BA2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93" y="2001077"/>
            <a:ext cx="11862213" cy="4611757"/>
          </a:xfrm>
        </p:spPr>
      </p:pic>
    </p:spTree>
    <p:extLst>
      <p:ext uri="{BB962C8B-B14F-4D97-AF65-F5344CB8AC3E}">
        <p14:creationId xmlns:p14="http://schemas.microsoft.com/office/powerpoint/2010/main" val="1612254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49FD-C5A4-4A61-BF80-D4340B905F39}"/>
              </a:ext>
            </a:extLst>
          </p:cNvPr>
          <p:cNvSpPr>
            <a:spLocks noGrp="1"/>
          </p:cNvSpPr>
          <p:nvPr>
            <p:ph type="title"/>
          </p:nvPr>
        </p:nvSpPr>
        <p:spPr/>
        <p:txBody>
          <a:bodyPr>
            <a:normAutofit fontScale="90000"/>
          </a:bodyPr>
          <a:lstStyle/>
          <a:p>
            <a:r>
              <a:rPr lang="en-GB" sz="2200" dirty="0"/>
              <a:t>From the following table, write a SQL query to find those managers who are in the department 1001 or 2001. Return complete information about the employees</a:t>
            </a:r>
            <a:r>
              <a:rPr lang="en-GB" dirty="0"/>
              <a:t>.</a:t>
            </a:r>
            <a:endParaRPr lang="en-IN" dirty="0"/>
          </a:p>
        </p:txBody>
      </p:sp>
      <p:pic>
        <p:nvPicPr>
          <p:cNvPr id="5" name="Content Placeholder 4">
            <a:extLst>
              <a:ext uri="{FF2B5EF4-FFF2-40B4-BE49-F238E27FC236}">
                <a16:creationId xmlns:a16="http://schemas.microsoft.com/office/drawing/2014/main" id="{F630625D-5D13-4427-8AE2-9D084CDA17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741" y="2120349"/>
            <a:ext cx="11682518" cy="4479234"/>
          </a:xfrm>
        </p:spPr>
      </p:pic>
    </p:spTree>
    <p:extLst>
      <p:ext uri="{BB962C8B-B14F-4D97-AF65-F5344CB8AC3E}">
        <p14:creationId xmlns:p14="http://schemas.microsoft.com/office/powerpoint/2010/main" val="12512861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1F9EB-FB1E-41CC-B9D9-416CA17FC3D7}"/>
              </a:ext>
            </a:extLst>
          </p:cNvPr>
          <p:cNvSpPr>
            <a:spLocks noGrp="1"/>
          </p:cNvSpPr>
          <p:nvPr>
            <p:ph type="title"/>
          </p:nvPr>
        </p:nvSpPr>
        <p:spPr/>
        <p:txBody>
          <a:bodyPr/>
          <a:lstStyle/>
          <a:p>
            <a:r>
              <a:rPr lang="en-GB" dirty="0"/>
              <a:t>Table Structure</a:t>
            </a:r>
            <a:br>
              <a:rPr lang="en-GB" dirty="0"/>
            </a:br>
            <a:r>
              <a:rPr lang="en-GB" dirty="0"/>
              <a:t>Department</a:t>
            </a:r>
            <a:endParaRPr lang="en-IN" dirty="0"/>
          </a:p>
        </p:txBody>
      </p:sp>
      <p:sp>
        <p:nvSpPr>
          <p:cNvPr id="3" name="Content Placeholder 2">
            <a:extLst>
              <a:ext uri="{FF2B5EF4-FFF2-40B4-BE49-F238E27FC236}">
                <a16:creationId xmlns:a16="http://schemas.microsoft.com/office/drawing/2014/main" id="{415CB469-E9AD-4E35-9ABF-23559B88E43B}"/>
              </a:ext>
            </a:extLst>
          </p:cNvPr>
          <p:cNvSpPr>
            <a:spLocks noGrp="1"/>
          </p:cNvSpPr>
          <p:nvPr>
            <p:ph idx="1"/>
          </p:nvPr>
        </p:nvSpPr>
        <p:spPr/>
        <p:txBody>
          <a:bodyPr/>
          <a:lstStyle/>
          <a:p>
            <a:r>
              <a:rPr lang="en-GB" dirty="0" err="1"/>
              <a:t>dep_id</a:t>
            </a:r>
            <a:r>
              <a:rPr lang="en-GB" dirty="0"/>
              <a:t>: Unique identifier for each department (Primary Key).</a:t>
            </a:r>
          </a:p>
          <a:p>
            <a:r>
              <a:rPr lang="en-GB" dirty="0" err="1"/>
              <a:t>dep_name</a:t>
            </a:r>
            <a:r>
              <a:rPr lang="en-GB" dirty="0"/>
              <a:t>: Name of the department.</a:t>
            </a:r>
          </a:p>
          <a:p>
            <a:r>
              <a:rPr lang="en-GB" dirty="0" err="1"/>
              <a:t>dep_location</a:t>
            </a:r>
            <a:r>
              <a:rPr lang="en-GB" dirty="0"/>
              <a:t>: Location of the department.</a:t>
            </a:r>
          </a:p>
          <a:p>
            <a:endParaRPr lang="en-IN" dirty="0"/>
          </a:p>
        </p:txBody>
      </p:sp>
    </p:spTree>
    <p:extLst>
      <p:ext uri="{BB962C8B-B14F-4D97-AF65-F5344CB8AC3E}">
        <p14:creationId xmlns:p14="http://schemas.microsoft.com/office/powerpoint/2010/main" val="1129721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BBD04-D11E-46D0-BDE2-A4B3D3316D76}"/>
              </a:ext>
            </a:extLst>
          </p:cNvPr>
          <p:cNvSpPr>
            <a:spLocks noGrp="1"/>
          </p:cNvSpPr>
          <p:nvPr>
            <p:ph type="title"/>
          </p:nvPr>
        </p:nvSpPr>
        <p:spPr/>
        <p:txBody>
          <a:bodyPr/>
          <a:lstStyle/>
          <a:p>
            <a:r>
              <a:rPr lang="en-GB" sz="2000" dirty="0"/>
              <a:t>Create table department</a:t>
            </a:r>
            <a:endParaRPr lang="en-IN" sz="2000" dirty="0"/>
          </a:p>
        </p:txBody>
      </p:sp>
      <p:pic>
        <p:nvPicPr>
          <p:cNvPr id="5" name="Content Placeholder 4">
            <a:extLst>
              <a:ext uri="{FF2B5EF4-FFF2-40B4-BE49-F238E27FC236}">
                <a16:creationId xmlns:a16="http://schemas.microsoft.com/office/drawing/2014/main" id="{3A3B0CEA-CBDA-400E-8D38-073603F930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464" y="1264504"/>
            <a:ext cx="11135072" cy="5268818"/>
          </a:xfrm>
        </p:spPr>
      </p:pic>
    </p:spTree>
    <p:extLst>
      <p:ext uri="{BB962C8B-B14F-4D97-AF65-F5344CB8AC3E}">
        <p14:creationId xmlns:p14="http://schemas.microsoft.com/office/powerpoint/2010/main" val="2649297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F3C5-A5D7-4E7E-BBF7-BD95D1AC4802}"/>
              </a:ext>
            </a:extLst>
          </p:cNvPr>
          <p:cNvSpPr>
            <a:spLocks noGrp="1"/>
          </p:cNvSpPr>
          <p:nvPr>
            <p:ph type="title"/>
          </p:nvPr>
        </p:nvSpPr>
        <p:spPr/>
        <p:txBody>
          <a:bodyPr/>
          <a:lstStyle/>
          <a:p>
            <a:r>
              <a:rPr lang="en-GB" sz="2000" dirty="0"/>
              <a:t>From the following table return complete information about the departments.</a:t>
            </a:r>
            <a:endParaRPr lang="en-IN" sz="2000" dirty="0"/>
          </a:p>
        </p:txBody>
      </p:sp>
      <p:pic>
        <p:nvPicPr>
          <p:cNvPr id="5" name="Content Placeholder 4">
            <a:extLst>
              <a:ext uri="{FF2B5EF4-FFF2-40B4-BE49-F238E27FC236}">
                <a16:creationId xmlns:a16="http://schemas.microsoft.com/office/drawing/2014/main" id="{F5DDB45A-014F-4222-B136-931FC496F1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618" y="1497496"/>
            <a:ext cx="11786764" cy="5168347"/>
          </a:xfrm>
        </p:spPr>
      </p:pic>
    </p:spTree>
    <p:extLst>
      <p:ext uri="{BB962C8B-B14F-4D97-AF65-F5344CB8AC3E}">
        <p14:creationId xmlns:p14="http://schemas.microsoft.com/office/powerpoint/2010/main" val="3989123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59C98-E5C0-4DFE-AB93-24FD3A06BF36}"/>
              </a:ext>
            </a:extLst>
          </p:cNvPr>
          <p:cNvSpPr>
            <a:spLocks noGrp="1"/>
          </p:cNvSpPr>
          <p:nvPr>
            <p:ph type="title"/>
          </p:nvPr>
        </p:nvSpPr>
        <p:spPr/>
        <p:txBody>
          <a:bodyPr/>
          <a:lstStyle/>
          <a:p>
            <a:r>
              <a:rPr lang="en-GB" dirty="0"/>
              <a:t>Table Structure</a:t>
            </a:r>
            <a:br>
              <a:rPr lang="en-GB" dirty="0"/>
            </a:br>
            <a:r>
              <a:rPr lang="en-GB" dirty="0" err="1"/>
              <a:t>salary_grade</a:t>
            </a:r>
            <a:endParaRPr lang="en-IN" dirty="0"/>
          </a:p>
        </p:txBody>
      </p:sp>
      <p:sp>
        <p:nvSpPr>
          <p:cNvPr id="3" name="Content Placeholder 2">
            <a:extLst>
              <a:ext uri="{FF2B5EF4-FFF2-40B4-BE49-F238E27FC236}">
                <a16:creationId xmlns:a16="http://schemas.microsoft.com/office/drawing/2014/main" id="{EFEE6197-B14F-40C8-A9CB-0EAC6F42F661}"/>
              </a:ext>
            </a:extLst>
          </p:cNvPr>
          <p:cNvSpPr>
            <a:spLocks noGrp="1"/>
          </p:cNvSpPr>
          <p:nvPr>
            <p:ph idx="1"/>
          </p:nvPr>
        </p:nvSpPr>
        <p:spPr/>
        <p:txBody>
          <a:bodyPr/>
          <a:lstStyle/>
          <a:p>
            <a:r>
              <a:rPr lang="en-GB" dirty="0"/>
              <a:t>grade: Unique identifier for each salary grade (Primary Key).</a:t>
            </a:r>
          </a:p>
          <a:p>
            <a:r>
              <a:rPr lang="en-GB" dirty="0" err="1"/>
              <a:t>min_sal</a:t>
            </a:r>
            <a:r>
              <a:rPr lang="en-GB" dirty="0"/>
              <a:t>: Minimum salary for the corresponding grade.</a:t>
            </a:r>
          </a:p>
          <a:p>
            <a:r>
              <a:rPr lang="en-GB" dirty="0" err="1"/>
              <a:t>max_sal</a:t>
            </a:r>
            <a:r>
              <a:rPr lang="en-GB" dirty="0"/>
              <a:t>: Maximum salary for the corresponding grade.</a:t>
            </a:r>
          </a:p>
          <a:p>
            <a:endParaRPr lang="en-IN" dirty="0"/>
          </a:p>
        </p:txBody>
      </p:sp>
    </p:spTree>
    <p:extLst>
      <p:ext uri="{BB962C8B-B14F-4D97-AF65-F5344CB8AC3E}">
        <p14:creationId xmlns:p14="http://schemas.microsoft.com/office/powerpoint/2010/main" val="1875533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2AE13-55C9-48F9-99FE-7696767C85BB}"/>
              </a:ext>
            </a:extLst>
          </p:cNvPr>
          <p:cNvSpPr>
            <a:spLocks noGrp="1"/>
          </p:cNvSpPr>
          <p:nvPr>
            <p:ph type="title"/>
          </p:nvPr>
        </p:nvSpPr>
        <p:spPr>
          <a:xfrm>
            <a:off x="646111" y="452718"/>
            <a:ext cx="10366446" cy="1400530"/>
          </a:xfrm>
        </p:spPr>
        <p:txBody>
          <a:bodyPr/>
          <a:lstStyle/>
          <a:p>
            <a:r>
              <a:rPr lang="en-GB" sz="2000" dirty="0"/>
              <a:t>From the following table return complete information about the salary grade</a:t>
            </a:r>
            <a:r>
              <a:rPr lang="en-GB" sz="4400" dirty="0"/>
              <a:t>.</a:t>
            </a:r>
            <a:endParaRPr lang="en-IN" dirty="0"/>
          </a:p>
        </p:txBody>
      </p:sp>
      <p:pic>
        <p:nvPicPr>
          <p:cNvPr id="5" name="Content Placeholder 4">
            <a:extLst>
              <a:ext uri="{FF2B5EF4-FFF2-40B4-BE49-F238E27FC236}">
                <a16:creationId xmlns:a16="http://schemas.microsoft.com/office/drawing/2014/main" id="{FAF8BBA9-BCA7-4E78-8F9F-0271A18AFB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294" y="1521358"/>
            <a:ext cx="11897412" cy="5095959"/>
          </a:xfrm>
        </p:spPr>
      </p:pic>
    </p:spTree>
    <p:extLst>
      <p:ext uri="{BB962C8B-B14F-4D97-AF65-F5344CB8AC3E}">
        <p14:creationId xmlns:p14="http://schemas.microsoft.com/office/powerpoint/2010/main" val="2723402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28A60-72E5-4197-B0D9-6364F11D9FF0}"/>
              </a:ext>
            </a:extLst>
          </p:cNvPr>
          <p:cNvSpPr>
            <a:spLocks noGrp="1"/>
          </p:cNvSpPr>
          <p:nvPr>
            <p:ph type="title"/>
          </p:nvPr>
        </p:nvSpPr>
        <p:spPr/>
        <p:txBody>
          <a:bodyPr>
            <a:normAutofit fontScale="90000"/>
          </a:bodyPr>
          <a:lstStyle/>
          <a:p>
            <a:r>
              <a:rPr lang="en-GB" sz="2200" dirty="0"/>
              <a:t>From the following table, write a SQL query to find employees along with their department details. Return employee ID, employee name, job name, manager ID, hire date, salary, commission, department ID, and department name.</a:t>
            </a:r>
            <a:endParaRPr lang="en-IN" sz="2200" dirty="0"/>
          </a:p>
        </p:txBody>
      </p:sp>
      <p:pic>
        <p:nvPicPr>
          <p:cNvPr id="5" name="Content Placeholder 4">
            <a:extLst>
              <a:ext uri="{FF2B5EF4-FFF2-40B4-BE49-F238E27FC236}">
                <a16:creationId xmlns:a16="http://schemas.microsoft.com/office/drawing/2014/main" id="{2B883DB7-1560-455C-B64B-00B66FA40F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428" y="1941444"/>
            <a:ext cx="11189144" cy="4680074"/>
          </a:xfrm>
        </p:spPr>
      </p:pic>
    </p:spTree>
    <p:extLst>
      <p:ext uri="{BB962C8B-B14F-4D97-AF65-F5344CB8AC3E}">
        <p14:creationId xmlns:p14="http://schemas.microsoft.com/office/powerpoint/2010/main" val="1311246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41FC-9BEB-474A-AD05-E6535BB48FE3}"/>
              </a:ext>
            </a:extLst>
          </p:cNvPr>
          <p:cNvSpPr>
            <a:spLocks noGrp="1"/>
          </p:cNvSpPr>
          <p:nvPr>
            <p:ph type="title"/>
          </p:nvPr>
        </p:nvSpPr>
        <p:spPr/>
        <p:txBody>
          <a:bodyPr/>
          <a:lstStyle/>
          <a:p>
            <a:r>
              <a:rPr lang="en-GB" dirty="0"/>
              <a:t>Table Structure</a:t>
            </a:r>
            <a:br>
              <a:rPr lang="en-GB" dirty="0"/>
            </a:br>
            <a:r>
              <a:rPr lang="en-GB" dirty="0"/>
              <a:t>employees</a:t>
            </a:r>
            <a:br>
              <a:rPr lang="en-GB" dirty="0"/>
            </a:br>
            <a:endParaRPr lang="en-IN" dirty="0"/>
          </a:p>
        </p:txBody>
      </p:sp>
      <p:sp>
        <p:nvSpPr>
          <p:cNvPr id="3" name="Content Placeholder 2">
            <a:extLst>
              <a:ext uri="{FF2B5EF4-FFF2-40B4-BE49-F238E27FC236}">
                <a16:creationId xmlns:a16="http://schemas.microsoft.com/office/drawing/2014/main" id="{C35E8C49-5C81-45A5-8B2A-6125A35DD2AB}"/>
              </a:ext>
            </a:extLst>
          </p:cNvPr>
          <p:cNvSpPr>
            <a:spLocks noGrp="1"/>
          </p:cNvSpPr>
          <p:nvPr>
            <p:ph idx="1"/>
          </p:nvPr>
        </p:nvSpPr>
        <p:spPr/>
        <p:txBody>
          <a:bodyPr>
            <a:normAutofit/>
          </a:bodyPr>
          <a:lstStyle/>
          <a:p>
            <a:r>
              <a:rPr lang="en-GB" dirty="0" err="1"/>
              <a:t>emp_id</a:t>
            </a:r>
            <a:r>
              <a:rPr lang="en-GB" dirty="0"/>
              <a:t>: Unique identifier for each employee (Primary Key).</a:t>
            </a:r>
          </a:p>
          <a:p>
            <a:r>
              <a:rPr lang="en-GB" dirty="0" err="1"/>
              <a:t>emp_name</a:t>
            </a:r>
            <a:r>
              <a:rPr lang="en-GB" dirty="0"/>
              <a:t>: Name of the employee.</a:t>
            </a:r>
          </a:p>
          <a:p>
            <a:r>
              <a:rPr lang="en-GB" dirty="0" err="1"/>
              <a:t>job_name</a:t>
            </a:r>
            <a:r>
              <a:rPr lang="en-GB" dirty="0"/>
              <a:t>: Job title of the employee.</a:t>
            </a:r>
          </a:p>
          <a:p>
            <a:r>
              <a:rPr lang="en-GB" dirty="0" err="1"/>
              <a:t>manager_id</a:t>
            </a:r>
            <a:r>
              <a:rPr lang="en-GB" dirty="0"/>
              <a:t>: ID of the employee's manager (can be NULL for top-level positions).</a:t>
            </a:r>
          </a:p>
          <a:p>
            <a:r>
              <a:rPr lang="en-GB" dirty="0" err="1"/>
              <a:t>hire_date</a:t>
            </a:r>
            <a:r>
              <a:rPr lang="en-GB" dirty="0"/>
              <a:t>: Date when the employee was hired.</a:t>
            </a:r>
          </a:p>
          <a:p>
            <a:r>
              <a:rPr lang="en-GB" dirty="0"/>
              <a:t>salary: Employee's salary.</a:t>
            </a:r>
          </a:p>
          <a:p>
            <a:r>
              <a:rPr lang="en-GB" dirty="0"/>
              <a:t>commission: Commission earned by sales personnel (can be NULL for non-sales roles).</a:t>
            </a:r>
          </a:p>
          <a:p>
            <a:r>
              <a:rPr lang="en-GB" dirty="0" err="1"/>
              <a:t>dep_id</a:t>
            </a:r>
            <a:r>
              <a:rPr lang="en-GB" dirty="0"/>
              <a:t>: Department ID to which the employee belongs.</a:t>
            </a:r>
          </a:p>
          <a:p>
            <a:endParaRPr lang="en-IN" dirty="0"/>
          </a:p>
        </p:txBody>
      </p:sp>
    </p:spTree>
    <p:extLst>
      <p:ext uri="{BB962C8B-B14F-4D97-AF65-F5344CB8AC3E}">
        <p14:creationId xmlns:p14="http://schemas.microsoft.com/office/powerpoint/2010/main" val="3996937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09B29-7FEA-4912-8285-D2D211C7CE81}"/>
              </a:ext>
            </a:extLst>
          </p:cNvPr>
          <p:cNvSpPr>
            <a:spLocks noGrp="1"/>
          </p:cNvSpPr>
          <p:nvPr>
            <p:ph type="title"/>
          </p:nvPr>
        </p:nvSpPr>
        <p:spPr/>
        <p:txBody>
          <a:bodyPr>
            <a:normAutofit fontScale="90000"/>
          </a:bodyPr>
          <a:lstStyle/>
          <a:p>
            <a:r>
              <a:rPr lang="en-GB" sz="2200" dirty="0"/>
              <a:t>From the following table, write a SQL query to find employees along with their department details. Return employee ID, employee name, job name, manager ID, hire date, salary, commission, department ID, and department name</a:t>
            </a:r>
            <a:r>
              <a:rPr lang="en-GB" dirty="0"/>
              <a:t>.</a:t>
            </a:r>
            <a:endParaRPr lang="en-IN" dirty="0"/>
          </a:p>
        </p:txBody>
      </p:sp>
      <p:pic>
        <p:nvPicPr>
          <p:cNvPr id="5" name="Content Placeholder 4">
            <a:extLst>
              <a:ext uri="{FF2B5EF4-FFF2-40B4-BE49-F238E27FC236}">
                <a16:creationId xmlns:a16="http://schemas.microsoft.com/office/drawing/2014/main" id="{51C57401-9155-4296-ABAF-4A0024CB60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947" y="2200680"/>
            <a:ext cx="11304105" cy="4332642"/>
          </a:xfrm>
        </p:spPr>
      </p:pic>
    </p:spTree>
    <p:extLst>
      <p:ext uri="{BB962C8B-B14F-4D97-AF65-F5344CB8AC3E}">
        <p14:creationId xmlns:p14="http://schemas.microsoft.com/office/powerpoint/2010/main" val="8035660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97D5-86F6-4F21-9CF1-98247C54FA03}"/>
              </a:ext>
            </a:extLst>
          </p:cNvPr>
          <p:cNvSpPr>
            <a:spLocks noGrp="1"/>
          </p:cNvSpPr>
          <p:nvPr>
            <p:ph type="title"/>
          </p:nvPr>
        </p:nvSpPr>
        <p:spPr/>
        <p:txBody>
          <a:bodyPr>
            <a:normAutofit fontScale="90000"/>
          </a:bodyPr>
          <a:lstStyle/>
          <a:p>
            <a:r>
              <a:rPr lang="en-GB" sz="2200" dirty="0"/>
              <a:t>From the following table, write a SQL query to find those employees whose salary is between 2000 and 5000 (Begin and end values are included.) and location is PERTH. Return employee name, department ID, salary, and commission</a:t>
            </a:r>
            <a:r>
              <a:rPr lang="en-GB" dirty="0"/>
              <a:t>.</a:t>
            </a:r>
            <a:endParaRPr lang="en-IN" dirty="0"/>
          </a:p>
        </p:txBody>
      </p:sp>
      <p:pic>
        <p:nvPicPr>
          <p:cNvPr id="5" name="Content Placeholder 4">
            <a:extLst>
              <a:ext uri="{FF2B5EF4-FFF2-40B4-BE49-F238E27FC236}">
                <a16:creationId xmlns:a16="http://schemas.microsoft.com/office/drawing/2014/main" id="{891FAF4D-1D66-44D5-A3C2-F02945D9EB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556" y="2106983"/>
            <a:ext cx="11516139" cy="4532356"/>
          </a:xfrm>
        </p:spPr>
      </p:pic>
    </p:spTree>
    <p:extLst>
      <p:ext uri="{BB962C8B-B14F-4D97-AF65-F5344CB8AC3E}">
        <p14:creationId xmlns:p14="http://schemas.microsoft.com/office/powerpoint/2010/main" val="1922906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B29D3-F254-468F-BB80-42A0F8D6E0BF}"/>
              </a:ext>
            </a:extLst>
          </p:cNvPr>
          <p:cNvSpPr>
            <a:spLocks noGrp="1"/>
          </p:cNvSpPr>
          <p:nvPr>
            <p:ph type="title"/>
          </p:nvPr>
        </p:nvSpPr>
        <p:spPr/>
        <p:txBody>
          <a:bodyPr>
            <a:normAutofit fontScale="90000"/>
          </a:bodyPr>
          <a:lstStyle/>
          <a:p>
            <a:r>
              <a:rPr lang="en-GB" sz="2200" dirty="0"/>
              <a:t>From the following table, write a SQL query to find those employees whose manager name is JONAS. Return employee id, employee name, job name, manager ID, hire date, salary, department ID, employee name.</a:t>
            </a:r>
            <a:endParaRPr lang="en-IN" sz="2200" dirty="0"/>
          </a:p>
        </p:txBody>
      </p:sp>
      <p:pic>
        <p:nvPicPr>
          <p:cNvPr id="5" name="Content Placeholder 4">
            <a:extLst>
              <a:ext uri="{FF2B5EF4-FFF2-40B4-BE49-F238E27FC236}">
                <a16:creationId xmlns:a16="http://schemas.microsoft.com/office/drawing/2014/main" id="{64C71419-6BD3-48E3-BB39-71DF5DD09D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091" y="1853248"/>
            <a:ext cx="11537817" cy="4772839"/>
          </a:xfrm>
        </p:spPr>
      </p:pic>
    </p:spTree>
    <p:extLst>
      <p:ext uri="{BB962C8B-B14F-4D97-AF65-F5344CB8AC3E}">
        <p14:creationId xmlns:p14="http://schemas.microsoft.com/office/powerpoint/2010/main" val="32103813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437DD-BA21-4AF7-905D-430AEC6F0093}"/>
              </a:ext>
            </a:extLst>
          </p:cNvPr>
          <p:cNvSpPr>
            <a:spLocks noGrp="1"/>
          </p:cNvSpPr>
          <p:nvPr>
            <p:ph type="title"/>
          </p:nvPr>
        </p:nvSpPr>
        <p:spPr>
          <a:xfrm>
            <a:off x="646111" y="452718"/>
            <a:ext cx="9404723" cy="845995"/>
          </a:xfrm>
        </p:spPr>
        <p:txBody>
          <a:bodyPr/>
          <a:lstStyle/>
          <a:p>
            <a:pPr algn="ctr"/>
            <a:r>
              <a:rPr lang="en-IN" dirty="0">
                <a:solidFill>
                  <a:schemeClr val="tx1"/>
                </a:solidFill>
              </a:rPr>
              <a:t>Conclusion</a:t>
            </a:r>
            <a:br>
              <a:rPr lang="en-IN" dirty="0"/>
            </a:br>
            <a:endParaRPr lang="en-IN" dirty="0"/>
          </a:p>
        </p:txBody>
      </p:sp>
      <p:sp>
        <p:nvSpPr>
          <p:cNvPr id="3" name="Content Placeholder 2">
            <a:extLst>
              <a:ext uri="{FF2B5EF4-FFF2-40B4-BE49-F238E27FC236}">
                <a16:creationId xmlns:a16="http://schemas.microsoft.com/office/drawing/2014/main" id="{8651DA16-9A8E-4AA7-9E5F-1FA7E40F0D5E}"/>
              </a:ext>
            </a:extLst>
          </p:cNvPr>
          <p:cNvSpPr>
            <a:spLocks noGrp="1"/>
          </p:cNvSpPr>
          <p:nvPr>
            <p:ph idx="1"/>
          </p:nvPr>
        </p:nvSpPr>
        <p:spPr>
          <a:xfrm>
            <a:off x="437322" y="1298714"/>
            <a:ext cx="11542643" cy="5393634"/>
          </a:xfrm>
        </p:spPr>
        <p:txBody>
          <a:bodyPr>
            <a:normAutofit fontScale="85000" lnSpcReduction="10000"/>
          </a:bodyPr>
          <a:lstStyle/>
          <a:p>
            <a:r>
              <a:rPr lang="en-GB" dirty="0"/>
              <a:t>In </a:t>
            </a:r>
            <a:r>
              <a:rPr lang="en-GB" dirty="0" err="1"/>
              <a:t>analyzing</a:t>
            </a:r>
            <a:r>
              <a:rPr lang="en-GB" dirty="0"/>
              <a:t> the employee dataset, several key insights and patterns emerged that provide a comprehensive understanding of the workforce dynamics within the organization:</a:t>
            </a:r>
          </a:p>
          <a:p>
            <a:r>
              <a:rPr lang="en-GB" dirty="0"/>
              <a:t>Salary Distribution: The analysis highlighted variations in salaries across different job roles and departments. Employees in managerial positions generally earned higher salaries compared to clerical staff.</a:t>
            </a:r>
          </a:p>
          <a:p>
            <a:r>
              <a:rPr lang="en-GB" dirty="0"/>
              <a:t>Commission Structures: A significant number of employees in sales roles received commissions, which contributed to their overall compensation. However, some employees had commissions exceeding their base salaries, indicating potential disparities in earnings.</a:t>
            </a:r>
          </a:p>
          <a:p>
            <a:r>
              <a:rPr lang="en-GB" dirty="0"/>
              <a:t>Employee Demographics: The dataset allowed for filtering employees based on hire dates, job titles, and departments. This helped identify trends related to employee tenure and job roles.</a:t>
            </a:r>
          </a:p>
          <a:p>
            <a:r>
              <a:rPr lang="en-GB" dirty="0"/>
              <a:t>Performance Indicators: Queries focused on average salaries for specific job roles (e.g., analysts) provided insights into compensation standards and potential areas for salary adjustments.</a:t>
            </a:r>
          </a:p>
          <a:p>
            <a:r>
              <a:rPr lang="en-GB" dirty="0"/>
              <a:t>Managerial Hierarchies: The analysis of reporting structures revealed insights into the organizational hierarchy and how many employees report to specific managers.</a:t>
            </a:r>
          </a:p>
          <a:p>
            <a:r>
              <a:rPr lang="en-GB" dirty="0"/>
              <a:t>Departmental Insights: The examination of employees by department ID provided an understanding of departmental sizes and the distribution of roles within those departments.</a:t>
            </a:r>
          </a:p>
          <a:p>
            <a:r>
              <a:rPr lang="en-GB" dirty="0"/>
              <a:t>Employee Retention Factors: By </a:t>
            </a:r>
            <a:r>
              <a:rPr lang="en-GB" dirty="0" err="1"/>
              <a:t>analyzing</a:t>
            </a:r>
            <a:r>
              <a:rPr lang="en-GB" dirty="0"/>
              <a:t> employees who joined before a certain date or those with lower salaries, potential factors affecting employee retention could be identified.</a:t>
            </a:r>
          </a:p>
          <a:p>
            <a:endParaRPr lang="en-IN" dirty="0"/>
          </a:p>
        </p:txBody>
      </p:sp>
    </p:spTree>
    <p:extLst>
      <p:ext uri="{BB962C8B-B14F-4D97-AF65-F5344CB8AC3E}">
        <p14:creationId xmlns:p14="http://schemas.microsoft.com/office/powerpoint/2010/main" val="2353395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1F43D-A880-443B-B9BE-8AD14BDB10B7}"/>
              </a:ext>
            </a:extLst>
          </p:cNvPr>
          <p:cNvSpPr>
            <a:spLocks noGrp="1"/>
          </p:cNvSpPr>
          <p:nvPr>
            <p:ph type="title"/>
          </p:nvPr>
        </p:nvSpPr>
        <p:spPr/>
        <p:txBody>
          <a:bodyPr/>
          <a:lstStyle/>
          <a:p>
            <a:r>
              <a:rPr lang="en-GB" sz="2000" dirty="0"/>
              <a:t>To create a SQL table based on the provided employee data and insert the records into that table</a:t>
            </a:r>
            <a:endParaRPr lang="en-IN" sz="2000" dirty="0"/>
          </a:p>
        </p:txBody>
      </p:sp>
      <p:pic>
        <p:nvPicPr>
          <p:cNvPr id="5" name="Content Placeholder 4">
            <a:extLst>
              <a:ext uri="{FF2B5EF4-FFF2-40B4-BE49-F238E27FC236}">
                <a16:creationId xmlns:a16="http://schemas.microsoft.com/office/drawing/2014/main" id="{B8188764-5BE9-400D-B637-ECC31132D7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506" y="1417983"/>
            <a:ext cx="11490595" cy="5168347"/>
          </a:xfrm>
        </p:spPr>
      </p:pic>
    </p:spTree>
    <p:extLst>
      <p:ext uri="{BB962C8B-B14F-4D97-AF65-F5344CB8AC3E}">
        <p14:creationId xmlns:p14="http://schemas.microsoft.com/office/powerpoint/2010/main" val="3598982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F421-61ED-4B28-8A3D-1FBA50CB7A9D}"/>
              </a:ext>
            </a:extLst>
          </p:cNvPr>
          <p:cNvSpPr>
            <a:spLocks noGrp="1"/>
          </p:cNvSpPr>
          <p:nvPr>
            <p:ph type="title"/>
          </p:nvPr>
        </p:nvSpPr>
        <p:spPr/>
        <p:txBody>
          <a:bodyPr>
            <a:normAutofit/>
          </a:bodyPr>
          <a:lstStyle/>
          <a:p>
            <a:r>
              <a:rPr lang="en-GB" sz="2000" dirty="0"/>
              <a:t>From the following table return complete information about the employees.</a:t>
            </a:r>
            <a:endParaRPr lang="en-IN" sz="2000" dirty="0"/>
          </a:p>
        </p:txBody>
      </p:sp>
      <p:pic>
        <p:nvPicPr>
          <p:cNvPr id="5" name="Content Placeholder 4">
            <a:extLst>
              <a:ext uri="{FF2B5EF4-FFF2-40B4-BE49-F238E27FC236}">
                <a16:creationId xmlns:a16="http://schemas.microsoft.com/office/drawing/2014/main" id="{939728C5-4C71-4796-9DA4-6D00A79838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451" y="1444487"/>
            <a:ext cx="11543984" cy="5209233"/>
          </a:xfrm>
        </p:spPr>
      </p:pic>
    </p:spTree>
    <p:extLst>
      <p:ext uri="{BB962C8B-B14F-4D97-AF65-F5344CB8AC3E}">
        <p14:creationId xmlns:p14="http://schemas.microsoft.com/office/powerpoint/2010/main" val="2570149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B13E0-BEA2-4DE0-A03A-6EB46F474557}"/>
              </a:ext>
            </a:extLst>
          </p:cNvPr>
          <p:cNvSpPr>
            <a:spLocks noGrp="1"/>
          </p:cNvSpPr>
          <p:nvPr>
            <p:ph type="title"/>
          </p:nvPr>
        </p:nvSpPr>
        <p:spPr/>
        <p:txBody>
          <a:bodyPr>
            <a:normAutofit/>
          </a:bodyPr>
          <a:lstStyle/>
          <a:p>
            <a:r>
              <a:rPr lang="en-GB" sz="2000" dirty="0"/>
              <a:t>From the table, write a SQL query to find the salaries of all the employees</a:t>
            </a:r>
            <a:endParaRPr lang="en-IN" sz="2000" dirty="0"/>
          </a:p>
        </p:txBody>
      </p:sp>
      <p:pic>
        <p:nvPicPr>
          <p:cNvPr id="5" name="Content Placeholder 4">
            <a:extLst>
              <a:ext uri="{FF2B5EF4-FFF2-40B4-BE49-F238E27FC236}">
                <a16:creationId xmlns:a16="http://schemas.microsoft.com/office/drawing/2014/main" id="{8DA1DE0A-428E-4CD7-A368-643EBE7B12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13" y="1152939"/>
            <a:ext cx="11857644" cy="5609698"/>
          </a:xfrm>
        </p:spPr>
      </p:pic>
    </p:spTree>
    <p:extLst>
      <p:ext uri="{BB962C8B-B14F-4D97-AF65-F5344CB8AC3E}">
        <p14:creationId xmlns:p14="http://schemas.microsoft.com/office/powerpoint/2010/main" val="2502856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E694-EED1-4D38-8941-6C9B6806B8C1}"/>
              </a:ext>
            </a:extLst>
          </p:cNvPr>
          <p:cNvSpPr>
            <a:spLocks noGrp="1"/>
          </p:cNvSpPr>
          <p:nvPr>
            <p:ph type="title"/>
          </p:nvPr>
        </p:nvSpPr>
        <p:spPr/>
        <p:txBody>
          <a:bodyPr>
            <a:normAutofit/>
          </a:bodyPr>
          <a:lstStyle/>
          <a:p>
            <a:r>
              <a:rPr lang="en-GB" sz="2000" dirty="0"/>
              <a:t>From the following table, write a SQL query to find the unique designations of the employees. Return job name.</a:t>
            </a:r>
            <a:endParaRPr lang="en-IN" sz="2000" dirty="0"/>
          </a:p>
        </p:txBody>
      </p:sp>
      <p:pic>
        <p:nvPicPr>
          <p:cNvPr id="5" name="Content Placeholder 4">
            <a:extLst>
              <a:ext uri="{FF2B5EF4-FFF2-40B4-BE49-F238E27FC236}">
                <a16:creationId xmlns:a16="http://schemas.microsoft.com/office/drawing/2014/main" id="{A16A7321-E5DA-4B16-8DA0-E857AAE132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791" y="1470992"/>
            <a:ext cx="11294097" cy="5199526"/>
          </a:xfrm>
        </p:spPr>
      </p:pic>
    </p:spTree>
    <p:extLst>
      <p:ext uri="{BB962C8B-B14F-4D97-AF65-F5344CB8AC3E}">
        <p14:creationId xmlns:p14="http://schemas.microsoft.com/office/powerpoint/2010/main" val="257828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D9931-B2E3-436F-B649-51F9842B06F2}"/>
              </a:ext>
            </a:extLst>
          </p:cNvPr>
          <p:cNvSpPr>
            <a:spLocks noGrp="1"/>
          </p:cNvSpPr>
          <p:nvPr>
            <p:ph type="title"/>
          </p:nvPr>
        </p:nvSpPr>
        <p:spPr/>
        <p:txBody>
          <a:bodyPr>
            <a:normAutofit/>
          </a:bodyPr>
          <a:lstStyle/>
          <a:p>
            <a:r>
              <a:rPr lang="en-GB" sz="2000" dirty="0"/>
              <a:t>From the following table, write a SQL query to list the employees’ name, increased their salary by 15%, and expressed as number of Dollars.</a:t>
            </a:r>
            <a:endParaRPr lang="en-IN" sz="2000" dirty="0"/>
          </a:p>
        </p:txBody>
      </p:sp>
      <p:pic>
        <p:nvPicPr>
          <p:cNvPr id="5" name="Content Placeholder 4">
            <a:extLst>
              <a:ext uri="{FF2B5EF4-FFF2-40B4-BE49-F238E27FC236}">
                <a16:creationId xmlns:a16="http://schemas.microsoft.com/office/drawing/2014/main" id="{4FB788AA-8BD2-4B07-AA7D-3D715920B8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180" y="1457739"/>
            <a:ext cx="11500507" cy="5159600"/>
          </a:xfrm>
        </p:spPr>
      </p:pic>
    </p:spTree>
    <p:extLst>
      <p:ext uri="{BB962C8B-B14F-4D97-AF65-F5344CB8AC3E}">
        <p14:creationId xmlns:p14="http://schemas.microsoft.com/office/powerpoint/2010/main" val="142733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Slice</Template>
  <TotalTime>46</TotalTime>
  <Words>1652</Words>
  <Application>Microsoft Office PowerPoint</Application>
  <PresentationFormat>Widescreen</PresentationFormat>
  <Paragraphs>84</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Century Gothic</vt:lpstr>
      <vt:lpstr>Wingdings 3</vt:lpstr>
      <vt:lpstr>Ion</vt:lpstr>
      <vt:lpstr> Analysis of Employee     Dataset Using SQL</vt:lpstr>
      <vt:lpstr>Content</vt:lpstr>
      <vt:lpstr>Types of Queries Utilized </vt:lpstr>
      <vt:lpstr>Table Structure employees </vt:lpstr>
      <vt:lpstr>To create a SQL table based on the provided employee data and insert the records into that table</vt:lpstr>
      <vt:lpstr>From the following table return complete information about the employees.</vt:lpstr>
      <vt:lpstr>From the table, write a SQL query to find the salaries of all the employees</vt:lpstr>
      <vt:lpstr>From the following table, write a SQL query to find the unique designations of the employees. Return job name.</vt:lpstr>
      <vt:lpstr>From the following table, write a SQL query to list the employees’ name, increased their salary by 15%, and expressed as number of Dollars.</vt:lpstr>
      <vt:lpstr>From the following table, write a SQL query to list the employee's name and job name as a format of "Employee &amp; Job".</vt:lpstr>
      <vt:lpstr>Write a query in SQL to produce the output of employees as follows.EmployeeJONAS(manager).</vt:lpstr>
      <vt:lpstr>From the following table, write a SQL query to find employee ID, employee name, salary, hire date.</vt:lpstr>
      <vt:lpstr>From the following table, write a SQL query to count the number of characters except the spaces for each employee name. Return employee name length.</vt:lpstr>
      <vt:lpstr>From the following table, write a SQL query to find the employee ID, salary, and commission of all the employees.</vt:lpstr>
      <vt:lpstr>From the following table, write a SQL query to find the unique department with jobs. Return department ID, Job name.</vt:lpstr>
      <vt:lpstr>From the following table, write a SQL query to find those employees who do not belong to the department 2001. Return complete information about the employees.</vt:lpstr>
      <vt:lpstr>From the following table, write a SQL query to find those employees who joined before 1991. Return complete information about the employees.</vt:lpstr>
      <vt:lpstr>From the following table, write a SQL query to calculate the average salary of employees who work as analysts. Return average salary.</vt:lpstr>
      <vt:lpstr>From the following table, write a SQL query to find the details of the employee ‘BLAZE’.</vt:lpstr>
      <vt:lpstr>From the following table, write a SQL query to identify employees whose commissions exceed their salaries. Return complete information about the employees.</vt:lpstr>
      <vt:lpstr>From the following table, write a SQL query to identify those employees whose salaries exceed 3000 after receiving a 25% salary increase. Return complete information about the employees.</vt:lpstr>
      <vt:lpstr>From the following table, write a SQL query to find the names of the employees whose length is six. Return employee name.</vt:lpstr>
      <vt:lpstr>From the following table, write a SQL query to find those employees whose designation is ‘CLERK’. Return complete information about the employees.</vt:lpstr>
      <vt:lpstr>From the following table, write a SQL query to find those employees whose salaries are less than 3500. Return complete information about the employees.</vt:lpstr>
      <vt:lpstr>From the following table, write a SQL query identify the employees who do not report to a manager. Return employee name, job name.</vt:lpstr>
      <vt:lpstr>From the following table, write a SQL query to find out which employees earn more than 100 per day as a salary. Return employee ID, employee name, salary, and experience.</vt:lpstr>
      <vt:lpstr>From the following table, write a SQL query to find the employees who are working for the department ID 1001 or 2001. Return complete information about the employees</vt:lpstr>
      <vt:lpstr>From the following table, write a SQL query to find those employees whose designation is ‘CLERK’ and work in the department ID 2001. Return complete information about the employees.</vt:lpstr>
      <vt:lpstr>From the following table, write a query in SQL to find those employees where -1. the employees receive some commission which should not be more than the salary and annual salary including commission is below 34000.2. Designation is ‘SALESMAN’ and working in the department ‘3001’. Return employee ID, employee name, salary and job name.</vt:lpstr>
      <vt:lpstr>From the following table, write a SQL query to find those employees who are either CLERK or MANAGER. Return complete information about the employees.</vt:lpstr>
      <vt:lpstr>From the following table, write a SQL query to search for all employees with an annual salary between 24000 and 50000 (Begin and end values are included.). Return complete information about the employees</vt:lpstr>
      <vt:lpstr>From the following table, write a SQL query to find out which employees are working under the managers 63679, 68319, 66564, or 69000. Return complete information about the employees.</vt:lpstr>
      <vt:lpstr>From the following table, write a SQL query to find those managers who are in the department 1001 or 2001. Return complete information about the employees.</vt:lpstr>
      <vt:lpstr>Table Structure Department</vt:lpstr>
      <vt:lpstr>Create table department</vt:lpstr>
      <vt:lpstr>From the following table return complete information about the departments.</vt:lpstr>
      <vt:lpstr>Table Structure salary_grade</vt:lpstr>
      <vt:lpstr>From the following table return complete information about the salary grade.</vt:lpstr>
      <vt:lpstr>From the following table, write a SQL query to find employees along with their department details. Return employee ID, employee name, job name, manager ID, hire date, salary, commission, department ID, and department name.</vt:lpstr>
      <vt:lpstr>From the following table, write a SQL query to find employees along with their department details. Return employee ID, employee name, job name, manager ID, hire date, salary, commission, department ID, and department name.</vt:lpstr>
      <vt:lpstr>From the following table, write a SQL query to find those employees whose salary is between 2000 and 5000 (Begin and end values are included.) and location is PERTH. Return employee name, department ID, salary, and commission.</vt:lpstr>
      <vt:lpstr>From the following table, write a SQL query to find those employees whose manager name is JONAS. Return employee id, employee name, job name, manager ID, hire date, salary, department ID, employee name.</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Atomgeo HR</dc:creator>
  <cp:lastModifiedBy>Atomgeo HR</cp:lastModifiedBy>
  <cp:revision>7</cp:revision>
  <dcterms:created xsi:type="dcterms:W3CDTF">2025-02-01T11:30:14Z</dcterms:created>
  <dcterms:modified xsi:type="dcterms:W3CDTF">2025-02-01T12:16:27Z</dcterms:modified>
</cp:coreProperties>
</file>