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095C1-3015-407D-97F2-74281071990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921D4E-12BE-48B6-872B-F9DCF6FE678E}">
      <dgm:prSet/>
      <dgm:spPr>
        <a:solidFill>
          <a:srgbClr val="00B0F0"/>
        </a:solidFill>
      </dgm:spPr>
      <dgm:t>
        <a:bodyPr/>
        <a:lstStyle/>
        <a:p>
          <a:r>
            <a:rPr lang="en-GB" b="1"/>
            <a:t>Tools used:</a:t>
          </a:r>
          <a:endParaRPr lang="en-US"/>
        </a:p>
      </dgm:t>
    </dgm:pt>
    <dgm:pt modelId="{0B5068C4-4122-4F0A-ADB2-5946A7DB733F}" type="parTrans" cxnId="{2D2C03FA-2692-49F8-98E2-DC4EA6797049}">
      <dgm:prSet/>
      <dgm:spPr/>
      <dgm:t>
        <a:bodyPr/>
        <a:lstStyle/>
        <a:p>
          <a:endParaRPr lang="en-US"/>
        </a:p>
      </dgm:t>
    </dgm:pt>
    <dgm:pt modelId="{8094B76F-EBB9-45A6-AF11-33AD12941327}" type="sibTrans" cxnId="{2D2C03FA-2692-49F8-98E2-DC4EA6797049}">
      <dgm:prSet/>
      <dgm:spPr/>
      <dgm:t>
        <a:bodyPr/>
        <a:lstStyle/>
        <a:p>
          <a:endParaRPr lang="en-US"/>
        </a:p>
      </dgm:t>
    </dgm:pt>
    <dgm:pt modelId="{38445E7A-A900-40A2-991B-1E8D0E99D3E4}">
      <dgm:prSet/>
      <dgm:spPr/>
      <dgm:t>
        <a:bodyPr/>
        <a:lstStyle/>
        <a:p>
          <a:r>
            <a:rPr lang="en-GB"/>
            <a:t>Matplotlib library(plotting)</a:t>
          </a:r>
          <a:endParaRPr lang="en-US"/>
        </a:p>
      </dgm:t>
    </dgm:pt>
    <dgm:pt modelId="{636E3FBE-B9EC-42F9-A4B2-45BBA7A42D8A}" type="parTrans" cxnId="{31EE4B98-6AF4-4A36-9C6D-2F5737A974C7}">
      <dgm:prSet/>
      <dgm:spPr/>
      <dgm:t>
        <a:bodyPr/>
        <a:lstStyle/>
        <a:p>
          <a:endParaRPr lang="en-US"/>
        </a:p>
      </dgm:t>
    </dgm:pt>
    <dgm:pt modelId="{DB00E40F-B870-44DD-AFAE-915563D5AB78}" type="sibTrans" cxnId="{31EE4B98-6AF4-4A36-9C6D-2F5737A974C7}">
      <dgm:prSet/>
      <dgm:spPr/>
      <dgm:t>
        <a:bodyPr/>
        <a:lstStyle/>
        <a:p>
          <a:endParaRPr lang="en-US"/>
        </a:p>
      </dgm:t>
    </dgm:pt>
    <dgm:pt modelId="{F4AE7A27-280F-403E-8685-A38AAE5E974D}">
      <dgm:prSet/>
      <dgm:spPr/>
      <dgm:t>
        <a:bodyPr/>
        <a:lstStyle/>
        <a:p>
          <a:r>
            <a:rPr lang="en-GB"/>
            <a:t>Pandas Python library</a:t>
          </a:r>
          <a:endParaRPr lang="en-US"/>
        </a:p>
      </dgm:t>
    </dgm:pt>
    <dgm:pt modelId="{F7D8DDE1-4013-415F-8E35-7E230DC94729}" type="parTrans" cxnId="{5C4BD2FA-B723-41AF-ABBC-18BD4F74D84F}">
      <dgm:prSet/>
      <dgm:spPr/>
      <dgm:t>
        <a:bodyPr/>
        <a:lstStyle/>
        <a:p>
          <a:endParaRPr lang="en-US"/>
        </a:p>
      </dgm:t>
    </dgm:pt>
    <dgm:pt modelId="{24C755FD-4E40-4C5F-8595-7D838A8D7F9A}" type="sibTrans" cxnId="{5C4BD2FA-B723-41AF-ABBC-18BD4F74D84F}">
      <dgm:prSet/>
      <dgm:spPr/>
      <dgm:t>
        <a:bodyPr/>
        <a:lstStyle/>
        <a:p>
          <a:endParaRPr lang="en-US"/>
        </a:p>
      </dgm:t>
    </dgm:pt>
    <dgm:pt modelId="{31F6C217-704C-4720-A428-07FEF4497C4D}">
      <dgm:prSet/>
      <dgm:spPr/>
      <dgm:t>
        <a:bodyPr/>
        <a:lstStyle/>
        <a:p>
          <a:r>
            <a:rPr lang="en-GB"/>
            <a:t>TextBlob(Sentiment Analysis)</a:t>
          </a:r>
          <a:endParaRPr lang="en-US"/>
        </a:p>
      </dgm:t>
    </dgm:pt>
    <dgm:pt modelId="{894050F7-A13F-4568-A8E7-7035FDC67612}" type="parTrans" cxnId="{132EDBF5-0810-4553-B6D5-EF14417634AF}">
      <dgm:prSet/>
      <dgm:spPr/>
      <dgm:t>
        <a:bodyPr/>
        <a:lstStyle/>
        <a:p>
          <a:endParaRPr lang="en-US"/>
        </a:p>
      </dgm:t>
    </dgm:pt>
    <dgm:pt modelId="{B739DCE3-21A5-4C22-B415-64E8773C17EB}" type="sibTrans" cxnId="{132EDBF5-0810-4553-B6D5-EF14417634AF}">
      <dgm:prSet/>
      <dgm:spPr/>
      <dgm:t>
        <a:bodyPr/>
        <a:lstStyle/>
        <a:p>
          <a:endParaRPr lang="en-US"/>
        </a:p>
      </dgm:t>
    </dgm:pt>
    <dgm:pt modelId="{9EC1AD07-C78B-4BA4-BFFD-DAE4CB446760}">
      <dgm:prSet/>
      <dgm:spPr/>
      <dgm:t>
        <a:bodyPr/>
        <a:lstStyle/>
        <a:p>
          <a:r>
            <a:rPr lang="en-GB"/>
            <a:t>MongoD Compass</a:t>
          </a:r>
          <a:endParaRPr lang="en-US"/>
        </a:p>
      </dgm:t>
    </dgm:pt>
    <dgm:pt modelId="{77C3AD0E-407C-45E4-B946-85656CA42C63}" type="parTrans" cxnId="{D6539633-AFF5-4654-98D7-E59AFE0BC5BF}">
      <dgm:prSet/>
      <dgm:spPr/>
      <dgm:t>
        <a:bodyPr/>
        <a:lstStyle/>
        <a:p>
          <a:endParaRPr lang="en-US"/>
        </a:p>
      </dgm:t>
    </dgm:pt>
    <dgm:pt modelId="{7724AD25-87A3-4F2B-859B-C034F3130544}" type="sibTrans" cxnId="{D6539633-AFF5-4654-98D7-E59AFE0BC5BF}">
      <dgm:prSet/>
      <dgm:spPr/>
      <dgm:t>
        <a:bodyPr/>
        <a:lstStyle/>
        <a:p>
          <a:endParaRPr lang="en-US"/>
        </a:p>
      </dgm:t>
    </dgm:pt>
    <dgm:pt modelId="{111D1081-3400-4C1A-A7F7-89BF27A164B9}">
      <dgm:prSet/>
      <dgm:spPr/>
      <dgm:t>
        <a:bodyPr/>
        <a:lstStyle/>
        <a:p>
          <a:r>
            <a:rPr lang="en-GB"/>
            <a:t>Jupyter notebook</a:t>
          </a:r>
          <a:endParaRPr lang="en-US"/>
        </a:p>
      </dgm:t>
    </dgm:pt>
    <dgm:pt modelId="{23E32350-9C8C-4340-928A-4F4D45B43C59}" type="sibTrans" cxnId="{55EC99BA-A96F-4CC3-A5C7-DCF2814D5CB1}">
      <dgm:prSet/>
      <dgm:spPr/>
      <dgm:t>
        <a:bodyPr/>
        <a:lstStyle/>
        <a:p>
          <a:endParaRPr lang="en-US"/>
        </a:p>
      </dgm:t>
    </dgm:pt>
    <dgm:pt modelId="{E28AF005-DDEB-451B-BBE3-3C5863CA152C}" type="parTrans" cxnId="{55EC99BA-A96F-4CC3-A5C7-DCF2814D5CB1}">
      <dgm:prSet/>
      <dgm:spPr/>
      <dgm:t>
        <a:bodyPr/>
        <a:lstStyle/>
        <a:p>
          <a:endParaRPr lang="en-US"/>
        </a:p>
      </dgm:t>
    </dgm:pt>
    <dgm:pt modelId="{48A55FA1-2AC3-3A42-B31D-D63C78240E9E}" type="pres">
      <dgm:prSet presAssocID="{AA0095C1-3015-407D-97F2-74281071990D}" presName="linear" presStyleCnt="0">
        <dgm:presLayoutVars>
          <dgm:dir/>
          <dgm:animLvl val="lvl"/>
          <dgm:resizeHandles val="exact"/>
        </dgm:presLayoutVars>
      </dgm:prSet>
      <dgm:spPr/>
    </dgm:pt>
    <dgm:pt modelId="{2A6F275E-53B2-1248-A158-4A6CCCA3725D}" type="pres">
      <dgm:prSet presAssocID="{96921D4E-12BE-48B6-872B-F9DCF6FE678E}" presName="parentLin" presStyleCnt="0"/>
      <dgm:spPr/>
    </dgm:pt>
    <dgm:pt modelId="{EAEDA35B-6F12-9A41-AF5B-56DFC2F321BD}" type="pres">
      <dgm:prSet presAssocID="{96921D4E-12BE-48B6-872B-F9DCF6FE678E}" presName="parentLeftMargin" presStyleLbl="node1" presStyleIdx="0" presStyleCnt="1"/>
      <dgm:spPr/>
    </dgm:pt>
    <dgm:pt modelId="{660807C9-F0B1-6848-8E86-E7F3A4505712}" type="pres">
      <dgm:prSet presAssocID="{96921D4E-12BE-48B6-872B-F9DCF6FE678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E7D3336-0C96-B049-A9F4-E8340735ACC0}" type="pres">
      <dgm:prSet presAssocID="{96921D4E-12BE-48B6-872B-F9DCF6FE678E}" presName="negativeSpace" presStyleCnt="0"/>
      <dgm:spPr/>
    </dgm:pt>
    <dgm:pt modelId="{B0ABE79C-048F-3344-AFED-34E835166886}" type="pres">
      <dgm:prSet presAssocID="{96921D4E-12BE-48B6-872B-F9DCF6FE678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1FE2C1D-CBB5-E243-BF90-0D748E3B2885}" type="presOf" srcId="{38445E7A-A900-40A2-991B-1E8D0E99D3E4}" destId="{B0ABE79C-048F-3344-AFED-34E835166886}" srcOrd="0" destOrd="1" presId="urn:microsoft.com/office/officeart/2005/8/layout/list1"/>
    <dgm:cxn modelId="{D6539633-AFF5-4654-98D7-E59AFE0BC5BF}" srcId="{96921D4E-12BE-48B6-872B-F9DCF6FE678E}" destId="{9EC1AD07-C78B-4BA4-BFFD-DAE4CB446760}" srcOrd="4" destOrd="0" parTransId="{77C3AD0E-407C-45E4-B946-85656CA42C63}" sibTransId="{7724AD25-87A3-4F2B-859B-C034F3130544}"/>
    <dgm:cxn modelId="{D1E33038-9B7C-E848-9610-6828F4BACF0F}" type="presOf" srcId="{F4AE7A27-280F-403E-8685-A38AAE5E974D}" destId="{B0ABE79C-048F-3344-AFED-34E835166886}" srcOrd="0" destOrd="2" presId="urn:microsoft.com/office/officeart/2005/8/layout/list1"/>
    <dgm:cxn modelId="{A4F09163-7222-674A-BDEB-7B4A0413F809}" type="presOf" srcId="{AA0095C1-3015-407D-97F2-74281071990D}" destId="{48A55FA1-2AC3-3A42-B31D-D63C78240E9E}" srcOrd="0" destOrd="0" presId="urn:microsoft.com/office/officeart/2005/8/layout/list1"/>
    <dgm:cxn modelId="{B8C6A28B-1E23-6344-9C39-8718728459D1}" type="presOf" srcId="{9EC1AD07-C78B-4BA4-BFFD-DAE4CB446760}" destId="{B0ABE79C-048F-3344-AFED-34E835166886}" srcOrd="0" destOrd="4" presId="urn:microsoft.com/office/officeart/2005/8/layout/list1"/>
    <dgm:cxn modelId="{31EE4B98-6AF4-4A36-9C6D-2F5737A974C7}" srcId="{96921D4E-12BE-48B6-872B-F9DCF6FE678E}" destId="{38445E7A-A900-40A2-991B-1E8D0E99D3E4}" srcOrd="1" destOrd="0" parTransId="{636E3FBE-B9EC-42F9-A4B2-45BBA7A42D8A}" sibTransId="{DB00E40F-B870-44DD-AFAE-915563D5AB78}"/>
    <dgm:cxn modelId="{03E64FA4-B243-544E-A870-B7FB792DBF23}" type="presOf" srcId="{96921D4E-12BE-48B6-872B-F9DCF6FE678E}" destId="{660807C9-F0B1-6848-8E86-E7F3A4505712}" srcOrd="1" destOrd="0" presId="urn:microsoft.com/office/officeart/2005/8/layout/list1"/>
    <dgm:cxn modelId="{55EC99BA-A96F-4CC3-A5C7-DCF2814D5CB1}" srcId="{96921D4E-12BE-48B6-872B-F9DCF6FE678E}" destId="{111D1081-3400-4C1A-A7F7-89BF27A164B9}" srcOrd="0" destOrd="0" parTransId="{E28AF005-DDEB-451B-BBE3-3C5863CA152C}" sibTransId="{23E32350-9C8C-4340-928A-4F4D45B43C59}"/>
    <dgm:cxn modelId="{70548EC7-17A1-CD41-A765-4AD671381FDB}" type="presOf" srcId="{111D1081-3400-4C1A-A7F7-89BF27A164B9}" destId="{B0ABE79C-048F-3344-AFED-34E835166886}" srcOrd="0" destOrd="0" presId="urn:microsoft.com/office/officeart/2005/8/layout/list1"/>
    <dgm:cxn modelId="{278711C8-9F9D-B240-A1E3-801C0836D10C}" type="presOf" srcId="{96921D4E-12BE-48B6-872B-F9DCF6FE678E}" destId="{EAEDA35B-6F12-9A41-AF5B-56DFC2F321BD}" srcOrd="0" destOrd="0" presId="urn:microsoft.com/office/officeart/2005/8/layout/list1"/>
    <dgm:cxn modelId="{1190FBEF-2AB7-D849-A340-158E8AF565FF}" type="presOf" srcId="{31F6C217-704C-4720-A428-07FEF4497C4D}" destId="{B0ABE79C-048F-3344-AFED-34E835166886}" srcOrd="0" destOrd="3" presId="urn:microsoft.com/office/officeart/2005/8/layout/list1"/>
    <dgm:cxn modelId="{132EDBF5-0810-4553-B6D5-EF14417634AF}" srcId="{96921D4E-12BE-48B6-872B-F9DCF6FE678E}" destId="{31F6C217-704C-4720-A428-07FEF4497C4D}" srcOrd="3" destOrd="0" parTransId="{894050F7-A13F-4568-A8E7-7035FDC67612}" sibTransId="{B739DCE3-21A5-4C22-B415-64E8773C17EB}"/>
    <dgm:cxn modelId="{2D2C03FA-2692-49F8-98E2-DC4EA6797049}" srcId="{AA0095C1-3015-407D-97F2-74281071990D}" destId="{96921D4E-12BE-48B6-872B-F9DCF6FE678E}" srcOrd="0" destOrd="0" parTransId="{0B5068C4-4122-4F0A-ADB2-5946A7DB733F}" sibTransId="{8094B76F-EBB9-45A6-AF11-33AD12941327}"/>
    <dgm:cxn modelId="{5C4BD2FA-B723-41AF-ABBC-18BD4F74D84F}" srcId="{96921D4E-12BE-48B6-872B-F9DCF6FE678E}" destId="{F4AE7A27-280F-403E-8685-A38AAE5E974D}" srcOrd="2" destOrd="0" parTransId="{F7D8DDE1-4013-415F-8E35-7E230DC94729}" sibTransId="{24C755FD-4E40-4C5F-8595-7D838A8D7F9A}"/>
    <dgm:cxn modelId="{B6C726F7-4A2D-914D-B010-9A080ABAC321}" type="presParOf" srcId="{48A55FA1-2AC3-3A42-B31D-D63C78240E9E}" destId="{2A6F275E-53B2-1248-A158-4A6CCCA3725D}" srcOrd="0" destOrd="0" presId="urn:microsoft.com/office/officeart/2005/8/layout/list1"/>
    <dgm:cxn modelId="{6EF8634B-CADF-4048-A257-1D5C190C9FA0}" type="presParOf" srcId="{2A6F275E-53B2-1248-A158-4A6CCCA3725D}" destId="{EAEDA35B-6F12-9A41-AF5B-56DFC2F321BD}" srcOrd="0" destOrd="0" presId="urn:microsoft.com/office/officeart/2005/8/layout/list1"/>
    <dgm:cxn modelId="{754E6637-4240-7E47-B085-1E39DC3AFAB5}" type="presParOf" srcId="{2A6F275E-53B2-1248-A158-4A6CCCA3725D}" destId="{660807C9-F0B1-6848-8E86-E7F3A4505712}" srcOrd="1" destOrd="0" presId="urn:microsoft.com/office/officeart/2005/8/layout/list1"/>
    <dgm:cxn modelId="{38C20279-0B27-6B4A-A784-5EDD54C00692}" type="presParOf" srcId="{48A55FA1-2AC3-3A42-B31D-D63C78240E9E}" destId="{AE7D3336-0C96-B049-A9F4-E8340735ACC0}" srcOrd="1" destOrd="0" presId="urn:microsoft.com/office/officeart/2005/8/layout/list1"/>
    <dgm:cxn modelId="{53560FFC-6BAF-324B-B0E7-AFF73F7B713D}" type="presParOf" srcId="{48A55FA1-2AC3-3A42-B31D-D63C78240E9E}" destId="{B0ABE79C-048F-3344-AFED-34E83516688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BE79C-048F-3344-AFED-34E835166886}">
      <dsp:nvSpPr>
        <dsp:cNvPr id="0" name=""/>
        <dsp:cNvSpPr/>
      </dsp:nvSpPr>
      <dsp:spPr>
        <a:xfrm>
          <a:off x="0" y="542868"/>
          <a:ext cx="5115491" cy="433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019" tIns="666496" rIns="397019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Jupyter notebook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Matplotlib library(plotting)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Pandas Python library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TextBlob(Sentiment Analysis)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/>
            <a:t>MongoD Compass</a:t>
          </a:r>
          <a:endParaRPr lang="en-US" sz="3200" kern="1200"/>
        </a:p>
      </dsp:txBody>
      <dsp:txXfrm>
        <a:off x="0" y="542868"/>
        <a:ext cx="5115491" cy="4334400"/>
      </dsp:txXfrm>
    </dsp:sp>
    <dsp:sp modelId="{660807C9-F0B1-6848-8E86-E7F3A4505712}">
      <dsp:nvSpPr>
        <dsp:cNvPr id="0" name=""/>
        <dsp:cNvSpPr/>
      </dsp:nvSpPr>
      <dsp:spPr>
        <a:xfrm>
          <a:off x="255774" y="70548"/>
          <a:ext cx="3580843" cy="94464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Tools used:</a:t>
          </a:r>
          <a:endParaRPr lang="en-US" sz="3200" kern="1200"/>
        </a:p>
      </dsp:txBody>
      <dsp:txXfrm>
        <a:off x="301888" y="116662"/>
        <a:ext cx="3488615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80A6-FA6B-804C-8F8B-53F6A3E3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50DB1-22B7-C541-9348-AE36E19A8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D4CF-4B2B-544B-8FC2-60E340A3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BDBD-24E1-1B4D-AEAF-1473E285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42CF-6361-384F-A0C2-57957B93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7B51-8E89-2147-BF9A-C1D427A5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96663-64D7-F442-9DB7-C2BBB21C7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37CF-F031-B241-929F-2B5BA62C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B4F1-4732-E349-8E8A-ADB52431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E3EFB-476E-B944-8BEA-4652C76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8C1D3-362D-4F43-ABC5-698C5E752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B47B5-4FF7-9241-A1CF-EA38610A3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D000-40D8-934F-B130-CB830109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4448-68CD-2646-A5A0-B7F098F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6052-1527-604C-9DB4-5C65D76B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993-C824-EE48-8760-33D4060B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C6B0-A0BF-294B-9B77-37589185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E68E-BFFE-FA42-AEEA-D429EB5C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4463-2F64-5345-8320-B06F4FE7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5288-757F-9040-B495-3D87CD4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3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4818-1C40-CB4C-BB15-58645F59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69CC-AB4C-BB4C-87D4-B1E6E905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F31E-9952-C349-BB38-4115A1D9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3FA0-2AEF-9340-83DC-5AC6F6D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5C58-2DB2-C64E-AABF-6935B56F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6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8BF4-0E58-3F4E-86EE-6995D0C2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32B8-386F-DE4C-BAAE-2BF6FF00A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623C-7A13-B14F-90BE-2CFFD17B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A32B-ACC0-2C46-A1AE-9B36C7D4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E8B3A-6636-8A46-89D9-797BDB1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07AD7-F26C-194B-85FF-24AF25CE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EDDE-B98C-C449-8CD8-6F50BC97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D166-A4FE-AD48-BD77-22BFFCD7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CBA30-7F5F-D946-AA80-716ED30E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2FEF9-159E-FE48-89D0-B172FCFC6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7B7FD-409F-E148-8819-CC20AD2DF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9E428-151E-0846-83F3-080C384B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9C888-8288-3140-ADF0-61F0E035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CB1D-073A-744F-BD95-54A7E57A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67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FCEE-9C82-2648-A0BC-7DDF1E8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996C9-664B-2E44-97C3-10C33893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38BEC-E918-A744-B72E-D19E950E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9C1B-7FA4-C747-AA76-6877A51A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9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B11F3-802D-A448-81A8-FA2B8050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E2DF8-D2CE-B548-AE5D-B9D87141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1A85-3781-0D4F-A5D5-FD69EB1D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8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6284-817A-8149-B7C8-C19584AF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F553-5CA1-0347-9FDC-E75DC585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8058-B32E-4542-BDF3-DCEEF6E13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8D46F-6054-2E4F-BE1F-FD24908A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D170-3470-B744-B659-D99D9FEE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E3DA9-CA7C-C340-93AF-54F4B99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28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2D7B-9171-874B-8760-F19C902E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D067D-9A18-B44D-97B7-BA86CF319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FEFDC-A705-E845-9018-43866C26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3BB6-8929-694B-94C0-18289728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E9CD-B2C6-EB47-9586-B4F025C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B183-DDA1-954D-B7C8-D8BF5B22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4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E69DF-29C3-C84E-91BB-C87E72B4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F444-0551-B74E-A0A6-FA03482B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05F2-212E-9844-BF12-20307A038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D9F52-8F75-E34A-8DA2-AFA99B0E8A33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84B-AC9E-3E45-BC2F-C275C3FD2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24B9-328A-6342-9BB8-12909BFC2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6069-3747-DB4C-B87E-A29577075A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6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foadvocate.org/blog/2010/12/16/privacy-report-word-cloud-fu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em.com/maximizing-conferences-through-twitter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BDB36-AF12-D849-AAF0-B2D083CF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400">
                <a:solidFill>
                  <a:srgbClr val="000000"/>
                </a:solidFill>
              </a:rPr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3994-DDFC-0449-B84D-10F8B936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1800" dirty="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foAdvocate » Privacy Report Word Cloud Fun">
            <a:extLst>
              <a:ext uri="{FF2B5EF4-FFF2-40B4-BE49-F238E27FC236}">
                <a16:creationId xmlns:a16="http://schemas.microsoft.com/office/drawing/2014/main" id="{FDBE6C9C-6151-704C-84A9-F5469620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9770" y="2617786"/>
            <a:ext cx="4141760" cy="25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0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8BC9-F340-064E-BED8-61201F52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Mongod</a:t>
            </a:r>
            <a:r>
              <a:rPr lang="en-GB"/>
              <a:t> Compass</a:t>
            </a:r>
            <a:endParaRPr lang="en-GB" dirty="0"/>
          </a:p>
        </p:txBody>
      </p:sp>
      <p:pic>
        <p:nvPicPr>
          <p:cNvPr id="5" name="Content Placeholder 4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D32E52E9-E974-2949-89E7-BFD26438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1690688"/>
            <a:ext cx="4299916" cy="2646363"/>
          </a:xfrm>
          <a:ln>
            <a:solidFill>
              <a:schemeClr val="tx1"/>
            </a:solidFill>
          </a:ln>
        </p:spPr>
      </p:pic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3FE5B8CF-1193-2A4B-8D07-4E767F03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772026"/>
            <a:ext cx="11430000" cy="1909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17A6B567-6EC6-004D-A846-DB42FF865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8" y="2125663"/>
            <a:ext cx="6915150" cy="1948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5FE7E-390F-6244-A268-64414168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269645-E118-4D0A-821D-2F801C80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One of the most popular social media platform in terms of daily active users.</a:t>
            </a:r>
          </a:p>
          <a:p>
            <a:r>
              <a:rPr lang="en-US" sz="2000">
                <a:solidFill>
                  <a:schemeClr val="bg1"/>
                </a:solidFill>
              </a:rPr>
              <a:t>Unique infrastructure where any user can follow any other users.</a:t>
            </a:r>
          </a:p>
          <a:p>
            <a:r>
              <a:rPr lang="en-US" sz="2000">
                <a:solidFill>
                  <a:schemeClr val="bg1"/>
                </a:solidFill>
              </a:rPr>
              <a:t>Complete data available to developers through its APIs</a:t>
            </a:r>
          </a:p>
          <a:p>
            <a:r>
              <a:rPr lang="en-US" sz="2000">
                <a:solidFill>
                  <a:schemeClr val="bg1"/>
                </a:solidFill>
              </a:rPr>
              <a:t>Free access with a Twitter account</a:t>
            </a:r>
          </a:p>
        </p:txBody>
      </p:sp>
      <p:pic>
        <p:nvPicPr>
          <p:cNvPr id="9" name="Content Placeholder 4" descr="Maximizing Conferences through Twitter">
            <a:extLst>
              <a:ext uri="{FF2B5EF4-FFF2-40B4-BE49-F238E27FC236}">
                <a16:creationId xmlns:a16="http://schemas.microsoft.com/office/drawing/2014/main" id="{DAC29733-5D60-064D-B715-A5BB8E65F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61447" y="643467"/>
            <a:ext cx="592340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7DD4-85F2-F942-AA10-3015A484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3200" b="1">
                <a:solidFill>
                  <a:schemeClr val="bg1"/>
                </a:solidFill>
              </a:rPr>
              <a:t>Tweepy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EE09-C681-614D-AD8C-86C32D0F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GB" sz="2400"/>
              <a:t>Python Library used to connect to Twitter Streaming API and to download the data.</a:t>
            </a:r>
          </a:p>
          <a:p>
            <a:r>
              <a:rPr lang="en-GB" sz="2400"/>
              <a:t>Require Twitter API credentials generated by Twitter when creating the app.</a:t>
            </a:r>
          </a:p>
          <a:p>
            <a:endParaRPr lang="en-GB" sz="2400"/>
          </a:p>
          <a:p>
            <a:endParaRPr lang="en-GB" sz="240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EF18575C-1E8B-4144-A906-1D6C86CA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4342021"/>
            <a:ext cx="9618132" cy="55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883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51CEA-759B-F74E-AF48-2154E5E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600" dirty="0">
                <a:solidFill>
                  <a:srgbClr val="FFFFFF"/>
                </a:solidFill>
              </a:rPr>
              <a:t>Storing Twitter data in </a:t>
            </a:r>
            <a:r>
              <a:rPr lang="en-GB" sz="2600" dirty="0" err="1">
                <a:solidFill>
                  <a:srgbClr val="FFFFFF"/>
                </a:solidFill>
              </a:rPr>
              <a:t>db</a:t>
            </a:r>
            <a:r>
              <a:rPr lang="en-GB" sz="2600" dirty="0">
                <a:solidFill>
                  <a:srgbClr val="FFFFFF"/>
                </a:solidFill>
              </a:rPr>
              <a:t> with the help of Kafka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C7D33-703E-924F-825E-3279753A9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19" y="1163803"/>
            <a:ext cx="7380327" cy="615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7AB5-0E16-6042-9CE8-208E62E0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727210"/>
            <a:ext cx="7188199" cy="5130665"/>
          </a:xfrm>
        </p:spPr>
        <p:txBody>
          <a:bodyPr>
            <a:normAutofit/>
          </a:bodyPr>
          <a:lstStyle/>
          <a:p>
            <a:r>
              <a:rPr lang="en-GB" sz="1800" dirty="0"/>
              <a:t>Start Zookeeper and Kafka servers in the local machine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Create python program to access the data from Twitter API and direct it to the Kafka topic.</a:t>
            </a:r>
          </a:p>
          <a:p>
            <a:r>
              <a:rPr lang="en-GB" sz="1800" dirty="0"/>
              <a:t>Necessary methods are imported from Tweepy and Kafka Library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793E5-E578-8D45-A75E-5208C21E5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19" y="1792835"/>
            <a:ext cx="7380327" cy="636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B2E2148-0E7F-B446-A16A-F066CBFF7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218" y="3616836"/>
            <a:ext cx="7380327" cy="1755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05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71A7E6-4678-3B42-9B99-684C3E25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5" y="643467"/>
            <a:ext cx="4888610" cy="5571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5399855A-84AE-7242-B417-49D65106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3" y="796924"/>
            <a:ext cx="5291667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4BE8C-55C2-E14C-82A5-CCB2FAA9AD71}"/>
              </a:ext>
            </a:extLst>
          </p:cNvPr>
          <p:cNvSpPr txBox="1"/>
          <p:nvPr/>
        </p:nvSpPr>
        <p:spPr>
          <a:xfrm>
            <a:off x="8415224" y="2741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DE8C9-C3E4-D843-8754-F6411517085D}"/>
              </a:ext>
            </a:extLst>
          </p:cNvPr>
          <p:cNvSpPr txBox="1"/>
          <p:nvPr/>
        </p:nvSpPr>
        <p:spPr>
          <a:xfrm>
            <a:off x="2381070" y="274135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PRODUCER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77C38-A0F1-CF40-9B23-B96951B4CF9B}"/>
              </a:ext>
            </a:extLst>
          </p:cNvPr>
          <p:cNvSpPr txBox="1"/>
          <p:nvPr/>
        </p:nvSpPr>
        <p:spPr>
          <a:xfrm>
            <a:off x="6256864" y="3829049"/>
            <a:ext cx="5291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order to store this data into </a:t>
            </a:r>
            <a:r>
              <a:rPr lang="en-GB" dirty="0" err="1"/>
              <a:t>db</a:t>
            </a:r>
            <a:r>
              <a:rPr lang="en-GB" dirty="0"/>
              <a:t> (Mongodb) we are using the consumer script.</a:t>
            </a:r>
          </a:p>
          <a:p>
            <a:endParaRPr lang="en-GB" dirty="0"/>
          </a:p>
          <a:p>
            <a:r>
              <a:rPr lang="en-GB" dirty="0"/>
              <a:t>Also this data could be captured to a text file for transferring to another pc or person for later analysis or whatsoever.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python producer2.py &gt; producer2.text   </a:t>
            </a:r>
            <a:r>
              <a:rPr lang="en-GB" dirty="0">
                <a:highlight>
                  <a:srgbClr val="C0C0C0"/>
                </a:highlight>
              </a:rPr>
              <a:t>#JSON format</a:t>
            </a:r>
          </a:p>
        </p:txBody>
      </p:sp>
    </p:spTree>
    <p:extLst>
      <p:ext uri="{BB962C8B-B14F-4D97-AF65-F5344CB8AC3E}">
        <p14:creationId xmlns:p14="http://schemas.microsoft.com/office/powerpoint/2010/main" val="34767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6124F76C-C32D-874D-808E-4489B35C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585787"/>
            <a:ext cx="5018088" cy="5743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DFF70-902C-3B40-9D8E-DC792DEBC0A1}"/>
              </a:ext>
            </a:extLst>
          </p:cNvPr>
          <p:cNvSpPr txBox="1"/>
          <p:nvPr/>
        </p:nvSpPr>
        <p:spPr>
          <a:xfrm>
            <a:off x="2453681" y="202167"/>
            <a:ext cx="18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CONSUMER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1FD19-F113-8841-9557-2F52CCBF35D7}"/>
              </a:ext>
            </a:extLst>
          </p:cNvPr>
          <p:cNvSpPr txBox="1"/>
          <p:nvPr/>
        </p:nvSpPr>
        <p:spPr>
          <a:xfrm>
            <a:off x="6400800" y="714375"/>
            <a:ext cx="5652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being directed to Mongodb and stored in a collection</a:t>
            </a:r>
          </a:p>
          <a:p>
            <a:endParaRPr lang="en-GB" dirty="0"/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Database name: twitter1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000000"/>
                </a:highlight>
              </a:rPr>
              <a:t>Collection name: tweet_data</a:t>
            </a:r>
          </a:p>
          <a:p>
            <a:endParaRPr lang="en-GB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GB" dirty="0"/>
              <a:t>The output is printed simultaneously in the terminal</a:t>
            </a:r>
          </a:p>
        </p:txBody>
      </p:sp>
      <p:pic>
        <p:nvPicPr>
          <p:cNvPr id="9" name="Picture 8" descr="A screenshot of text&#13;&#10;&#13;&#10;Description automatically generated">
            <a:extLst>
              <a:ext uri="{FF2B5EF4-FFF2-40B4-BE49-F238E27FC236}">
                <a16:creationId xmlns:a16="http://schemas.microsoft.com/office/drawing/2014/main" id="{485CE0E4-D2B3-E441-ADC6-BD941738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77101"/>
            <a:ext cx="5290073" cy="25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667B-C539-E14C-8CA0-F2B0815D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Data Analysis and Visualisation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F120D14-B23F-4A65-AE94-5BAF1A9F3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9505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4257-EDB2-E24C-B5AF-C08EC13B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Plotting a graph based on language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781C243-B958-E546-8875-C8DEE1CD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770" y="2482453"/>
            <a:ext cx="3613758" cy="2986882"/>
          </a:xfrm>
        </p:spPr>
      </p:pic>
      <p:pic>
        <p:nvPicPr>
          <p:cNvPr id="7" name="Picture 6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C4ED98E7-4B93-0A48-A55B-3351124B0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443038"/>
            <a:ext cx="7615646" cy="48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8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46A61-E790-6847-BBA2-6E33CC9E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solidFill>
            <a:srgbClr val="00B0F0"/>
          </a:solidFill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Sentiment analysis using </a:t>
            </a:r>
            <a:r>
              <a:rPr lang="en-GB" sz="3200" dirty="0" err="1">
                <a:solidFill>
                  <a:schemeClr val="bg1"/>
                </a:solidFill>
              </a:rPr>
              <a:t>TextBlob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833D84-9FDA-49BD-81C3-9AF7EA2F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 dirty="0" err="1">
                <a:solidFill>
                  <a:schemeClr val="bg1"/>
                </a:solidFill>
              </a:rPr>
              <a:t>TextBlob</a:t>
            </a:r>
            <a:r>
              <a:rPr lang="en-US" sz="1900" dirty="0">
                <a:solidFill>
                  <a:schemeClr val="bg1"/>
                </a:solidFill>
              </a:rPr>
              <a:t> is a python library for processing textual data.</a:t>
            </a:r>
          </a:p>
          <a:p>
            <a:r>
              <a:rPr lang="en-US" sz="1900" dirty="0">
                <a:solidFill>
                  <a:schemeClr val="bg1"/>
                </a:solidFill>
              </a:rPr>
              <a:t>Sentiment value generated by two variables : Polarity and Subjectivity</a:t>
            </a:r>
          </a:p>
          <a:p>
            <a:r>
              <a:rPr lang="en-US" sz="1900" dirty="0">
                <a:solidFill>
                  <a:schemeClr val="bg1"/>
                </a:solidFill>
              </a:rPr>
              <a:t>Calculated on a scale of -1 to +1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	Neutral = 0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	Negative = &lt;0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	Positive = &gt;0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9C3B7A-2300-E94D-B297-AE1AD8AD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4" y="2923294"/>
            <a:ext cx="6250769" cy="3422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5317B-1257-634D-A31E-6AF83B3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48" y="803275"/>
            <a:ext cx="36068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5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Engineering</vt:lpstr>
      <vt:lpstr>Data Source</vt:lpstr>
      <vt:lpstr>Tweepy</vt:lpstr>
      <vt:lpstr>Storing Twitter data in db with the help of Kafka</vt:lpstr>
      <vt:lpstr>PowerPoint Presentation</vt:lpstr>
      <vt:lpstr>PowerPoint Presentation</vt:lpstr>
      <vt:lpstr>Data Analysis and Visualisation</vt:lpstr>
      <vt:lpstr>Plotting a graph based on language</vt:lpstr>
      <vt:lpstr>Sentiment analysis using TextBlob</vt:lpstr>
      <vt:lpstr>Mongod Compass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Gopi, Sreenath (SRH Hochschule Heidelberg Student)</dc:creator>
  <cp:lastModifiedBy>Gopi, Sreenath (SRH Hochschule Heidelberg Student)</cp:lastModifiedBy>
  <cp:revision>4</cp:revision>
  <dcterms:created xsi:type="dcterms:W3CDTF">2019-01-13T06:50:53Z</dcterms:created>
  <dcterms:modified xsi:type="dcterms:W3CDTF">2019-01-13T07:23:07Z</dcterms:modified>
</cp:coreProperties>
</file>