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7"/>
  </p:notesMasterIdLst>
  <p:handoutMasterIdLst>
    <p:handoutMasterId r:id="rId18"/>
  </p:handoutMasterIdLst>
  <p:sldIdLst>
    <p:sldId id="268" r:id="rId2"/>
    <p:sldId id="270" r:id="rId3"/>
    <p:sldId id="271" r:id="rId4"/>
    <p:sldId id="277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9" r:id="rId13"/>
    <p:sldId id="291" r:id="rId14"/>
    <p:sldId id="290" r:id="rId15"/>
    <p:sldId id="279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88" d="100"/>
          <a:sy n="88" d="100"/>
        </p:scale>
        <p:origin x="355" y="8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10/26/2023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10/26/2023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5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6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10/26/2023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924" y="1375420"/>
            <a:ext cx="9396536" cy="2667000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nstitute of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anagement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esearch and</a:t>
            </a:r>
            <a:r>
              <a:rPr lang="en-US" sz="2400" spc="-5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evelopment</a:t>
            </a:r>
            <a:r>
              <a:rPr lang="en-US" sz="24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hirpur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dirty="0"/>
              <a:t>     STUDY ON </a:t>
            </a:r>
            <a:r>
              <a:rPr lang="en-US" dirty="0" smtClean="0"/>
              <a:t>COURSERA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Presented by: </a:t>
            </a:r>
            <a:r>
              <a:rPr lang="en-US" sz="2000" dirty="0" err="1" smtClean="0"/>
              <a:t>Yash</a:t>
            </a:r>
            <a:r>
              <a:rPr lang="en-US" sz="2000" dirty="0"/>
              <a:t> </a:t>
            </a:r>
            <a:r>
              <a:rPr lang="en-US" sz="2000" dirty="0" smtClean="0"/>
              <a:t>Yogesh Behere (07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         </a:t>
            </a:r>
            <a:r>
              <a:rPr lang="en-US" sz="2000" dirty="0" smtClean="0"/>
              <a:t>Girish </a:t>
            </a:r>
            <a:r>
              <a:rPr lang="en-US" sz="2000" dirty="0" err="1" smtClean="0"/>
              <a:t>Ravindra</a:t>
            </a:r>
            <a:r>
              <a:rPr lang="en-US" sz="2000" dirty="0" smtClean="0"/>
              <a:t> </a:t>
            </a:r>
            <a:r>
              <a:rPr lang="en-US" sz="2000" dirty="0" err="1" smtClean="0"/>
              <a:t>Chaudhari</a:t>
            </a:r>
            <a:r>
              <a:rPr lang="en-US" sz="2000" dirty="0" smtClean="0"/>
              <a:t>(20)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Guided by: </a:t>
            </a:r>
            <a:r>
              <a:rPr lang="en-US" sz="2000" dirty="0" smtClean="0"/>
              <a:t>Mahesh </a:t>
            </a:r>
            <a:r>
              <a:rPr lang="en-US" sz="2000" dirty="0" err="1" smtClean="0"/>
              <a:t>Bhavasar</a:t>
            </a:r>
            <a:r>
              <a:rPr lang="en-US" sz="2000" dirty="0" smtClean="0"/>
              <a:t> sir </a:t>
            </a:r>
            <a:endParaRPr lang="en-US" sz="20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xmlns="" id="{584CCC9B-592F-4702-9339-02D6D3AC0A7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9876" y="1628800"/>
            <a:ext cx="115212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9AA4CFB5-89A7-427B-AD63-F1E1A567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93" y="1052736"/>
            <a:ext cx="1085847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606979B-EA3E-4DE9-BED8-F2C3B9EFD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4487"/>
              </p:ext>
            </p:extLst>
          </p:nvPr>
        </p:nvGraphicFramePr>
        <p:xfrm>
          <a:off x="6814492" y="1137761"/>
          <a:ext cx="3240360" cy="10675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1621078">
                  <a:extLst>
                    <a:ext uri="{9D8B030D-6E8A-4147-A177-3AD203B41FA5}">
                      <a16:colId xmlns:a16="http://schemas.microsoft.com/office/drawing/2014/main" xmlns="" val="2601506266"/>
                    </a:ext>
                  </a:extLst>
                </a:gridCol>
                <a:gridCol w="1619282">
                  <a:extLst>
                    <a:ext uri="{9D8B030D-6E8A-4147-A177-3AD203B41FA5}">
                      <a16:colId xmlns:a16="http://schemas.microsoft.com/office/drawing/2014/main" xmlns="" val="1926608746"/>
                    </a:ext>
                  </a:extLst>
                </a:gridCol>
              </a:tblGrid>
              <a:tr h="535330">
                <a:tc>
                  <a:txBody>
                    <a:bodyPr/>
                    <a:lstStyle/>
                    <a:p>
                      <a:pPr marL="73025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1321096"/>
                  </a:ext>
                </a:extLst>
              </a:tr>
              <a:tr h="532227">
                <a:tc>
                  <a:txBody>
                    <a:bodyPr/>
                    <a:lstStyle/>
                    <a:p>
                      <a:pPr marL="73025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5470680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15DC31-7DD5-48AF-A7F1-430D82DF2D34}"/>
              </a:ext>
            </a:extLst>
          </p:cNvPr>
          <p:cNvSpPr txBox="1"/>
          <p:nvPr/>
        </p:nvSpPr>
        <p:spPr>
          <a:xfrm>
            <a:off x="6238427" y="2620125"/>
            <a:ext cx="5472609" cy="133241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marR="897890" lvl="1" indent="-285750">
              <a:lnSpc>
                <a:spcPct val="103000"/>
              </a:lnSpc>
              <a:spcBef>
                <a:spcPts val="905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  <a:tabLst>
                <a:tab pos="1460500" algn="l"/>
                <a:tab pos="1461135" algn="l"/>
                <a:tab pos="580517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pc="-20" dirty="0" smtClean="0">
                <a:latin typeface="Calibri" panose="020F0502020204030204" pitchFamily="34" charset="0"/>
                <a:ea typeface="Arial MT"/>
                <a:cs typeface="Arial MT"/>
              </a:rPr>
              <a:t>98% </a:t>
            </a:r>
            <a:r>
              <a:rPr lang="en-US" spc="-20" dirty="0">
                <a:latin typeface="Calibri" panose="020F0502020204030204" pitchFamily="34" charset="0"/>
                <a:ea typeface="Arial MT"/>
                <a:cs typeface="Arial MT"/>
              </a:rPr>
              <a:t>of the respondent to yes</a:t>
            </a:r>
            <a:r>
              <a:rPr lang="en-US" spc="-20" dirty="0" smtClean="0">
                <a:latin typeface="Calibri" panose="020F0502020204030204" pitchFamily="34" charset="0"/>
                <a:ea typeface="Arial MT"/>
                <a:cs typeface="Arial MT"/>
              </a:rPr>
              <a:t>, like to see the videos which they provide.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lvl="1" indent="-285750">
              <a:spcBef>
                <a:spcPts val="90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7%</a:t>
            </a:r>
            <a:r>
              <a:rPr lang="en-US" sz="1800" spc="-6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-4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-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No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,</a:t>
            </a:r>
            <a:r>
              <a:rPr lang="en-US" spc="-35" dirty="0"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pc="-35" dirty="0" smtClean="0">
                <a:latin typeface="Calibri" panose="020F0502020204030204" pitchFamily="34" charset="0"/>
                <a:ea typeface="Arial MT"/>
                <a:cs typeface="Arial MT"/>
              </a:rPr>
              <a:t>like to see the videos which they provide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202682"/>
            <a:ext cx="5075360" cy="283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25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725F3EC3-F84A-4159-B6C7-2922967A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92" y="980728"/>
            <a:ext cx="107296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AF61B8A-64DB-4A6C-BF8D-F849D072F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14809"/>
              </p:ext>
            </p:extLst>
          </p:nvPr>
        </p:nvGraphicFramePr>
        <p:xfrm>
          <a:off x="6742484" y="1032167"/>
          <a:ext cx="2664296" cy="1100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1332886">
                  <a:extLst>
                    <a:ext uri="{9D8B030D-6E8A-4147-A177-3AD203B41FA5}">
                      <a16:colId xmlns:a16="http://schemas.microsoft.com/office/drawing/2014/main" xmlns="" val="2350369615"/>
                    </a:ext>
                  </a:extLst>
                </a:gridCol>
                <a:gridCol w="1331410">
                  <a:extLst>
                    <a:ext uri="{9D8B030D-6E8A-4147-A177-3AD203B41FA5}">
                      <a16:colId xmlns:a16="http://schemas.microsoft.com/office/drawing/2014/main" xmlns="" val="4271937005"/>
                    </a:ext>
                  </a:extLst>
                </a:gridCol>
              </a:tblGrid>
              <a:tr h="547746">
                <a:tc>
                  <a:txBody>
                    <a:bodyPr/>
                    <a:lstStyle/>
                    <a:p>
                      <a:pPr marL="73025">
                        <a:lnSpc>
                          <a:spcPts val="169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69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958309965"/>
                  </a:ext>
                </a:extLst>
              </a:tr>
              <a:tr h="552941">
                <a:tc>
                  <a:txBody>
                    <a:bodyPr/>
                    <a:lstStyle/>
                    <a:p>
                      <a:pPr marL="730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2548079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568B01-14EA-4A1A-88AF-0C5BDC9BF261}"/>
              </a:ext>
            </a:extLst>
          </p:cNvPr>
          <p:cNvSpPr txBox="1"/>
          <p:nvPr/>
        </p:nvSpPr>
        <p:spPr>
          <a:xfrm>
            <a:off x="6310435" y="2613585"/>
            <a:ext cx="5616625" cy="162871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marR="899160" lvl="1" indent="-285750">
              <a:lnSpc>
                <a:spcPct val="105000"/>
              </a:lnSpc>
              <a:spcBef>
                <a:spcPts val="90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  <a:tab pos="2030730" algn="l"/>
                <a:tab pos="2307590" algn="l"/>
                <a:tab pos="2677160" algn="l"/>
                <a:tab pos="3643630" algn="l"/>
                <a:tab pos="3927475" algn="l"/>
                <a:tab pos="4344670" algn="l"/>
                <a:tab pos="5198745" algn="l"/>
                <a:tab pos="5436870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88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	the respondent</a:t>
            </a:r>
            <a:r>
              <a:rPr lang="en-US" dirty="0"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dirty="0"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Yes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, get the proper reply from Coursera application.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marR="911860" lvl="1" indent="-285750">
              <a:lnSpc>
                <a:spcPct val="101000"/>
              </a:lnSpc>
              <a:spcBef>
                <a:spcPts val="89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  <a:tab pos="4958080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12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1800" spc="22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2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2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26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29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sometime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, to get the proper reply from Coursera application.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207573"/>
            <a:ext cx="5403048" cy="28120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743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D0BE587B-27FC-4EEB-904E-E4AB19B7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93" y="980728"/>
            <a:ext cx="106409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7ED674-596B-42AA-9611-2C7078DFA759}"/>
              </a:ext>
            </a:extLst>
          </p:cNvPr>
          <p:cNvSpPr txBox="1"/>
          <p:nvPr/>
        </p:nvSpPr>
        <p:spPr>
          <a:xfrm>
            <a:off x="6238428" y="2348880"/>
            <a:ext cx="5256584" cy="26930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92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64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1800" spc="-8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-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Credit/debit, type of payment option you prefer more.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lvl="1" indent="-285750">
              <a:spcBef>
                <a:spcPts val="97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14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1800" spc="-6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-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pc="-40" dirty="0"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pc="-40" dirty="0" smtClean="0">
                <a:latin typeface="Calibri" panose="020F0502020204030204" pitchFamily="34" charset="0"/>
                <a:ea typeface="Arial MT"/>
                <a:cs typeface="Arial MT"/>
              </a:rPr>
              <a:t>Others, type of payment option you prefer more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.</a:t>
            </a:r>
            <a:endParaRPr lang="en-US" dirty="0" smtClean="0"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lvl="1" indent="-285750">
              <a:spcBef>
                <a:spcPts val="97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12% of the respondent to Bank transfer, type of payment option you prefer more.</a:t>
            </a:r>
          </a:p>
          <a:p>
            <a:pPr marL="742950" lvl="1" indent="-285750">
              <a:spcBef>
                <a:spcPts val="97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10% of the respondent to E-wallet, type payment option you prefer more.</a:t>
            </a:r>
            <a:endParaRPr lang="en-US" sz="1800" dirty="0" smtClean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282588"/>
            <a:ext cx="5494496" cy="2949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8853"/>
              </p:ext>
            </p:extLst>
          </p:nvPr>
        </p:nvGraphicFramePr>
        <p:xfrm>
          <a:off x="7180042" y="551068"/>
          <a:ext cx="3373356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6678"/>
                <a:gridCol w="1686678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Credit/debit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64</a:t>
                      </a:r>
                      <a:endParaRPr lang="en-IN" b="1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Others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14</a:t>
                      </a:r>
                      <a:endParaRPr lang="en-IN" b="1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Bank</a:t>
                      </a:r>
                      <a:r>
                        <a:rPr lang="en-US" b="1" baseline="0" dirty="0" smtClean="0"/>
                        <a:t> transfer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</a:t>
                      </a:r>
                      <a:endParaRPr lang="en-IN" b="1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E-wallet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5820" y="-99392"/>
            <a:ext cx="9143538" cy="1066800"/>
          </a:xfrm>
        </p:spPr>
        <p:txBody>
          <a:bodyPr/>
          <a:lstStyle/>
          <a:p>
            <a:r>
              <a:rPr lang="en-US" dirty="0" err="1" smtClean="0"/>
              <a:t>Swot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756" y="2657139"/>
            <a:ext cx="2520280" cy="2016224"/>
          </a:xfrm>
        </p:spPr>
        <p:txBody>
          <a:bodyPr>
            <a:normAutofit fontScale="55000" lnSpcReduction="20000"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IN" dirty="0"/>
              <a:t>High product </a:t>
            </a:r>
            <a:r>
              <a:rPr lang="en-IN" dirty="0" smtClean="0"/>
              <a:t>Quality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IN" dirty="0"/>
              <a:t>Strong brand </a:t>
            </a:r>
            <a:r>
              <a:rPr lang="en-IN" dirty="0" smtClean="0"/>
              <a:t>recognition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IN" dirty="0"/>
              <a:t>Market Leadership </a:t>
            </a:r>
            <a:r>
              <a:rPr lang="en-IN" dirty="0" smtClean="0"/>
              <a:t>Position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IN" dirty="0"/>
              <a:t>Business </a:t>
            </a:r>
            <a:r>
              <a:rPr lang="en-IN" dirty="0" smtClean="0"/>
              <a:t>model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IN" dirty="0"/>
              <a:t>Quality talent management: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247563"/>
            <a:ext cx="936104" cy="93610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13792" y="2200017"/>
            <a:ext cx="2088232" cy="355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Strengths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2183667"/>
            <a:ext cx="946944" cy="946944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3646140" y="1715615"/>
            <a:ext cx="2088232" cy="355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286100" y="3243559"/>
            <a:ext cx="2844734" cy="649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Char char="•"/>
            </a:pPr>
            <a:r>
              <a:rPr lang="en-US" sz="1400" dirty="0" smtClean="0"/>
              <a:t>Finding </a:t>
            </a:r>
            <a:r>
              <a:rPr lang="en-US" sz="1400" dirty="0"/>
              <a:t>out the cost-effective sales model is critical. The number of enrolments in US is lower and hence the sustainability of the model is critical.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43" y="1245547"/>
            <a:ext cx="1084172" cy="1133453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6526460" y="2302035"/>
            <a:ext cx="2088232" cy="355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526460" y="2705515"/>
            <a:ext cx="2520280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Regional </a:t>
            </a:r>
            <a:r>
              <a:rPr lang="en-US" dirty="0"/>
              <a:t>languages </a:t>
            </a:r>
            <a:endParaRPr lang="en-US" dirty="0" smtClean="0"/>
          </a:p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Growing </a:t>
            </a:r>
            <a:r>
              <a:rPr lang="en-US" dirty="0" err="1"/>
              <a:t>digitalisation</a:t>
            </a:r>
            <a:r>
              <a:rPr lang="en-US" dirty="0"/>
              <a:t> in India </a:t>
            </a:r>
            <a:endParaRPr lang="en-US" dirty="0" smtClean="0"/>
          </a:p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Introducing for professional </a:t>
            </a:r>
            <a:r>
              <a:rPr lang="en-US" dirty="0" smtClean="0"/>
              <a:t>       courses 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Untapped </a:t>
            </a:r>
            <a:r>
              <a:rPr lang="en-US" dirty="0"/>
              <a:t>semi urban India</a:t>
            </a:r>
            <a:r>
              <a:rPr lang="en-US" dirty="0" smtClean="0"/>
              <a:t>.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tapped merely 2% of the students.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46" y="2183667"/>
            <a:ext cx="1016892" cy="1021432"/>
          </a:xfrm>
          <a:prstGeom prst="rect">
            <a:avLst/>
          </a:prstGeom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10054852" y="1791604"/>
            <a:ext cx="2088232" cy="355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9622804" y="3356992"/>
            <a:ext cx="2520280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Business </a:t>
            </a:r>
            <a:r>
              <a:rPr lang="en-US" dirty="0"/>
              <a:t>model could be imitated</a:t>
            </a:r>
            <a:r>
              <a:rPr lang="en-US" dirty="0" smtClean="0"/>
              <a:t>.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cost of replacing existing experts or classes. Data privacy</a:t>
            </a:r>
            <a:r>
              <a:rPr lang="en-US" dirty="0" smtClean="0"/>
              <a:t>.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Competitive </a:t>
            </a:r>
            <a:r>
              <a:rPr lang="en-US" dirty="0"/>
              <a:t>pressures. </a:t>
            </a:r>
            <a:r>
              <a:rPr lang="en-US" dirty="0" smtClean="0"/>
              <a:t> 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lead time to produce one course</a:t>
            </a:r>
          </a:p>
        </p:txBody>
      </p:sp>
    </p:spTree>
    <p:extLst>
      <p:ext uri="{BB962C8B-B14F-4D97-AF65-F5344CB8AC3E}">
        <p14:creationId xmlns:p14="http://schemas.microsoft.com/office/powerpoint/2010/main" val="4266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7955912" cy="3697465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/>
              <a:t>of all this is the website for the e-learning of COURSERA where the 100% of the respondents going to use 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59</a:t>
            </a:r>
            <a:r>
              <a:rPr lang="en-US" dirty="0"/>
              <a:t>% to 35% of the peoples are knows about the COURSERA form T.V and friends/family respectively.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Coursera </a:t>
            </a:r>
            <a:r>
              <a:rPr lang="en-US" dirty="0"/>
              <a:t>is very interesting for student learning and </a:t>
            </a:r>
            <a:r>
              <a:rPr lang="en-US" dirty="0" smtClean="0"/>
              <a:t>it has </a:t>
            </a:r>
            <a:r>
              <a:rPr lang="en-US" dirty="0"/>
              <a:t>many course for the students. The type are in Coursera online course, mocks test, exams, Entrance exam.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Maximum </a:t>
            </a:r>
            <a:r>
              <a:rPr lang="en-US" dirty="0"/>
              <a:t>students going to like the interactive visual learning and covers all the </a:t>
            </a:r>
            <a:r>
              <a:rPr lang="en-US" dirty="0" smtClean="0"/>
              <a:t>syllabus.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compare other the 61.2% of the students says it’s better for the learning and cover all syllabus.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prove that Coursera is user friendly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01" y="38610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4771FA-01F7-4821-BD39-9CB76722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200A21-8869-42AC-ABFE-7D6E589E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685109"/>
            <a:ext cx="9684104" cy="5051648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According </a:t>
            </a:r>
            <a:r>
              <a:rPr lang="en-US" dirty="0"/>
              <a:t>to me, it is one of the best study app available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has great animations, visualizations and understanding which is Something beyond the textbook.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learning very easy ( A good revision tool for whatever you studied in school 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Subjective and Objective test for Practice.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Practice option on app has a lot of good questions. Provide us with a student portal where we can ask our doubts and get them cleared, revision notes, popular questions, videos, etc. </a:t>
            </a:r>
            <a:endParaRPr lang="en-IN" sz="20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REFERENCES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/>
              <a:t> </a:t>
            </a:r>
            <a:r>
              <a:rPr lang="en-IN" sz="1600" dirty="0"/>
              <a:t>https://en.wikipedia.org/wiki/Coursera </a:t>
            </a:r>
            <a:endParaRPr lang="en-IN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/>
              <a:t>https</a:t>
            </a:r>
            <a:r>
              <a:rPr lang="en-IN" sz="1600" dirty="0"/>
              <a:t>://www.coursera.org/ </a:t>
            </a:r>
            <a:r>
              <a:rPr lang="en-IN" sz="1600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 smtClean="0">
                <a:hlinkClick r:id="rId2"/>
              </a:rPr>
              <a:t>https</a:t>
            </a:r>
            <a:r>
              <a:rPr lang="en-IN" sz="1600" dirty="0">
                <a:hlinkClick r:id="rId2"/>
              </a:rPr>
              <a:t>://stackoverflow.com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www.google.com</a:t>
            </a:r>
            <a:endParaRPr lang="en-IN" sz="18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407707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7955912" cy="3697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Coursera is an online education platform that partners with top universities, colleges, and educational institutions from around the world to provide high-quality courses and educational content to learners worldwide. </a:t>
            </a:r>
            <a:r>
              <a:rPr lang="en-US" dirty="0" smtClean="0"/>
              <a:t>The platform was founded in 2012 by two Stanford University professors, Andrew Ng and Daphne </a:t>
            </a:r>
            <a:r>
              <a:rPr lang="en-US" dirty="0" err="1" smtClean="0"/>
              <a:t>Koller</a:t>
            </a:r>
            <a:r>
              <a:rPr lang="en-US" dirty="0" smtClean="0"/>
              <a:t>, and it has since become a prominent player in the online education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804" y="548680"/>
            <a:ext cx="9143538" cy="10668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98276" y="1844824"/>
            <a:ext cx="9361040" cy="3697465"/>
          </a:xfrm>
        </p:spPr>
        <p:txBody>
          <a:bodyPr/>
          <a:lstStyle/>
          <a:p>
            <a:pPr marL="1143000" lvl="2">
              <a:spcBef>
                <a:spcPts val="1000"/>
              </a:spcBef>
              <a:buSzPts val="1400"/>
              <a:buFont typeface="Symbol" panose="05050102010706020507" pitchFamily="18" charset="2"/>
              <a:buChar char=""/>
              <a:tabLst>
                <a:tab pos="1066800" algn="l"/>
                <a:tab pos="1067435" algn="l"/>
              </a:tabLst>
            </a:pPr>
            <a:r>
              <a:rPr lang="en-US" sz="2400" dirty="0" smtClean="0"/>
              <a:t>To </a:t>
            </a:r>
            <a:r>
              <a:rPr lang="en-US" sz="2400" dirty="0"/>
              <a:t>study the growth of online e-learning in World. </a:t>
            </a:r>
            <a:endParaRPr lang="en-US" sz="2400" dirty="0" smtClean="0"/>
          </a:p>
          <a:p>
            <a:pPr marL="1143000" lvl="2">
              <a:spcBef>
                <a:spcPts val="1000"/>
              </a:spcBef>
              <a:buSzPts val="1400"/>
              <a:buFont typeface="Symbol" panose="05050102010706020507" pitchFamily="18" charset="2"/>
              <a:buChar char=""/>
              <a:tabLst>
                <a:tab pos="1066800" algn="l"/>
                <a:tab pos="1067435" algn="l"/>
              </a:tabLst>
            </a:pPr>
            <a:r>
              <a:rPr lang="en-US" sz="2400" dirty="0" smtClean="0"/>
              <a:t>To </a:t>
            </a:r>
            <a:r>
              <a:rPr lang="en-US" sz="2400" dirty="0"/>
              <a:t>explore the online learning of model of Coursera app. </a:t>
            </a:r>
            <a:endParaRPr lang="en-US" sz="2400" dirty="0" smtClean="0"/>
          </a:p>
          <a:p>
            <a:pPr marL="1143000" lvl="2">
              <a:spcBef>
                <a:spcPts val="1000"/>
              </a:spcBef>
              <a:buSzPts val="1400"/>
              <a:buFont typeface="Symbol" panose="05050102010706020507" pitchFamily="18" charset="2"/>
              <a:buChar char=""/>
              <a:tabLst>
                <a:tab pos="1066800" algn="l"/>
                <a:tab pos="1067435" algn="l"/>
              </a:tabLst>
            </a:pPr>
            <a:r>
              <a:rPr lang="en-US" sz="2400" dirty="0" smtClean="0"/>
              <a:t>To analysis </a:t>
            </a:r>
            <a:r>
              <a:rPr lang="en-US" sz="2400" dirty="0"/>
              <a:t>the user feedback of Coursera over other available online learning in India. </a:t>
            </a:r>
            <a:endParaRPr lang="en-US" sz="2400" dirty="0" smtClean="0"/>
          </a:p>
          <a:p>
            <a:pPr marL="1143000" lvl="2">
              <a:spcBef>
                <a:spcPts val="1000"/>
              </a:spcBef>
              <a:buSzPts val="1400"/>
              <a:buFont typeface="Symbol" panose="05050102010706020507" pitchFamily="18" charset="2"/>
              <a:buChar char=""/>
              <a:tabLst>
                <a:tab pos="1066800" algn="l"/>
                <a:tab pos="1067435" algn="l"/>
              </a:tabLst>
            </a:pPr>
            <a:r>
              <a:rPr lang="en-US" sz="2400" dirty="0" smtClean="0"/>
              <a:t>To </a:t>
            </a:r>
            <a:r>
              <a:rPr lang="en-US" sz="2400" dirty="0"/>
              <a:t>find out mode by which the user become aware of Coursera. </a:t>
            </a:r>
            <a:r>
              <a:rPr lang="en-US" sz="2400" dirty="0" smtClean="0"/>
              <a:t> </a:t>
            </a:r>
          </a:p>
          <a:p>
            <a:pPr marL="1143000" lvl="2">
              <a:spcBef>
                <a:spcPts val="1000"/>
              </a:spcBef>
              <a:buSzPts val="1400"/>
              <a:buFont typeface="Symbol" panose="05050102010706020507" pitchFamily="18" charset="2"/>
              <a:buChar char=""/>
              <a:tabLst>
                <a:tab pos="1066800" algn="l"/>
                <a:tab pos="1067435" algn="l"/>
              </a:tabLst>
            </a:pPr>
            <a:r>
              <a:rPr lang="en-US" sz="2400" dirty="0" smtClean="0"/>
              <a:t>To </a:t>
            </a:r>
            <a:r>
              <a:rPr lang="en-US" sz="2400" dirty="0"/>
              <a:t>reveal the satisfaction level of the user.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198884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17EBC7C-8AFF-4C72-B4A5-060642991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12763"/>
              </p:ext>
            </p:extLst>
          </p:nvPr>
        </p:nvGraphicFramePr>
        <p:xfrm>
          <a:off x="6742484" y="2276193"/>
          <a:ext cx="3603178" cy="11528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1802423">
                  <a:extLst>
                    <a:ext uri="{9D8B030D-6E8A-4147-A177-3AD203B41FA5}">
                      <a16:colId xmlns:a16="http://schemas.microsoft.com/office/drawing/2014/main" xmlns="" val="2618874807"/>
                    </a:ext>
                  </a:extLst>
                </a:gridCol>
                <a:gridCol w="1800755">
                  <a:extLst>
                    <a:ext uri="{9D8B030D-6E8A-4147-A177-3AD203B41FA5}">
                      <a16:colId xmlns:a16="http://schemas.microsoft.com/office/drawing/2014/main" xmlns="" val="2853690363"/>
                    </a:ext>
                  </a:extLst>
                </a:gridCol>
              </a:tblGrid>
              <a:tr h="578513">
                <a:tc>
                  <a:txBody>
                    <a:bodyPr/>
                    <a:lstStyle/>
                    <a:p>
                      <a:pPr marL="6985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183272917"/>
                  </a:ext>
                </a:extLst>
              </a:tr>
              <a:tr h="574295">
                <a:tc>
                  <a:txBody>
                    <a:bodyPr/>
                    <a:lstStyle/>
                    <a:p>
                      <a:pPr marL="6985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Female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762344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D29566-2127-46ED-86EE-48B5FAF56092}"/>
              </a:ext>
            </a:extLst>
          </p:cNvPr>
          <p:cNvSpPr txBox="1"/>
          <p:nvPr/>
        </p:nvSpPr>
        <p:spPr>
          <a:xfrm>
            <a:off x="6289800" y="3861048"/>
            <a:ext cx="3981076" cy="105157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85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spc="-5" dirty="0" smtClean="0">
                <a:latin typeface="Calibri" panose="020F0502020204030204" pitchFamily="34" charset="0"/>
                <a:ea typeface="Arial MT"/>
                <a:cs typeface="Arial MT"/>
              </a:rPr>
              <a:t>69</a:t>
            </a:r>
            <a:r>
              <a:rPr lang="en-US" spc="-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pc="-7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pc="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pc="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are</a:t>
            </a:r>
            <a:r>
              <a:rPr lang="en-US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Arial MT"/>
                <a:cs typeface="Arial MT"/>
              </a:rPr>
              <a:t>Male.</a:t>
            </a:r>
            <a:endParaRPr lang="en-IN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lvl="1" indent="-285750">
              <a:spcBef>
                <a:spcPts val="98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31</a:t>
            </a:r>
            <a:r>
              <a:rPr lang="en-US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pc="-6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 respondent</a:t>
            </a:r>
            <a:r>
              <a:rPr lang="en-US" spc="-4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are</a:t>
            </a:r>
            <a:r>
              <a:rPr lang="en-US" spc="-2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Arial MT"/>
                <a:cs typeface="Arial MT"/>
              </a:rPr>
              <a:t>Female.</a:t>
            </a:r>
            <a:endParaRPr lang="en-IN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2199663"/>
            <a:ext cx="5159187" cy="27129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5D08F209-9F3B-471D-A770-9EF5E07F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556792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122AA1C-6493-4E79-8DBC-9E0DDD35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93100"/>
              </p:ext>
            </p:extLst>
          </p:nvPr>
        </p:nvGraphicFramePr>
        <p:xfrm>
          <a:off x="6958508" y="1667435"/>
          <a:ext cx="3240360" cy="11134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1618685">
                  <a:extLst>
                    <a:ext uri="{9D8B030D-6E8A-4147-A177-3AD203B41FA5}">
                      <a16:colId xmlns:a16="http://schemas.microsoft.com/office/drawing/2014/main" xmlns="" val="1885682944"/>
                    </a:ext>
                  </a:extLst>
                </a:gridCol>
                <a:gridCol w="1621675">
                  <a:extLst>
                    <a:ext uri="{9D8B030D-6E8A-4147-A177-3AD203B41FA5}">
                      <a16:colId xmlns:a16="http://schemas.microsoft.com/office/drawing/2014/main" xmlns="" val="2837678698"/>
                    </a:ext>
                  </a:extLst>
                </a:gridCol>
              </a:tblGrid>
              <a:tr h="579577">
                <a:tc>
                  <a:txBody>
                    <a:bodyPr/>
                    <a:lstStyle/>
                    <a:p>
                      <a:pPr marL="6985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523441219"/>
                  </a:ext>
                </a:extLst>
              </a:tr>
              <a:tr h="533913">
                <a:tc>
                  <a:txBody>
                    <a:bodyPr/>
                    <a:lstStyle/>
                    <a:p>
                      <a:pPr marL="6985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8519276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A9F97A-4566-46B4-816E-55E7533B72A0}"/>
              </a:ext>
            </a:extLst>
          </p:cNvPr>
          <p:cNvSpPr txBox="1"/>
          <p:nvPr/>
        </p:nvSpPr>
        <p:spPr>
          <a:xfrm>
            <a:off x="6454452" y="3041715"/>
            <a:ext cx="4536504" cy="145167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85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Arial MT"/>
                <a:cs typeface="Arial MT"/>
              </a:rPr>
              <a:t>100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2000" spc="-5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2000" spc="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20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use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Arial MT"/>
                <a:cs typeface="Arial MT"/>
              </a:rPr>
              <a:t>E-learning website</a:t>
            </a:r>
            <a:r>
              <a:rPr lang="en-US" sz="2000" spc="-2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lvl="1" indent="-285750">
              <a:spcBef>
                <a:spcPts val="98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Arial MT"/>
                <a:cs typeface="Arial MT"/>
              </a:rPr>
              <a:t>0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2000" spc="-5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2000" spc="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2000" spc="-10" dirty="0"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not</a:t>
            </a:r>
            <a:r>
              <a:rPr lang="en-US" sz="2000" spc="-5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use</a:t>
            </a:r>
            <a:r>
              <a:rPr lang="en-US" sz="2000" spc="-2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Arial MT"/>
                <a:cs typeface="Arial MT"/>
              </a:rPr>
              <a:t>E-learning website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392925"/>
            <a:ext cx="5616624" cy="31028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0DD13C53-FBE4-4F97-A55E-0E2318C04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53" y="764704"/>
            <a:ext cx="109884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47FD8C9-5388-4B17-A277-4035951E3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85531"/>
              </p:ext>
            </p:extLst>
          </p:nvPr>
        </p:nvGraphicFramePr>
        <p:xfrm>
          <a:off x="7246540" y="1268761"/>
          <a:ext cx="3024336" cy="12241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1512866">
                  <a:extLst>
                    <a:ext uri="{9D8B030D-6E8A-4147-A177-3AD203B41FA5}">
                      <a16:colId xmlns:a16="http://schemas.microsoft.com/office/drawing/2014/main" xmlns="" val="4080223978"/>
                    </a:ext>
                  </a:extLst>
                </a:gridCol>
                <a:gridCol w="1511470">
                  <a:extLst>
                    <a:ext uri="{9D8B030D-6E8A-4147-A177-3AD203B41FA5}">
                      <a16:colId xmlns:a16="http://schemas.microsoft.com/office/drawing/2014/main" xmlns="" val="3136202048"/>
                    </a:ext>
                  </a:extLst>
                </a:gridCol>
              </a:tblGrid>
              <a:tr h="612064">
                <a:tc>
                  <a:txBody>
                    <a:bodyPr/>
                    <a:lstStyle/>
                    <a:p>
                      <a:pPr marL="6985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80083519"/>
                  </a:ext>
                </a:extLst>
              </a:tr>
              <a:tr h="612064">
                <a:tc>
                  <a:txBody>
                    <a:bodyPr/>
                    <a:lstStyle/>
                    <a:p>
                      <a:pPr marL="6985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6129453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B16D986-A789-4AE1-869F-ED1423C0C060}"/>
              </a:ext>
            </a:extLst>
          </p:cNvPr>
          <p:cNvSpPr txBox="1"/>
          <p:nvPr/>
        </p:nvSpPr>
        <p:spPr>
          <a:xfrm>
            <a:off x="6670476" y="2903215"/>
            <a:ext cx="4824536" cy="132856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93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99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1800" spc="-8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 the respondent</a:t>
            </a:r>
            <a:r>
              <a:rPr lang="en-US" sz="1800" spc="-2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use Coursera app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lvl="1" indent="-285750">
              <a:spcBef>
                <a:spcPts val="98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1%</a:t>
            </a:r>
            <a:r>
              <a:rPr lang="en-US" sz="1800" spc="-5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-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not use </a:t>
            </a: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Coursera app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9" y="1268761"/>
            <a:ext cx="5336585" cy="2963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585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3D9036E6-0B57-4317-A172-E3AC197A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868" y="1124744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B9B2450-7283-4DFB-B4DB-1AC0A6AEC672}"/>
              </a:ext>
            </a:extLst>
          </p:cNvPr>
          <p:cNvSpPr txBox="1"/>
          <p:nvPr/>
        </p:nvSpPr>
        <p:spPr>
          <a:xfrm>
            <a:off x="6785327" y="2204864"/>
            <a:ext cx="5069726" cy="457497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92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79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1800" spc="1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4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to know about Coursera application from Friend’s and Family.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marR="1369060" lvl="1" indent="-285750">
              <a:lnSpc>
                <a:spcPct val="103000"/>
              </a:lnSpc>
              <a:spcBef>
                <a:spcPts val="98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12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1800" spc="-3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6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4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4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8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pc="80" dirty="0" smtClean="0">
                <a:latin typeface="Calibri" panose="020F0502020204030204" pitchFamily="34" charset="0"/>
                <a:ea typeface="Arial MT"/>
                <a:cs typeface="Arial MT"/>
              </a:rPr>
              <a:t>known about Coursera application from Television.</a:t>
            </a:r>
          </a:p>
          <a:p>
            <a:pPr marL="742950" marR="1369060" lvl="1" indent="-285750">
              <a:lnSpc>
                <a:spcPct val="103000"/>
              </a:lnSpc>
              <a:spcBef>
                <a:spcPts val="98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>
                <a:latin typeface="Calibri" panose="020F0502020204030204" pitchFamily="34" charset="0"/>
                <a:ea typeface="Arial MT"/>
                <a:cs typeface="Arial MT"/>
              </a:rPr>
              <a:t>7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1800" spc="-3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2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2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 to know about Coursera application from Newspaper.</a:t>
            </a:r>
          </a:p>
          <a:p>
            <a:pPr marL="742950" marR="1369060" lvl="1" indent="-285750">
              <a:lnSpc>
                <a:spcPct val="103000"/>
              </a:lnSpc>
              <a:spcBef>
                <a:spcPts val="98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2% of the respondent to know about Coursera app from Magazine.</a:t>
            </a:r>
          </a:p>
          <a:p>
            <a:pPr marL="742950" marR="1369060" lvl="1" indent="-285750">
              <a:lnSpc>
                <a:spcPct val="103000"/>
              </a:lnSpc>
              <a:spcBef>
                <a:spcPts val="98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endParaRPr lang="en-US" dirty="0"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484784"/>
            <a:ext cx="5744944" cy="28803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45764"/>
              </p:ext>
            </p:extLst>
          </p:nvPr>
        </p:nvGraphicFramePr>
        <p:xfrm>
          <a:off x="7633512" y="548680"/>
          <a:ext cx="3373356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6678"/>
                <a:gridCol w="1686678"/>
              </a:tblGrid>
              <a:tr h="324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Friend’s/family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79</a:t>
                      </a:r>
                      <a:endParaRPr lang="en-IN" b="1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Television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</a:t>
                      </a:r>
                      <a:endParaRPr lang="en-IN" b="1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Newspaper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Magazine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2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6C3E3165-06EC-45B7-9A09-779C9F9D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76" y="1052736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1ECDE25-9F71-4929-B919-3E4E48594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33201"/>
              </p:ext>
            </p:extLst>
          </p:nvPr>
        </p:nvGraphicFramePr>
        <p:xfrm>
          <a:off x="7102524" y="1052737"/>
          <a:ext cx="3240360" cy="9361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1619222">
                  <a:extLst>
                    <a:ext uri="{9D8B030D-6E8A-4147-A177-3AD203B41FA5}">
                      <a16:colId xmlns:a16="http://schemas.microsoft.com/office/drawing/2014/main" xmlns="" val="3048579312"/>
                    </a:ext>
                  </a:extLst>
                </a:gridCol>
                <a:gridCol w="1621138">
                  <a:extLst>
                    <a:ext uri="{9D8B030D-6E8A-4147-A177-3AD203B41FA5}">
                      <a16:colId xmlns:a16="http://schemas.microsoft.com/office/drawing/2014/main" xmlns="" val="3979941506"/>
                    </a:ext>
                  </a:extLst>
                </a:gridCol>
              </a:tblGrid>
              <a:tr h="469763">
                <a:tc>
                  <a:txBody>
                    <a:bodyPr/>
                    <a:lstStyle/>
                    <a:p>
                      <a:pPr marL="73025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11376541"/>
                  </a:ext>
                </a:extLst>
              </a:tr>
              <a:tr h="466340">
                <a:tc>
                  <a:txBody>
                    <a:bodyPr/>
                    <a:lstStyle/>
                    <a:p>
                      <a:pPr marL="73025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8256422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55DC046-57DC-4BCE-A116-B07AD7D8128B}"/>
              </a:ext>
            </a:extLst>
          </p:cNvPr>
          <p:cNvSpPr txBox="1"/>
          <p:nvPr/>
        </p:nvSpPr>
        <p:spPr>
          <a:xfrm>
            <a:off x="6526460" y="2132858"/>
            <a:ext cx="5904656" cy="134895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marR="1050290" lvl="1" indent="-285750">
              <a:lnSpc>
                <a:spcPct val="101000"/>
              </a:lnSpc>
              <a:spcBef>
                <a:spcPts val="950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93%</a:t>
            </a:r>
            <a:r>
              <a:rPr lang="en-US" sz="1800" spc="11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15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1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1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18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Yes</a:t>
            </a:r>
            <a:r>
              <a:rPr lang="en-US" sz="1800" spc="16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like courses that are available in Coursera app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742950" marR="1050290" lvl="1" indent="-285750">
              <a:lnSpc>
                <a:spcPct val="105000"/>
              </a:lnSpc>
              <a:spcBef>
                <a:spcPts val="90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>
                <a:latin typeface="Calibri" panose="020F0502020204030204" pitchFamily="34" charset="0"/>
                <a:ea typeface="Arial MT"/>
                <a:cs typeface="Arial MT"/>
              </a:rPr>
              <a:t>7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%of</a:t>
            </a:r>
            <a:r>
              <a:rPr lang="en-US" sz="1800" spc="5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4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7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No</a:t>
            </a:r>
            <a:r>
              <a:rPr lang="en-US" sz="1800" spc="5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not like courses that are available in Coursera app.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196752"/>
            <a:ext cx="5646909" cy="28653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54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0754C9EE-2FFD-439B-ADEA-C1C84B24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860" y="980728"/>
            <a:ext cx="1152143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C008277-DDBC-43AA-8E0B-891335541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58144"/>
              </p:ext>
            </p:extLst>
          </p:nvPr>
        </p:nvGraphicFramePr>
        <p:xfrm>
          <a:off x="6886500" y="1032174"/>
          <a:ext cx="3096344" cy="13399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{3B4B98B0-60AC-42C2-AFA5-B58CD77FA1E5}</a:tableStyleId>
              </a:tblPr>
              <a:tblGrid>
                <a:gridCol w="1549030">
                  <a:extLst>
                    <a:ext uri="{9D8B030D-6E8A-4147-A177-3AD203B41FA5}">
                      <a16:colId xmlns:a16="http://schemas.microsoft.com/office/drawing/2014/main" xmlns="" val="2085353598"/>
                    </a:ext>
                  </a:extLst>
                </a:gridCol>
                <a:gridCol w="1547314">
                  <a:extLst>
                    <a:ext uri="{9D8B030D-6E8A-4147-A177-3AD203B41FA5}">
                      <a16:colId xmlns:a16="http://schemas.microsoft.com/office/drawing/2014/main" xmlns="" val="1880708819"/>
                    </a:ext>
                  </a:extLst>
                </a:gridCol>
              </a:tblGrid>
              <a:tr h="667555">
                <a:tc>
                  <a:txBody>
                    <a:bodyPr/>
                    <a:lstStyle/>
                    <a:p>
                      <a:pPr marL="73025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33074886"/>
                  </a:ext>
                </a:extLst>
              </a:tr>
              <a:tr h="672422">
                <a:tc>
                  <a:txBody>
                    <a:bodyPr/>
                    <a:lstStyle/>
                    <a:p>
                      <a:pPr marL="73025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3404440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E226AF-FBDD-4D49-9AD0-C977C051E5C1}"/>
              </a:ext>
            </a:extLst>
          </p:cNvPr>
          <p:cNvSpPr txBox="1"/>
          <p:nvPr/>
        </p:nvSpPr>
        <p:spPr>
          <a:xfrm>
            <a:off x="6310436" y="2759009"/>
            <a:ext cx="6192688" cy="66223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742950" marR="1269365" lvl="1" indent="-285750">
              <a:lnSpc>
                <a:spcPct val="105000"/>
              </a:lnSpc>
              <a:spcBef>
                <a:spcPts val="905"/>
              </a:spcBef>
              <a:spcAft>
                <a:spcPts val="0"/>
              </a:spcAft>
              <a:buSzPts val="1600"/>
              <a:buFont typeface="Arial MT"/>
              <a:buChar char="•"/>
              <a:tabLst>
                <a:tab pos="1460500" algn="l"/>
                <a:tab pos="1461135" algn="l"/>
              </a:tabLst>
            </a:pP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100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%</a:t>
            </a:r>
            <a:r>
              <a:rPr lang="en-US" sz="1800" spc="145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</a:t>
            </a:r>
            <a:r>
              <a:rPr lang="en-US" sz="1800" spc="24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2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respondent</a:t>
            </a:r>
            <a:r>
              <a:rPr lang="en-US" sz="1800" spc="20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2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Yes</a:t>
            </a:r>
            <a:r>
              <a:rPr lang="en-US" sz="1800" spc="24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Arial MT"/>
                <a:cs typeface="Arial MT"/>
              </a:rPr>
              <a:t>Coursera app is user friendly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Arial MT"/>
                <a:cs typeface="Arial MT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006367"/>
            <a:ext cx="5212532" cy="2933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52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791</Words>
  <Application>Microsoft Office PowerPoint</Application>
  <PresentationFormat>Custom</PresentationFormat>
  <Paragraphs>125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MT</vt:lpstr>
      <vt:lpstr>Calibri</vt:lpstr>
      <vt:lpstr>Courier New</vt:lpstr>
      <vt:lpstr>Symbol</vt:lpstr>
      <vt:lpstr>Times New Roman</vt:lpstr>
      <vt:lpstr>Wingdings</vt:lpstr>
      <vt:lpstr>Project planning overview presentation</vt:lpstr>
      <vt:lpstr>      Institute of Management Research and Development ,Shirpur       STUDY ON COURSERA</vt:lpstr>
      <vt:lpstr>INTRODUCTION</vt:lpstr>
      <vt:lpstr>OBJECTIVE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</vt:lpstr>
      <vt:lpstr>Findings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TRUECALLER</dc:title>
  <dc:creator>Pranjal Chaudhari</dc:creator>
  <cp:lastModifiedBy>ADMIN</cp:lastModifiedBy>
  <cp:revision>18</cp:revision>
  <dcterms:created xsi:type="dcterms:W3CDTF">2022-11-09T16:02:43Z</dcterms:created>
  <dcterms:modified xsi:type="dcterms:W3CDTF">2023-10-26T17:58:03Z</dcterms:modified>
</cp:coreProperties>
</file>