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D25C989-149F-48D7-B348-3FFA4D576A60}"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F2A5A-C71A-4151-A9E3-1EBA41D7FB5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41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5C989-149F-48D7-B348-3FFA4D576A60}"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F2A5A-C71A-4151-A9E3-1EBA41D7FB50}" type="slidenum">
              <a:rPr lang="en-US" smtClean="0"/>
              <a:t>‹#›</a:t>
            </a:fld>
            <a:endParaRPr lang="en-US"/>
          </a:p>
        </p:txBody>
      </p:sp>
    </p:spTree>
    <p:extLst>
      <p:ext uri="{BB962C8B-B14F-4D97-AF65-F5344CB8AC3E}">
        <p14:creationId xmlns:p14="http://schemas.microsoft.com/office/powerpoint/2010/main" val="35845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5C989-149F-48D7-B348-3FFA4D576A60}"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F2A5A-C71A-4151-A9E3-1EBA41D7FB5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8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5C989-149F-48D7-B348-3FFA4D576A60}"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F2A5A-C71A-4151-A9E3-1EBA41D7FB50}" type="slidenum">
              <a:rPr lang="en-US" smtClean="0"/>
              <a:t>‹#›</a:t>
            </a:fld>
            <a:endParaRPr lang="en-US"/>
          </a:p>
        </p:txBody>
      </p:sp>
    </p:spTree>
    <p:extLst>
      <p:ext uri="{BB962C8B-B14F-4D97-AF65-F5344CB8AC3E}">
        <p14:creationId xmlns:p14="http://schemas.microsoft.com/office/powerpoint/2010/main" val="262983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25C989-149F-48D7-B348-3FFA4D576A60}"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F2A5A-C71A-4151-A9E3-1EBA41D7FB5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07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25C989-149F-48D7-B348-3FFA4D576A60}"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F2A5A-C71A-4151-A9E3-1EBA41D7FB50}" type="slidenum">
              <a:rPr lang="en-US" smtClean="0"/>
              <a:t>‹#›</a:t>
            </a:fld>
            <a:endParaRPr lang="en-US"/>
          </a:p>
        </p:txBody>
      </p:sp>
    </p:spTree>
    <p:extLst>
      <p:ext uri="{BB962C8B-B14F-4D97-AF65-F5344CB8AC3E}">
        <p14:creationId xmlns:p14="http://schemas.microsoft.com/office/powerpoint/2010/main" val="147469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25C989-149F-48D7-B348-3FFA4D576A60}"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0F2A5A-C71A-4151-A9E3-1EBA41D7FB50}" type="slidenum">
              <a:rPr lang="en-US" smtClean="0"/>
              <a:t>‹#›</a:t>
            </a:fld>
            <a:endParaRPr lang="en-US"/>
          </a:p>
        </p:txBody>
      </p:sp>
    </p:spTree>
    <p:extLst>
      <p:ext uri="{BB962C8B-B14F-4D97-AF65-F5344CB8AC3E}">
        <p14:creationId xmlns:p14="http://schemas.microsoft.com/office/powerpoint/2010/main" val="4152643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25C989-149F-48D7-B348-3FFA4D576A60}"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0F2A5A-C71A-4151-A9E3-1EBA41D7FB50}" type="slidenum">
              <a:rPr lang="en-US" smtClean="0"/>
              <a:t>‹#›</a:t>
            </a:fld>
            <a:endParaRPr lang="en-US"/>
          </a:p>
        </p:txBody>
      </p:sp>
    </p:spTree>
    <p:extLst>
      <p:ext uri="{BB962C8B-B14F-4D97-AF65-F5344CB8AC3E}">
        <p14:creationId xmlns:p14="http://schemas.microsoft.com/office/powerpoint/2010/main" val="254195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5C989-149F-48D7-B348-3FFA4D576A60}" type="datetimeFigureOut">
              <a:rPr lang="en-US" smtClean="0"/>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0F2A5A-C71A-4151-A9E3-1EBA41D7FB50}" type="slidenum">
              <a:rPr lang="en-US" smtClean="0"/>
              <a:t>‹#›</a:t>
            </a:fld>
            <a:endParaRPr lang="en-US"/>
          </a:p>
        </p:txBody>
      </p:sp>
    </p:spTree>
    <p:extLst>
      <p:ext uri="{BB962C8B-B14F-4D97-AF65-F5344CB8AC3E}">
        <p14:creationId xmlns:p14="http://schemas.microsoft.com/office/powerpoint/2010/main" val="3633953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25C989-149F-48D7-B348-3FFA4D576A60}"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F2A5A-C71A-4151-A9E3-1EBA41D7FB50}" type="slidenum">
              <a:rPr lang="en-US" smtClean="0"/>
              <a:t>‹#›</a:t>
            </a:fld>
            <a:endParaRPr lang="en-US"/>
          </a:p>
        </p:txBody>
      </p:sp>
    </p:spTree>
    <p:extLst>
      <p:ext uri="{BB962C8B-B14F-4D97-AF65-F5344CB8AC3E}">
        <p14:creationId xmlns:p14="http://schemas.microsoft.com/office/powerpoint/2010/main" val="328158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25C989-149F-48D7-B348-3FFA4D576A60}"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F2A5A-C71A-4151-A9E3-1EBA41D7FB5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212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D25C989-149F-48D7-B348-3FFA4D576A60}" type="datetimeFigureOut">
              <a:rPr lang="en-US" smtClean="0"/>
              <a:t>12/12/2023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D0F2A5A-C71A-4151-A9E3-1EBA41D7FB50}"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81643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F4474-0D2E-41A2-8232-E9121E0B454A}"/>
              </a:ext>
            </a:extLst>
          </p:cNvPr>
          <p:cNvSpPr>
            <a:spLocks noGrp="1"/>
          </p:cNvSpPr>
          <p:nvPr>
            <p:ph type="ctrTitle"/>
          </p:nvPr>
        </p:nvSpPr>
        <p:spPr/>
        <p:txBody>
          <a:bodyPr>
            <a:normAutofit/>
          </a:bodyPr>
          <a:lstStyle/>
          <a:p>
            <a:r>
              <a:rPr lang="en-US" dirty="0"/>
              <a:t>An Analysis of US Airline Delay and Cancellation Data</a:t>
            </a:r>
          </a:p>
        </p:txBody>
      </p:sp>
      <p:sp>
        <p:nvSpPr>
          <p:cNvPr id="3" name="Subtitle 2">
            <a:extLst>
              <a:ext uri="{FF2B5EF4-FFF2-40B4-BE49-F238E27FC236}">
                <a16:creationId xmlns:a16="http://schemas.microsoft.com/office/drawing/2014/main" id="{87003527-2624-451E-8C12-98C69E59C060}"/>
              </a:ext>
            </a:extLst>
          </p:cNvPr>
          <p:cNvSpPr>
            <a:spLocks noGrp="1"/>
          </p:cNvSpPr>
          <p:nvPr>
            <p:ph type="subTitle" idx="1"/>
          </p:nvPr>
        </p:nvSpPr>
        <p:spPr/>
        <p:txBody>
          <a:bodyPr/>
          <a:lstStyle/>
          <a:p>
            <a:r>
              <a:rPr lang="en-US" dirty="0"/>
              <a:t>Yash Bulsara</a:t>
            </a:r>
          </a:p>
          <a:p>
            <a:r>
              <a:rPr lang="en-US" dirty="0"/>
              <a:t>Guided By: Dr. Stefan </a:t>
            </a:r>
            <a:r>
              <a:rPr lang="en-US" dirty="0" err="1"/>
              <a:t>Robila</a:t>
            </a:r>
            <a:endParaRPr lang="en-US" dirty="0"/>
          </a:p>
          <a:p>
            <a:r>
              <a:rPr lang="en-US" dirty="0"/>
              <a:t>Montclair State University</a:t>
            </a:r>
          </a:p>
        </p:txBody>
      </p:sp>
    </p:spTree>
    <p:extLst>
      <p:ext uri="{BB962C8B-B14F-4D97-AF65-F5344CB8AC3E}">
        <p14:creationId xmlns:p14="http://schemas.microsoft.com/office/powerpoint/2010/main" val="72170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F7B88-5C89-4620-B270-F83E14D498A7}"/>
              </a:ext>
            </a:extLst>
          </p:cNvPr>
          <p:cNvSpPr>
            <a:spLocks noGrp="1"/>
          </p:cNvSpPr>
          <p:nvPr>
            <p:ph type="title"/>
          </p:nvPr>
        </p:nvSpPr>
        <p:spPr/>
        <p:txBody>
          <a:bodyPr/>
          <a:lstStyle/>
          <a:p>
            <a:r>
              <a:rPr lang="en-US" dirty="0"/>
              <a:t>Average delay by months</a:t>
            </a:r>
          </a:p>
        </p:txBody>
      </p:sp>
      <p:pic>
        <p:nvPicPr>
          <p:cNvPr id="5" name="Content Placeholder 4">
            <a:extLst>
              <a:ext uri="{FF2B5EF4-FFF2-40B4-BE49-F238E27FC236}">
                <a16:creationId xmlns:a16="http://schemas.microsoft.com/office/drawing/2014/main" id="{B4A2D05E-C9F7-4897-95B0-CBC840DA17F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152" r="5852"/>
          <a:stretch/>
        </p:blipFill>
        <p:spPr>
          <a:xfrm>
            <a:off x="1024128" y="2321859"/>
            <a:ext cx="7978588" cy="4022725"/>
          </a:xfrm>
        </p:spPr>
      </p:pic>
    </p:spTree>
    <p:extLst>
      <p:ext uri="{BB962C8B-B14F-4D97-AF65-F5344CB8AC3E}">
        <p14:creationId xmlns:p14="http://schemas.microsoft.com/office/powerpoint/2010/main" val="1781374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0846-8F6C-4C38-9D6E-7366C45B030C}"/>
              </a:ext>
            </a:extLst>
          </p:cNvPr>
          <p:cNvSpPr>
            <a:spLocks noGrp="1"/>
          </p:cNvSpPr>
          <p:nvPr>
            <p:ph type="title"/>
          </p:nvPr>
        </p:nvSpPr>
        <p:spPr/>
        <p:txBody>
          <a:bodyPr/>
          <a:lstStyle/>
          <a:p>
            <a:r>
              <a:rPr lang="en-US" dirty="0"/>
              <a:t>Average delay by week</a:t>
            </a:r>
          </a:p>
        </p:txBody>
      </p:sp>
      <p:pic>
        <p:nvPicPr>
          <p:cNvPr id="5" name="Content Placeholder 4">
            <a:extLst>
              <a:ext uri="{FF2B5EF4-FFF2-40B4-BE49-F238E27FC236}">
                <a16:creationId xmlns:a16="http://schemas.microsoft.com/office/drawing/2014/main" id="{72BBE864-6B9E-40B9-A1E0-B1AD7292F5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943" r="6546"/>
          <a:stretch/>
        </p:blipFill>
        <p:spPr>
          <a:xfrm>
            <a:off x="681317" y="2250059"/>
            <a:ext cx="8543366" cy="4022725"/>
          </a:xfrm>
        </p:spPr>
      </p:pic>
    </p:spTree>
    <p:extLst>
      <p:ext uri="{BB962C8B-B14F-4D97-AF65-F5344CB8AC3E}">
        <p14:creationId xmlns:p14="http://schemas.microsoft.com/office/powerpoint/2010/main" val="1969682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C50E2-3404-4102-89DF-4DDD444E3E31}"/>
              </a:ext>
            </a:extLst>
          </p:cNvPr>
          <p:cNvSpPr>
            <a:spLocks noGrp="1"/>
          </p:cNvSpPr>
          <p:nvPr>
            <p:ph type="title"/>
          </p:nvPr>
        </p:nvSpPr>
        <p:spPr/>
        <p:txBody>
          <a:bodyPr/>
          <a:lstStyle/>
          <a:p>
            <a:r>
              <a:rPr lang="en-US" dirty="0"/>
              <a:t>Average Airlines Speed</a:t>
            </a:r>
          </a:p>
        </p:txBody>
      </p:sp>
      <p:pic>
        <p:nvPicPr>
          <p:cNvPr id="5" name="Content Placeholder 4">
            <a:extLst>
              <a:ext uri="{FF2B5EF4-FFF2-40B4-BE49-F238E27FC236}">
                <a16:creationId xmlns:a16="http://schemas.microsoft.com/office/drawing/2014/main" id="{5CA44E94-1CD7-408D-9501-E44F1D2566A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830" r="4572"/>
          <a:stretch/>
        </p:blipFill>
        <p:spPr>
          <a:xfrm>
            <a:off x="439271" y="2250059"/>
            <a:ext cx="9565341" cy="4022725"/>
          </a:xfrm>
        </p:spPr>
      </p:pic>
    </p:spTree>
    <p:extLst>
      <p:ext uri="{BB962C8B-B14F-4D97-AF65-F5344CB8AC3E}">
        <p14:creationId xmlns:p14="http://schemas.microsoft.com/office/powerpoint/2010/main" val="1172320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6FBB1-1210-4CE1-AECC-32D2D4E5F65C}"/>
              </a:ext>
            </a:extLst>
          </p:cNvPr>
          <p:cNvSpPr>
            <a:spLocks noGrp="1"/>
          </p:cNvSpPr>
          <p:nvPr>
            <p:ph type="title"/>
          </p:nvPr>
        </p:nvSpPr>
        <p:spPr/>
        <p:txBody>
          <a:bodyPr/>
          <a:lstStyle/>
          <a:p>
            <a:r>
              <a:rPr lang="en-US" dirty="0"/>
              <a:t>Cancellation By Airlines</a:t>
            </a:r>
          </a:p>
        </p:txBody>
      </p:sp>
      <p:pic>
        <p:nvPicPr>
          <p:cNvPr id="5" name="Content Placeholder 4">
            <a:extLst>
              <a:ext uri="{FF2B5EF4-FFF2-40B4-BE49-F238E27FC236}">
                <a16:creationId xmlns:a16="http://schemas.microsoft.com/office/drawing/2014/main" id="{517DBED3-A1A5-46CD-9109-15AE83E8DE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384612"/>
            <a:ext cx="8333206" cy="4022725"/>
          </a:xfrm>
        </p:spPr>
      </p:pic>
    </p:spTree>
    <p:extLst>
      <p:ext uri="{BB962C8B-B14F-4D97-AF65-F5344CB8AC3E}">
        <p14:creationId xmlns:p14="http://schemas.microsoft.com/office/powerpoint/2010/main" val="897089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EDA9-1025-4AF8-8A60-BAC44270200F}"/>
              </a:ext>
            </a:extLst>
          </p:cNvPr>
          <p:cNvSpPr>
            <a:spLocks noGrp="1"/>
          </p:cNvSpPr>
          <p:nvPr>
            <p:ph type="title"/>
          </p:nvPr>
        </p:nvSpPr>
        <p:spPr/>
        <p:txBody>
          <a:bodyPr/>
          <a:lstStyle/>
          <a:p>
            <a:r>
              <a:rPr lang="en-US" dirty="0"/>
              <a:t>Cancellation by city</a:t>
            </a:r>
          </a:p>
        </p:txBody>
      </p:sp>
      <p:pic>
        <p:nvPicPr>
          <p:cNvPr id="5" name="Content Placeholder 4">
            <a:extLst>
              <a:ext uri="{FF2B5EF4-FFF2-40B4-BE49-F238E27FC236}">
                <a16:creationId xmlns:a16="http://schemas.microsoft.com/office/drawing/2014/main" id="{A4DC7E65-16C5-4821-93F5-EB6943BB2F8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320" r="4890"/>
          <a:stretch/>
        </p:blipFill>
        <p:spPr>
          <a:xfrm>
            <a:off x="403411" y="2348753"/>
            <a:ext cx="8041342" cy="4022725"/>
          </a:xfrm>
        </p:spPr>
      </p:pic>
    </p:spTree>
    <p:extLst>
      <p:ext uri="{BB962C8B-B14F-4D97-AF65-F5344CB8AC3E}">
        <p14:creationId xmlns:p14="http://schemas.microsoft.com/office/powerpoint/2010/main" val="1244498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2D93-B2BE-442B-93B2-C0C144F83E8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AE038D4-3C05-414B-AA28-0AC98C272909}"/>
              </a:ext>
            </a:extLst>
          </p:cNvPr>
          <p:cNvSpPr>
            <a:spLocks noGrp="1"/>
          </p:cNvSpPr>
          <p:nvPr>
            <p:ph idx="1"/>
          </p:nvPr>
        </p:nvSpPr>
        <p:spPr/>
        <p:txBody>
          <a:bodyPr/>
          <a:lstStyle/>
          <a:p>
            <a:pPr marL="0" indent="0">
              <a:buNone/>
            </a:pPr>
            <a:r>
              <a:rPr lang="en-US" dirty="0"/>
              <a:t>Analysis results can be used by researchers and analysts to find patterns and assess the effectiveness of various airports and airlines. By taking the reference of analysis results, the authorities can take steps to reduce the delays. The overall operational effectiveness of the aviation sector can be increased. </a:t>
            </a:r>
          </a:p>
        </p:txBody>
      </p:sp>
    </p:spTree>
    <p:extLst>
      <p:ext uri="{BB962C8B-B14F-4D97-AF65-F5344CB8AC3E}">
        <p14:creationId xmlns:p14="http://schemas.microsoft.com/office/powerpoint/2010/main" val="2482306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E9FE-77FC-4BDB-849C-961EA23E4443}"/>
              </a:ext>
            </a:extLst>
          </p:cNvPr>
          <p:cNvSpPr>
            <a:spLocks noGrp="1"/>
          </p:cNvSpPr>
          <p:nvPr>
            <p:ph type="title"/>
          </p:nvPr>
        </p:nvSpPr>
        <p:spPr>
          <a:xfrm>
            <a:off x="943445" y="2593310"/>
            <a:ext cx="9720072" cy="1499616"/>
          </a:xfrm>
        </p:spPr>
        <p:txBody>
          <a:bodyPr/>
          <a:lstStyle/>
          <a:p>
            <a:pPr algn="ctr"/>
            <a:r>
              <a:rPr lang="en-US" dirty="0"/>
              <a:t>Thank You</a:t>
            </a:r>
          </a:p>
        </p:txBody>
      </p:sp>
    </p:spTree>
    <p:extLst>
      <p:ext uri="{BB962C8B-B14F-4D97-AF65-F5344CB8AC3E}">
        <p14:creationId xmlns:p14="http://schemas.microsoft.com/office/powerpoint/2010/main" val="58979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012F-81AE-4C70-9A4F-C5BFE90F0349}"/>
              </a:ext>
            </a:extLst>
          </p:cNvPr>
          <p:cNvSpPr>
            <a:spLocks noGrp="1"/>
          </p:cNvSpPr>
          <p:nvPr>
            <p:ph type="title"/>
          </p:nvPr>
        </p:nvSpPr>
        <p:spPr>
          <a:xfrm>
            <a:off x="1484309" y="587189"/>
            <a:ext cx="10018713" cy="1752599"/>
          </a:xfrm>
        </p:spPr>
        <p:txBody>
          <a:bodyPr/>
          <a:lstStyle/>
          <a:p>
            <a:r>
              <a:rPr lang="en-US" dirty="0"/>
              <a:t>Introduction</a:t>
            </a:r>
          </a:p>
        </p:txBody>
      </p:sp>
      <p:sp>
        <p:nvSpPr>
          <p:cNvPr id="3" name="Content Placeholder 2">
            <a:extLst>
              <a:ext uri="{FF2B5EF4-FFF2-40B4-BE49-F238E27FC236}">
                <a16:creationId xmlns:a16="http://schemas.microsoft.com/office/drawing/2014/main" id="{21021003-B2A2-47CC-B77F-F5F6DB5FF54B}"/>
              </a:ext>
            </a:extLst>
          </p:cNvPr>
          <p:cNvSpPr>
            <a:spLocks noGrp="1"/>
          </p:cNvSpPr>
          <p:nvPr>
            <p:ph idx="1"/>
          </p:nvPr>
        </p:nvSpPr>
        <p:spPr>
          <a:xfrm>
            <a:off x="1394664" y="1990166"/>
            <a:ext cx="10018713" cy="3368488"/>
          </a:xfrm>
        </p:spPr>
        <p:txBody>
          <a:bodyPr>
            <a:normAutofit lnSpcReduction="10000"/>
          </a:bodyPr>
          <a:lstStyle/>
          <a:p>
            <a:r>
              <a:rPr lang="en-US" dirty="0"/>
              <a:t>In this project I took different datasets of flights to analyze.</a:t>
            </a:r>
          </a:p>
          <a:p>
            <a:r>
              <a:rPr lang="en-US" dirty="0"/>
              <a:t>Air travel has become an integral part of our interconnected world, and understanding the dynamics behind delays and cancellations is crucial for both industry stakeholders and travelers.</a:t>
            </a:r>
          </a:p>
          <a:p>
            <a:r>
              <a:rPr lang="en-US" dirty="0"/>
              <a:t>This analysis aims to provide valuable insights that can inform airline operations, passenger expectations, and policy decisions, ultimately contributing to a more efficient and reliable air travel experience</a:t>
            </a:r>
          </a:p>
          <a:p>
            <a:r>
              <a:rPr lang="en-US" dirty="0"/>
              <a:t>My objective is to unravel the patterns, challenges, and triumphs within the aviation industry over the past decade, shedding light on the factors influencing flight punctuality and disruptions</a:t>
            </a:r>
          </a:p>
          <a:p>
            <a:endParaRPr lang="en-US" dirty="0"/>
          </a:p>
        </p:txBody>
      </p:sp>
    </p:spTree>
    <p:extLst>
      <p:ext uri="{BB962C8B-B14F-4D97-AF65-F5344CB8AC3E}">
        <p14:creationId xmlns:p14="http://schemas.microsoft.com/office/powerpoint/2010/main" val="231271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439E9-B69E-49BB-8FBB-9838C96E08E2}"/>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61C086DF-2D36-4A76-8DDB-A96E455F16C9}"/>
              </a:ext>
            </a:extLst>
          </p:cNvPr>
          <p:cNvSpPr>
            <a:spLocks noGrp="1"/>
          </p:cNvSpPr>
          <p:nvPr>
            <p:ph idx="1"/>
          </p:nvPr>
        </p:nvSpPr>
        <p:spPr/>
        <p:txBody>
          <a:bodyPr>
            <a:normAutofit/>
          </a:bodyPr>
          <a:lstStyle/>
          <a:p>
            <a:r>
              <a:rPr lang="en-US" dirty="0"/>
              <a:t>For this Analysis I took different datasets.</a:t>
            </a:r>
          </a:p>
          <a:p>
            <a:r>
              <a:rPr lang="en-US" dirty="0"/>
              <a:t>First dataset is from Kaggle, “an airline delay and cancellation data”. The dataset has flight information such as flight date, carrier name, flight number, origin and destination airport, arrival and departure time, and delay.</a:t>
            </a:r>
          </a:p>
          <a:p>
            <a:r>
              <a:rPr lang="en-US" dirty="0"/>
              <a:t> The Second Dataset is also from Kaggle which is” 2015 Flight delays and cancellations”. The dataset has some additional information such as airport name, city, state, and day of week, which helped me to analyze the dataset to get more information.</a:t>
            </a:r>
          </a:p>
          <a:p>
            <a:r>
              <a:rPr lang="en-US" dirty="0"/>
              <a:t>Additionally I downloaded the data from the OST website, which has some additional information about flight delays and cancellations.</a:t>
            </a:r>
          </a:p>
        </p:txBody>
      </p:sp>
    </p:spTree>
    <p:extLst>
      <p:ext uri="{BB962C8B-B14F-4D97-AF65-F5344CB8AC3E}">
        <p14:creationId xmlns:p14="http://schemas.microsoft.com/office/powerpoint/2010/main" val="193181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D3C5-3C86-48C3-BD1A-089742DAF263}"/>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3A86DB40-92EE-4556-925E-DB37FFB1F42E}"/>
              </a:ext>
            </a:extLst>
          </p:cNvPr>
          <p:cNvSpPr>
            <a:spLocks noGrp="1"/>
          </p:cNvSpPr>
          <p:nvPr>
            <p:ph idx="1"/>
          </p:nvPr>
        </p:nvSpPr>
        <p:spPr/>
        <p:txBody>
          <a:bodyPr/>
          <a:lstStyle/>
          <a:p>
            <a:pPr marL="0" indent="0">
              <a:buNone/>
            </a:pPr>
            <a:r>
              <a:rPr lang="en-US" dirty="0"/>
              <a:t>I used an anaconda environment for my analysis. I  performed my analysis on </a:t>
            </a:r>
            <a:r>
              <a:rPr lang="en-US" dirty="0" err="1"/>
              <a:t>Jupyter</a:t>
            </a:r>
            <a:r>
              <a:rPr lang="en-US" dirty="0"/>
              <a:t> textbook.</a:t>
            </a:r>
          </a:p>
          <a:p>
            <a:pPr marL="0" indent="0">
              <a:buNone/>
            </a:pPr>
            <a:r>
              <a:rPr lang="en-US" dirty="0"/>
              <a:t>I also used many libraries in python like-</a:t>
            </a:r>
          </a:p>
          <a:p>
            <a:pPr>
              <a:buFont typeface="Arial" panose="020B0604020202020204" pitchFamily="34" charset="0"/>
              <a:buChar char="•"/>
            </a:pPr>
            <a:r>
              <a:rPr lang="en-US" dirty="0" err="1"/>
              <a:t>Numpy</a:t>
            </a:r>
            <a:r>
              <a:rPr lang="en-US" dirty="0"/>
              <a:t> and Pandas for handling data</a:t>
            </a:r>
          </a:p>
          <a:p>
            <a:pPr>
              <a:buFont typeface="Arial" panose="020B0604020202020204" pitchFamily="34" charset="0"/>
              <a:buChar char="•"/>
            </a:pPr>
            <a:r>
              <a:rPr lang="en-US" dirty="0"/>
              <a:t>Matplotlib for evaluation</a:t>
            </a:r>
          </a:p>
          <a:p>
            <a:pPr>
              <a:buFont typeface="Arial" panose="020B0604020202020204" pitchFamily="34" charset="0"/>
              <a:buChar char="•"/>
            </a:pPr>
            <a:r>
              <a:rPr lang="en-US" dirty="0" err="1"/>
              <a:t>Plotly</a:t>
            </a:r>
            <a:r>
              <a:rPr lang="en-US" dirty="0"/>
              <a:t> to plot data</a:t>
            </a:r>
          </a:p>
          <a:p>
            <a:endParaRPr lang="en-US" dirty="0"/>
          </a:p>
          <a:p>
            <a:endParaRPr lang="en-US" dirty="0"/>
          </a:p>
          <a:p>
            <a:endParaRPr lang="en-US" dirty="0"/>
          </a:p>
        </p:txBody>
      </p:sp>
    </p:spTree>
    <p:extLst>
      <p:ext uri="{BB962C8B-B14F-4D97-AF65-F5344CB8AC3E}">
        <p14:creationId xmlns:p14="http://schemas.microsoft.com/office/powerpoint/2010/main" val="7152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27485-1299-4A08-B46F-2E0FD2F5782E}"/>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DBF05020-51A1-4B31-AB30-F0D825B56C50}"/>
              </a:ext>
            </a:extLst>
          </p:cNvPr>
          <p:cNvSpPr>
            <a:spLocks noGrp="1"/>
          </p:cNvSpPr>
          <p:nvPr>
            <p:ph idx="1"/>
          </p:nvPr>
        </p:nvSpPr>
        <p:spPr/>
        <p:txBody>
          <a:bodyPr>
            <a:normAutofit/>
          </a:bodyPr>
          <a:lstStyle/>
          <a:p>
            <a:pPr lvl="0"/>
            <a:r>
              <a:rPr lang="en-US" dirty="0"/>
              <a:t>Identifying trends in delays and cancellations over the years.</a:t>
            </a:r>
          </a:p>
          <a:p>
            <a:pPr lvl="0"/>
            <a:r>
              <a:rPr lang="en-US" dirty="0"/>
              <a:t>Assessing the performance of different airlines and airports.</a:t>
            </a:r>
          </a:p>
          <a:p>
            <a:pPr lvl="0"/>
            <a:r>
              <a:rPr lang="en-US" dirty="0"/>
              <a:t>Analyzing the impact of factors such as weather, air traffic congestion, and aircraft maintenance on flight operations.</a:t>
            </a:r>
          </a:p>
          <a:p>
            <a:pPr lvl="0"/>
            <a:r>
              <a:rPr lang="en-US" dirty="0"/>
              <a:t>Developing predictive models to anticipate potential delays and cancellations.</a:t>
            </a:r>
          </a:p>
          <a:p>
            <a:pPr lvl="0"/>
            <a:r>
              <a:rPr lang="en-US" dirty="0"/>
              <a:t>Evaluating the effectiveness of operational strategies to minimize disruptions.</a:t>
            </a:r>
          </a:p>
          <a:p>
            <a:endParaRPr lang="en-US" dirty="0"/>
          </a:p>
        </p:txBody>
      </p:sp>
    </p:spTree>
    <p:extLst>
      <p:ext uri="{BB962C8B-B14F-4D97-AF65-F5344CB8AC3E}">
        <p14:creationId xmlns:p14="http://schemas.microsoft.com/office/powerpoint/2010/main" val="366919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DF40A-6097-4D79-9470-13E3B52F2458}"/>
              </a:ext>
            </a:extLst>
          </p:cNvPr>
          <p:cNvSpPr>
            <a:spLocks noGrp="1"/>
          </p:cNvSpPr>
          <p:nvPr>
            <p:ph type="title"/>
          </p:nvPr>
        </p:nvSpPr>
        <p:spPr/>
        <p:txBody>
          <a:bodyPr/>
          <a:lstStyle/>
          <a:p>
            <a:r>
              <a:rPr lang="en-US" dirty="0"/>
              <a:t>Top 10 carriers by amount of flights</a:t>
            </a:r>
          </a:p>
        </p:txBody>
      </p:sp>
      <p:pic>
        <p:nvPicPr>
          <p:cNvPr id="5" name="Content Placeholder 4">
            <a:extLst>
              <a:ext uri="{FF2B5EF4-FFF2-40B4-BE49-F238E27FC236}">
                <a16:creationId xmlns:a16="http://schemas.microsoft.com/office/drawing/2014/main" id="{C1594E1A-7884-4377-BCCA-64BDDA27F1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0919" y="2169459"/>
            <a:ext cx="7270376" cy="4002741"/>
          </a:xfrm>
        </p:spPr>
      </p:pic>
    </p:spTree>
    <p:extLst>
      <p:ext uri="{BB962C8B-B14F-4D97-AF65-F5344CB8AC3E}">
        <p14:creationId xmlns:p14="http://schemas.microsoft.com/office/powerpoint/2010/main" val="3789097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A6C8-93B8-4832-AEA3-D324986751E9}"/>
              </a:ext>
            </a:extLst>
          </p:cNvPr>
          <p:cNvSpPr>
            <a:spLocks noGrp="1"/>
          </p:cNvSpPr>
          <p:nvPr>
            <p:ph type="title"/>
          </p:nvPr>
        </p:nvSpPr>
        <p:spPr/>
        <p:txBody>
          <a:bodyPr/>
          <a:lstStyle/>
          <a:p>
            <a:r>
              <a:rPr lang="en-US" dirty="0"/>
              <a:t>Reasons for Flight Cancellations</a:t>
            </a:r>
          </a:p>
        </p:txBody>
      </p:sp>
      <p:pic>
        <p:nvPicPr>
          <p:cNvPr id="5" name="Content Placeholder 4">
            <a:extLst>
              <a:ext uri="{FF2B5EF4-FFF2-40B4-BE49-F238E27FC236}">
                <a16:creationId xmlns:a16="http://schemas.microsoft.com/office/drawing/2014/main" id="{1173F8C4-DDD9-4A08-99EF-C7104523B5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236" y="2187388"/>
            <a:ext cx="8462682" cy="4365812"/>
          </a:xfrm>
        </p:spPr>
      </p:pic>
    </p:spTree>
    <p:extLst>
      <p:ext uri="{BB962C8B-B14F-4D97-AF65-F5344CB8AC3E}">
        <p14:creationId xmlns:p14="http://schemas.microsoft.com/office/powerpoint/2010/main" val="3669144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DDA9-9813-472E-8D80-986AA254E24E}"/>
              </a:ext>
            </a:extLst>
          </p:cNvPr>
          <p:cNvSpPr>
            <a:spLocks noGrp="1"/>
          </p:cNvSpPr>
          <p:nvPr>
            <p:ph type="title"/>
          </p:nvPr>
        </p:nvSpPr>
        <p:spPr/>
        <p:txBody>
          <a:bodyPr/>
          <a:lstStyle/>
          <a:p>
            <a:r>
              <a:rPr lang="en-US" dirty="0"/>
              <a:t>Average delays by year</a:t>
            </a:r>
          </a:p>
        </p:txBody>
      </p:sp>
      <p:pic>
        <p:nvPicPr>
          <p:cNvPr id="5" name="Content Placeholder 4">
            <a:extLst>
              <a:ext uri="{FF2B5EF4-FFF2-40B4-BE49-F238E27FC236}">
                <a16:creationId xmlns:a16="http://schemas.microsoft.com/office/drawing/2014/main" id="{83818417-56BB-4771-B957-BBC5E7276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09" y="2286000"/>
            <a:ext cx="7302120" cy="4022725"/>
          </a:xfrm>
        </p:spPr>
      </p:pic>
    </p:spTree>
    <p:extLst>
      <p:ext uri="{BB962C8B-B14F-4D97-AF65-F5344CB8AC3E}">
        <p14:creationId xmlns:p14="http://schemas.microsoft.com/office/powerpoint/2010/main" val="2165354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86EDC-A77F-45F7-A9D6-AE19458CDF8E}"/>
              </a:ext>
            </a:extLst>
          </p:cNvPr>
          <p:cNvSpPr>
            <a:spLocks noGrp="1"/>
          </p:cNvSpPr>
          <p:nvPr>
            <p:ph type="title"/>
          </p:nvPr>
        </p:nvSpPr>
        <p:spPr/>
        <p:txBody>
          <a:bodyPr/>
          <a:lstStyle/>
          <a:p>
            <a:r>
              <a:rPr lang="en-US" dirty="0"/>
              <a:t>Delays by City</a:t>
            </a:r>
          </a:p>
        </p:txBody>
      </p:sp>
      <p:pic>
        <p:nvPicPr>
          <p:cNvPr id="5" name="Content Placeholder 4">
            <a:extLst>
              <a:ext uri="{FF2B5EF4-FFF2-40B4-BE49-F238E27FC236}">
                <a16:creationId xmlns:a16="http://schemas.microsoft.com/office/drawing/2014/main" id="{C94F146E-98AE-4663-91F6-BAA8530ED0A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430" r="14526"/>
          <a:stretch/>
        </p:blipFill>
        <p:spPr>
          <a:xfrm>
            <a:off x="1165412" y="2624161"/>
            <a:ext cx="9000564" cy="3346402"/>
          </a:xfrm>
        </p:spPr>
      </p:pic>
    </p:spTree>
    <p:extLst>
      <p:ext uri="{BB962C8B-B14F-4D97-AF65-F5344CB8AC3E}">
        <p14:creationId xmlns:p14="http://schemas.microsoft.com/office/powerpoint/2010/main" val="2601837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993</TotalTime>
  <Words>437</Words>
  <Application>Microsoft Office PowerPoint</Application>
  <PresentationFormat>Widescreen</PresentationFormat>
  <Paragraphs>39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Tw Cen MT</vt:lpstr>
      <vt:lpstr>Tw Cen MT Condensed</vt:lpstr>
      <vt:lpstr>Wingdings 3</vt:lpstr>
      <vt:lpstr>Integral</vt:lpstr>
      <vt:lpstr>An Analysis of US Airline Delay and Cancellation Data</vt:lpstr>
      <vt:lpstr>Introduction</vt:lpstr>
      <vt:lpstr>Datasets</vt:lpstr>
      <vt:lpstr>Tools</vt:lpstr>
      <vt:lpstr>Project Goal</vt:lpstr>
      <vt:lpstr>Top 10 carriers by amount of flights</vt:lpstr>
      <vt:lpstr>Reasons for Flight Cancellations</vt:lpstr>
      <vt:lpstr>Average delays by year</vt:lpstr>
      <vt:lpstr>Delays by City</vt:lpstr>
      <vt:lpstr>Average delay by months</vt:lpstr>
      <vt:lpstr>Average delay by week</vt:lpstr>
      <vt:lpstr>Average Airlines Speed</vt:lpstr>
      <vt:lpstr>Cancellation By Airlines</vt:lpstr>
      <vt:lpstr>Cancellation by city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bulsa</dc:creator>
  <cp:lastModifiedBy>bulsa</cp:lastModifiedBy>
  <cp:revision>11</cp:revision>
  <dcterms:created xsi:type="dcterms:W3CDTF">2023-12-12T22:54:11Z</dcterms:created>
  <dcterms:modified xsi:type="dcterms:W3CDTF">2023-12-13T15:28:03Z</dcterms:modified>
</cp:coreProperties>
</file>