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4"/>
  </p:notesMasterIdLst>
  <p:sldIdLst>
    <p:sldId id="265" r:id="rId2"/>
    <p:sldId id="304" r:id="rId3"/>
    <p:sldId id="267" r:id="rId4"/>
    <p:sldId id="268" r:id="rId5"/>
    <p:sldId id="266" r:id="rId6"/>
    <p:sldId id="303" r:id="rId7"/>
    <p:sldId id="270" r:id="rId8"/>
    <p:sldId id="269" r:id="rId9"/>
    <p:sldId id="271" r:id="rId10"/>
    <p:sldId id="305" r:id="rId11"/>
    <p:sldId id="272" r:id="rId12"/>
    <p:sldId id="273" r:id="rId13"/>
    <p:sldId id="274" r:id="rId14"/>
    <p:sldId id="306" r:id="rId15"/>
    <p:sldId id="275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</p:sldIdLst>
  <p:sldSz cx="9144000" cy="5143500" type="screen16x9"/>
  <p:notesSz cx="6858000" cy="9144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30" autoAdjust="0"/>
    <p:restoredTop sz="87621" autoAdjust="0"/>
  </p:normalViewPr>
  <p:slideViewPr>
    <p:cSldViewPr>
      <p:cViewPr varScale="1">
        <p:scale>
          <a:sx n="85" d="100"/>
          <a:sy n="85" d="100"/>
        </p:scale>
        <p:origin x="858" y="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A8ADFD5B-A66C-449C-B6E8-FB716D07777D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CA5D3BF3-D352-46FC-8343-31F56E6730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50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478274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-9144" y="4539996"/>
            <a:ext cx="2249424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4533138"/>
            <a:ext cx="6784848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4537528"/>
            <a:ext cx="6515100" cy="514350"/>
          </a:xfrm>
        </p:spPr>
        <p:txBody>
          <a:bodyPr anchor="ctr"/>
          <a:lstStyle>
            <a:lvl1pPr marL="0" indent="0" algn="l">
              <a:buNone/>
              <a:defRPr sz="28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4551524"/>
            <a:ext cx="2057400" cy="51435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047E157E-8DCB-4F70-A0AF-5EB586A91DD4}" type="datetime1">
              <a:rPr lang="en-US" smtClean="0">
                <a:solidFill>
                  <a:srgbClr val="FFFFFF"/>
                </a:solidFill>
              </a:rPr>
              <a:pPr algn="ctr"/>
              <a:t>5/13/2024</a:t>
            </a:fld>
            <a:endParaRPr lang="en-US" sz="2000" dirty="0">
              <a:solidFill>
                <a:srgbClr val="FFFFFF"/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177404"/>
            <a:ext cx="5867400" cy="273844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171450"/>
            <a:ext cx="8382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8F82E0A0-C266-4798-8C8F-B9F91E9DA37E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2" name="Rectangle 11"/>
          <p:cNvSpPr>
            <a:spLocks noGrp="1"/>
          </p:cNvSpPr>
          <p:nvPr>
            <p:ph type="title"/>
          </p:nvPr>
        </p:nvSpPr>
        <p:spPr>
          <a:xfrm>
            <a:off x="2362200" y="2343150"/>
            <a:ext cx="6477000" cy="2038350"/>
          </a:xfrm>
        </p:spPr>
        <p:txBody>
          <a:bodyPr rtlCol="0" anchor="b"/>
          <a:lstStyle>
            <a:lvl1pPr>
              <a:defRPr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D25A48-6C65-4C0C-9307-CC65317D1716}" type="datetimeFigureOut">
              <a:rPr lang="en-US" smtClean="0"/>
              <a:pPr/>
              <a:t>5/13/2024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4F234-9B51-405D-9931-88C4C82E04F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0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06EA6-EFEA-4C30-9264-4F9291A5780D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1352550"/>
            <a:ext cx="8153400" cy="3276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7123113" cy="1254919"/>
          </a:xfrm>
        </p:spPr>
        <p:txBody>
          <a:bodyPr anchor="t"/>
          <a:lstStyle>
            <a:lvl1pPr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143000"/>
            <a:ext cx="9144000" cy="85725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200150"/>
            <a:ext cx="1295400" cy="7429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200150"/>
            <a:ext cx="7772400" cy="7429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371600" y="1200150"/>
            <a:ext cx="7620000" cy="74295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F9F07-3BC7-4570-B054-79111B0A380C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314450"/>
            <a:ext cx="1295400" cy="526257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2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352551"/>
            <a:ext cx="3886200" cy="3268624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844901" y="1352549"/>
            <a:ext cx="3886200" cy="3268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118110"/>
            <a:ext cx="8153400" cy="100584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609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800600" y="1919818"/>
            <a:ext cx="3886200" cy="2628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E4606EA6-EFEA-4C30-9264-4F9291A5780D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609600" y="1362287"/>
            <a:ext cx="3886200" cy="530352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4800600" y="1362287"/>
            <a:ext cx="3886200" cy="530352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0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DB5D-B7A0-47E3-AD2D-B1A6F8614213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68126-03FC-49C0-B9B8-2B561CCC3D90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4686300"/>
            <a:ext cx="533400" cy="28575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</p:spPr>
        <p:txBody>
          <a:bodyPr anchor="b"/>
          <a:lstStyle>
            <a:lvl1pPr algn="l">
              <a:buNone/>
              <a:defRPr sz="4200" b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9A8198-4617-485E-9585-4840B69DBBA6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A3F7CB7D-F184-43C7-B6FD-03D728E1BBFF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428750"/>
            <a:ext cx="1600200" cy="31242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362200" y="1428750"/>
            <a:ext cx="64008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57668" y="0"/>
            <a:ext cx="7586332" cy="3419856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200"/>
            </a:lvl1pPr>
            <a:extLst/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4114800"/>
            <a:ext cx="7315200" cy="51435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9144" y="3429000"/>
            <a:ext cx="9144000" cy="665226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-9144" y="3497580"/>
            <a:ext cx="1463040" cy="534924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3490722"/>
            <a:ext cx="7589520" cy="534924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3543300"/>
            <a:ext cx="7315200" cy="4572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447800" y="0"/>
            <a:ext cx="100584" cy="515035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4686300"/>
            <a:ext cx="2667000" cy="273844"/>
          </a:xfrm>
        </p:spPr>
        <p:txBody>
          <a:bodyPr rtlCol="0"/>
          <a:lstStyle/>
          <a:p>
            <a:fld id="{E4606EA6-EFEA-4C30-9264-4F9291A5780D}" type="datetime1">
              <a:rPr lang="en-US" smtClean="0"/>
              <a:pPr/>
              <a:t>5/13/2024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3500437"/>
            <a:ext cx="1447800" cy="497684"/>
          </a:xfrm>
        </p:spPr>
        <p:txBody>
          <a:bodyPr rtlCol="0"/>
          <a:lstStyle>
            <a:lvl1pPr>
              <a:defRPr sz="2800"/>
            </a:lvl1pPr>
            <a:extLst/>
          </a:lstStyle>
          <a:p>
            <a:pPr algn="ctr"/>
            <a:fld id="{8F82E0A0-C266-4798-8C8F-B9F91E9DA37E}" type="slidenum">
              <a:rPr lang="en-US" sz="28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4686155"/>
            <a:ext cx="4572000" cy="273844"/>
          </a:xfrm>
        </p:spPr>
        <p:txBody>
          <a:bodyPr rtlCol="0"/>
          <a:lstStyle/>
          <a:p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352550"/>
            <a:ext cx="8153400" cy="324231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4686300"/>
            <a:ext cx="2667000" cy="273844"/>
          </a:xfrm>
          <a:prstGeom prst="rect">
            <a:avLst/>
          </a:prstGeom>
        </p:spPr>
        <p:txBody>
          <a:bodyPr vert="horz" anchor="ctr" anchorCtr="0"/>
          <a:lstStyle>
            <a:lvl1pPr algn="l">
              <a:defRPr sz="1400">
                <a:solidFill>
                  <a:schemeClr val="tx2"/>
                </a:solidFill>
              </a:defRPr>
            </a:lvl1pPr>
            <a:extLst/>
          </a:lstStyle>
          <a:p>
            <a:fld id="{E4606EA6-EFEA-4C30-9264-4F9291A5780D}" type="datetime1">
              <a:rPr lang="en-US" smtClean="0"/>
              <a:pPr/>
              <a:t>5/13/2024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1" y="4686155"/>
            <a:ext cx="5421083" cy="273844"/>
          </a:xfrm>
          <a:prstGeom prst="rect">
            <a:avLst/>
          </a:prstGeom>
        </p:spPr>
        <p:txBody>
          <a:bodyPr vert="horz" anchor="ctr"/>
          <a:lstStyle>
            <a:lvl1pPr algn="r">
              <a:defRPr sz="1400">
                <a:solidFill>
                  <a:schemeClr val="tx2"/>
                </a:solidFill>
              </a:defRPr>
            </a:lvl1pPr>
            <a:extLst/>
          </a:lstStyle>
          <a:p>
            <a:pPr algn="r"/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1095170"/>
            <a:ext cx="9144000" cy="24003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1129460"/>
            <a:ext cx="533400" cy="1714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90550" y="1129460"/>
            <a:ext cx="8553450" cy="17145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123507"/>
            <a:ext cx="533400" cy="183357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>
              <a:defRPr sz="1400" b="1">
                <a:solidFill>
                  <a:srgbClr val="FFFFFF"/>
                </a:solidFill>
              </a:defRPr>
            </a:lvl1pPr>
            <a:extLst/>
          </a:lstStyle>
          <a:p>
            <a:pPr algn="ctr"/>
            <a:fld id="{8F82E0A0-C266-4798-8C8F-B9F91E9DA37E}" type="slidenum">
              <a:rPr lang="en-US" sz="1400" b="1" smtClean="0">
                <a:solidFill>
                  <a:srgbClr val="FFFFFF"/>
                </a:solidFill>
              </a:rPr>
              <a:pPr algn="ctr"/>
              <a:t>‹#›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100584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8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9" r:id="rId10"/>
  </p:sldLayoutIdLst>
  <p:txStyles>
    <p:titleStyle>
      <a:lvl1pPr algn="l" rtl="0" eaLnBrk="1" latinLnBrk="0" hangingPunct="1">
        <a:spcBef>
          <a:spcPct val="0"/>
        </a:spcBef>
        <a:buNone/>
        <a:defRPr sz="4200" kern="1200">
          <a:solidFill>
            <a:schemeClr val="tx2"/>
          </a:solidFill>
          <a:latin typeface="+mj-lt"/>
          <a:ea typeface="+mj-ea"/>
          <a:cs typeface="+mj-cs"/>
        </a:defRPr>
      </a:lvl1pPr>
      <a:extLst/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7.wmf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jpe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2-ntLGOyHw4" TargetMode="External"/><Relationship Id="rId2" Type="http://schemas.openxmlformats.org/officeDocument/2006/relationships/hyperlink" Target="https://www.youtube.com/watch?v=uvsuAZFem88&amp;t=266s" TargetMode="Externa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www.youtube.com/watch?v=mpfxsvBPWE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09600" y="2286000"/>
            <a:ext cx="7851648" cy="1371600"/>
          </a:xfrm>
        </p:spPr>
        <p:txBody>
          <a:bodyPr>
            <a:noAutofit/>
          </a:bodyPr>
          <a:lstStyle/>
          <a:p>
            <a:pPr algn="ctr"/>
            <a:r>
              <a:rPr lang="en-US" sz="8000" dirty="0" smtClean="0"/>
              <a:t>Effective Presentation Skills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2485765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84375"/>
            <a:ext cx="3371380" cy="14509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185862"/>
            <a:ext cx="4806166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205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38150"/>
            <a:ext cx="8001000" cy="533400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/>
            </a:r>
            <a:br>
              <a:rPr lang="en-US" dirty="0" smtClean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/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smtClean="0">
                <a:solidFill>
                  <a:srgbClr val="FF0000"/>
                </a:solidFill>
              </a:rPr>
              <a:t>6 </a:t>
            </a:r>
            <a:r>
              <a:rPr lang="en-US" dirty="0">
                <a:solidFill>
                  <a:srgbClr val="FF0000"/>
                </a:solidFill>
              </a:rPr>
              <a:t>main purposes of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algn="ctr">
              <a:buNone/>
            </a:pPr>
            <a:r>
              <a:rPr lang="en-US" dirty="0" smtClean="0">
                <a:solidFill>
                  <a:srgbClr val="FF0000"/>
                </a:solidFill>
              </a:rPr>
              <a:t>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124522" y="2613799"/>
            <a:ext cx="28956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3200" dirty="0"/>
              <a:t>Inform</a:t>
            </a:r>
          </a:p>
        </p:txBody>
      </p:sp>
      <p:sp>
        <p:nvSpPr>
          <p:cNvPr id="6" name="Oval 5"/>
          <p:cNvSpPr/>
          <p:nvPr/>
        </p:nvSpPr>
        <p:spPr>
          <a:xfrm>
            <a:off x="5794917" y="2613334"/>
            <a:ext cx="3124200" cy="85353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3200" dirty="0"/>
              <a:t>Motivate</a:t>
            </a:r>
          </a:p>
        </p:txBody>
      </p:sp>
      <p:sp>
        <p:nvSpPr>
          <p:cNvPr id="7" name="Oval 6"/>
          <p:cNvSpPr/>
          <p:nvPr/>
        </p:nvSpPr>
        <p:spPr>
          <a:xfrm>
            <a:off x="161693" y="1441410"/>
            <a:ext cx="2971800" cy="8725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Instruct</a:t>
            </a:r>
          </a:p>
        </p:txBody>
      </p:sp>
      <p:sp>
        <p:nvSpPr>
          <p:cNvPr id="8" name="Oval 7"/>
          <p:cNvSpPr/>
          <p:nvPr/>
        </p:nvSpPr>
        <p:spPr>
          <a:xfrm>
            <a:off x="237893" y="3819525"/>
            <a:ext cx="28956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Entertain	</a:t>
            </a:r>
          </a:p>
        </p:txBody>
      </p:sp>
      <p:sp>
        <p:nvSpPr>
          <p:cNvPr id="9" name="Oval 8"/>
          <p:cNvSpPr/>
          <p:nvPr/>
        </p:nvSpPr>
        <p:spPr>
          <a:xfrm>
            <a:off x="6096000" y="3857625"/>
            <a:ext cx="2819400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Persuade</a:t>
            </a:r>
          </a:p>
        </p:txBody>
      </p:sp>
      <p:sp>
        <p:nvSpPr>
          <p:cNvPr id="10" name="Oval 9"/>
          <p:cNvSpPr/>
          <p:nvPr/>
        </p:nvSpPr>
        <p:spPr>
          <a:xfrm>
            <a:off x="5791200" y="1412255"/>
            <a:ext cx="3124200" cy="93089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buNone/>
            </a:pPr>
            <a:r>
              <a:rPr lang="en-US" sz="3200" dirty="0"/>
              <a:t>Stimulate</a:t>
            </a:r>
          </a:p>
        </p:txBody>
      </p:sp>
    </p:spTree>
    <p:extLst>
      <p:ext uri="{BB962C8B-B14F-4D97-AF65-F5344CB8AC3E}">
        <p14:creationId xmlns:p14="http://schemas.microsoft.com/office/powerpoint/2010/main" val="1424206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TIME ALLOCATION</a:t>
            </a:r>
            <a:endParaRPr lang="en-US" dirty="0"/>
          </a:p>
        </p:txBody>
      </p:sp>
      <p:pic>
        <p:nvPicPr>
          <p:cNvPr id="2050" name="Picture 2" descr="https://tse1.mm.bing.net/th?id=OIP.-CMubMYmIkt1QpMgc_0WJwHaEG&amp;pid=Api&amp;P=0&amp;w=277&amp;h=15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1" y="1901537"/>
            <a:ext cx="4694341" cy="1957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268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AUDIENCE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71650"/>
            <a:ext cx="8229600" cy="18288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endParaRPr lang="en-US" dirty="0" smtClean="0"/>
          </a:p>
          <a:p>
            <a:pPr lvl="0">
              <a:buFont typeface="Wingdings" pitchFamily="2" charset="2"/>
              <a:buChar char="q"/>
            </a:pPr>
            <a:r>
              <a:rPr lang="en-US" dirty="0" smtClean="0"/>
              <a:t>  Why </a:t>
            </a:r>
            <a:r>
              <a:rPr lang="en-US" dirty="0"/>
              <a:t>am I giving the presentation?</a:t>
            </a:r>
          </a:p>
          <a:p>
            <a:pPr lvl="0">
              <a:buFont typeface="Wingdings" pitchFamily="2" charset="2"/>
              <a:buChar char="q"/>
            </a:pPr>
            <a:r>
              <a:rPr lang="en-US" dirty="0"/>
              <a:t>  What do I want the audience to gain from the    </a:t>
            </a:r>
          </a:p>
          <a:p>
            <a:pPr lvl="0">
              <a:buNone/>
            </a:pPr>
            <a:r>
              <a:rPr lang="en-US" dirty="0"/>
              <a:t>       presentation?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3411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666750"/>
            <a:ext cx="561975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42328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smtClean="0"/>
              <a:t>3 Essentials of Successful Presentation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 dirty="0" smtClean="0"/>
              <a:t>EDUCATE: The audience should learn something from your speech or presentation</a:t>
            </a:r>
            <a:endParaRPr lang="en-IN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ENTERTAIN: The audience should enjoy your speech or presentation</a:t>
            </a:r>
            <a:endParaRPr lang="en-IN" dirty="0" smtClean="0"/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EXPLAIN: All parts of your speech or presentation should be clear to your audience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179803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53440"/>
          </a:xfrm>
        </p:spPr>
        <p:txBody>
          <a:bodyPr/>
          <a:lstStyle/>
          <a:p>
            <a:pPr algn="ctr"/>
            <a:r>
              <a:rPr lang="en-US" dirty="0" smtClean="0"/>
              <a:t>  Audience </a:t>
            </a:r>
            <a:r>
              <a:rPr lang="en-US" dirty="0"/>
              <a:t>A</a:t>
            </a:r>
            <a:r>
              <a:rPr lang="en-US" dirty="0" smtClean="0"/>
              <a:t>ttitude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504950"/>
            <a:ext cx="8153400" cy="30899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Like you and like your subject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Like you but dislike your subject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Dislike you but like your subject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Dislike both you and your subject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Like or dislike you but be neutral about your subject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Be neutral about you and like or dislike your subject</a:t>
            </a:r>
          </a:p>
          <a:p>
            <a:pPr>
              <a:buFont typeface="Wingdings" pitchFamily="2" charset="2"/>
              <a:buChar char="ü"/>
            </a:pPr>
            <a:r>
              <a:rPr lang="en-US" dirty="0" smtClean="0"/>
              <a:t> be neutral about you and your subject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599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5344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/>
            </a:r>
            <a:br>
              <a:rPr lang="en-US" dirty="0"/>
            </a:br>
            <a:r>
              <a:rPr lang="en-US" b="1" dirty="0" smtClean="0"/>
              <a:t> Presentation planning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/>
          <a:p>
            <a:pPr lvl="0"/>
            <a:r>
              <a:rPr lang="en-US" dirty="0"/>
              <a:t>Does your introduction grab the participant’s attention and explain your objectives?</a:t>
            </a:r>
          </a:p>
          <a:p>
            <a:pPr lvl="0"/>
            <a:r>
              <a:rPr lang="en-US" dirty="0"/>
              <a:t>Do you follow this by clearly defining the points of the presentation?</a:t>
            </a:r>
          </a:p>
          <a:p>
            <a:pPr lvl="0"/>
            <a:r>
              <a:rPr lang="en-US" dirty="0"/>
              <a:t>Are the main points in logical sequence?</a:t>
            </a:r>
          </a:p>
          <a:p>
            <a:pPr lvl="0"/>
            <a:r>
              <a:rPr lang="en-US" dirty="0"/>
              <a:t>Do the main points flow well?</a:t>
            </a:r>
          </a:p>
          <a:p>
            <a:pPr lvl="0"/>
            <a:r>
              <a:rPr lang="en-US" dirty="0"/>
              <a:t>Do the main points need support from visual aids?</a:t>
            </a:r>
          </a:p>
          <a:p>
            <a:pPr lvl="0"/>
            <a:r>
              <a:rPr lang="en-US" dirty="0"/>
              <a:t>Does your closing </a:t>
            </a:r>
            <a:r>
              <a:rPr lang="en-US" dirty="0" smtClean="0"/>
              <a:t>summarize </a:t>
            </a:r>
            <a:r>
              <a:rPr lang="en-US" dirty="0"/>
              <a:t>the presentation clearly and concisely?</a:t>
            </a:r>
          </a:p>
          <a:p>
            <a:pPr lvl="0"/>
            <a:r>
              <a:rPr lang="en-US" dirty="0"/>
              <a:t>Is the conclusion strong?</a:t>
            </a:r>
          </a:p>
          <a:p>
            <a:pPr lvl="0"/>
            <a:r>
              <a:rPr lang="en-US" dirty="0"/>
              <a:t>Have you tied the conclusion to the introduction?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131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534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Prepare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685800" y="3200400"/>
            <a:ext cx="3505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PREPARING MATERIAL </a:t>
            </a:r>
            <a:endParaRPr lang="en-US" sz="2800" dirty="0"/>
          </a:p>
        </p:txBody>
      </p:sp>
      <p:sp>
        <p:nvSpPr>
          <p:cNvPr id="5" name="Oval 4"/>
          <p:cNvSpPr/>
          <p:nvPr/>
        </p:nvSpPr>
        <p:spPr>
          <a:xfrm>
            <a:off x="4904509" y="1657350"/>
            <a:ext cx="3505200" cy="1371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/>
              <a:t>PREPARING YOURSELF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0979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1581150"/>
            <a:ext cx="6477000" cy="971550"/>
          </a:xfrm>
        </p:spPr>
        <p:txBody>
          <a:bodyPr/>
          <a:lstStyle/>
          <a:p>
            <a:pPr algn="ctr"/>
            <a:r>
              <a:rPr lang="en-US" dirty="0" smtClean="0"/>
              <a:t>Preparing Material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9553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09550"/>
            <a:ext cx="8153400" cy="7772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Learning objective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repare </a:t>
            </a:r>
            <a:r>
              <a:rPr lang="en-US" dirty="0"/>
              <a:t>presentations </a:t>
            </a:r>
            <a:r>
              <a:rPr lang="en-US" dirty="0" smtClean="0"/>
              <a:t>interesting</a:t>
            </a:r>
            <a:r>
              <a:rPr lang="en-US" dirty="0"/>
              <a:t>, persuasive and to communicate key </a:t>
            </a:r>
            <a:r>
              <a:rPr lang="en-US" dirty="0" smtClean="0"/>
              <a:t>messages</a:t>
            </a:r>
          </a:p>
          <a:p>
            <a:r>
              <a:rPr lang="en-US" dirty="0" smtClean="0"/>
              <a:t>Identify </a:t>
            </a:r>
            <a:r>
              <a:rPr lang="en-US" dirty="0"/>
              <a:t>the best ways to interact with the audience, </a:t>
            </a:r>
            <a:r>
              <a:rPr lang="en-US" dirty="0" smtClean="0"/>
              <a:t>control and handle challenging individuals</a:t>
            </a:r>
          </a:p>
          <a:p>
            <a:r>
              <a:rPr lang="en-US" dirty="0" smtClean="0"/>
              <a:t>Handle difficult situations and influence the audience 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5221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2144" y="366857"/>
            <a:ext cx="7859712" cy="55403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lang="en-US" dirty="0" smtClean="0"/>
              <a:t>The Golden Circle</a:t>
            </a:r>
            <a:endParaRPr lang="en-IN" dirty="0"/>
          </a:p>
        </p:txBody>
      </p:sp>
      <p:sp>
        <p:nvSpPr>
          <p:cNvPr id="4" name="Oval 3"/>
          <p:cNvSpPr/>
          <p:nvPr/>
        </p:nvSpPr>
        <p:spPr>
          <a:xfrm>
            <a:off x="2429762" y="1545636"/>
            <a:ext cx="4284476" cy="3240360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4049943" y="3894897"/>
            <a:ext cx="13382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ndara" pitchFamily="34" charset="0"/>
              </a:rPr>
              <a:t>WHAT ?</a:t>
            </a:r>
            <a:endParaRPr lang="en-IN" sz="2800" dirty="0"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Candara" pitchFamily="34" charset="0"/>
            </a:endParaRPr>
          </a:p>
        </p:txBody>
      </p:sp>
      <p:sp>
        <p:nvSpPr>
          <p:cNvPr id="5" name="Oval 4"/>
          <p:cNvSpPr/>
          <p:nvPr/>
        </p:nvSpPr>
        <p:spPr>
          <a:xfrm>
            <a:off x="2906815" y="1059582"/>
            <a:ext cx="3330370" cy="2511279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4043059" y="2904206"/>
            <a:ext cx="12009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2">
                    <a:lumMod val="75000"/>
                  </a:schemeClr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ndara" pitchFamily="34" charset="0"/>
              </a:rPr>
              <a:t>HOW ?</a:t>
            </a:r>
            <a:endParaRPr lang="en-IN" sz="2800" dirty="0">
              <a:solidFill>
                <a:schemeClr val="tx2">
                  <a:lumMod val="75000"/>
                </a:schemeClr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Candara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3455876" y="1059582"/>
            <a:ext cx="2232248" cy="1674186"/>
          </a:xfrm>
          <a:prstGeom prst="ellipse">
            <a:avLst/>
          </a:prstGeom>
          <a:solidFill>
            <a:srgbClr val="FFC0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TextBox 14"/>
          <p:cNvSpPr txBox="1"/>
          <p:nvPr/>
        </p:nvSpPr>
        <p:spPr>
          <a:xfrm>
            <a:off x="4103949" y="1734657"/>
            <a:ext cx="1140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Candara" pitchFamily="34" charset="0"/>
              </a:rPr>
              <a:t>WHY ?</a:t>
            </a:r>
            <a:endParaRPr lang="en-IN" sz="2800" dirty="0">
              <a:solidFill>
                <a:srgbClr val="00B05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Candar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81854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53440"/>
          </a:xfrm>
        </p:spPr>
        <p:txBody>
          <a:bodyPr/>
          <a:lstStyle/>
          <a:p>
            <a:pPr algn="ctr"/>
            <a:r>
              <a:rPr lang="en-US" dirty="0" smtClean="0"/>
              <a:t>Questions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962400" y="1586395"/>
            <a:ext cx="1656184" cy="3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066800" y="2338927"/>
            <a:ext cx="1656184" cy="3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WHAT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553200" y="2356174"/>
            <a:ext cx="1656184" cy="3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WHO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1600200" y="3715173"/>
            <a:ext cx="1656184" cy="3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WHERE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6172200" y="3715174"/>
            <a:ext cx="1656184" cy="3239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WHEN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3810000" y="2896289"/>
            <a:ext cx="1656184" cy="32392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HOW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78065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1295400" y="1885950"/>
            <a:ext cx="6477000" cy="895350"/>
          </a:xfrm>
        </p:spPr>
        <p:txBody>
          <a:bodyPr/>
          <a:lstStyle/>
          <a:p>
            <a:pPr algn="ctr"/>
            <a:r>
              <a:rPr lang="en-US" dirty="0" smtClean="0"/>
              <a:t>Preparing Yourself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1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33400" y="133350"/>
            <a:ext cx="8229600" cy="800100"/>
          </a:xfrm>
        </p:spPr>
        <p:txBody>
          <a:bodyPr/>
          <a:lstStyle/>
          <a:p>
            <a:pPr algn="ctr"/>
            <a:r>
              <a:rPr lang="en-US" dirty="0" smtClean="0"/>
              <a:t>First Impression</a:t>
            </a:r>
            <a:endParaRPr lang="en-IN" dirty="0"/>
          </a:p>
        </p:txBody>
      </p:sp>
      <p:pic>
        <p:nvPicPr>
          <p:cNvPr id="4" name="Content Placeholder 3" descr="Next Generation.jpg"/>
          <p:cNvPicPr>
            <a:picLocks noGrp="1" noChangeAspect="1"/>
          </p:cNvPicPr>
          <p:nvPr>
            <p:ph idx="4294967295"/>
          </p:nvPr>
        </p:nvPicPr>
        <p:blipFill>
          <a:blip r:embed="rId2" cstate="print"/>
          <a:stretch>
            <a:fillRect/>
          </a:stretch>
        </p:blipFill>
        <p:spPr>
          <a:xfrm>
            <a:off x="6262688" y="1058863"/>
            <a:ext cx="2881312" cy="3262312"/>
          </a:xfrm>
        </p:spPr>
      </p:pic>
      <p:sp>
        <p:nvSpPr>
          <p:cNvPr id="5" name="Rectangle 4"/>
          <p:cNvSpPr/>
          <p:nvPr/>
        </p:nvSpPr>
        <p:spPr>
          <a:xfrm>
            <a:off x="1331640" y="1167706"/>
            <a:ext cx="2016224" cy="37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pture it" pitchFamily="2" charset="0"/>
              </a:rPr>
              <a:t>Dress Well</a:t>
            </a:r>
            <a:endParaRPr lang="en-IN" sz="1400" dirty="0">
              <a:latin typeface="Capture it" pitchFamily="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59632" y="1923790"/>
            <a:ext cx="2088232" cy="37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pture it" pitchFamily="2" charset="0"/>
              </a:rPr>
              <a:t>Use  a right formal combination</a:t>
            </a:r>
            <a:endParaRPr lang="en-IN" sz="1400" dirty="0">
              <a:latin typeface="Capture it" pitchFamily="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187624" y="2517745"/>
            <a:ext cx="2088232" cy="37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pture it" pitchFamily="2" charset="0"/>
              </a:rPr>
              <a:t>Be proactive</a:t>
            </a:r>
            <a:endParaRPr lang="en-IN" sz="1400" dirty="0">
              <a:latin typeface="Capture it" pitchFamily="2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187624" y="3219823"/>
            <a:ext cx="2088232" cy="37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pture it" pitchFamily="2" charset="0"/>
              </a:rPr>
              <a:t>make your style</a:t>
            </a:r>
            <a:endParaRPr lang="en-IN" sz="1400" dirty="0">
              <a:latin typeface="Capture it" pitchFamily="2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187624" y="3921900"/>
            <a:ext cx="2088232" cy="3779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latin typeface="Capture it" pitchFamily="2" charset="0"/>
              </a:rPr>
              <a:t>Be humble</a:t>
            </a:r>
            <a:endParaRPr lang="en-IN" sz="1400" dirty="0">
              <a:latin typeface="Capture it" pitchFamily="2" charset="0"/>
            </a:endParaRPr>
          </a:p>
        </p:txBody>
      </p:sp>
      <p:pic>
        <p:nvPicPr>
          <p:cNvPr id="11" name="Picture 10" descr="aqua_smiles_full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72201" y="1383507"/>
            <a:ext cx="2592407" cy="2430382"/>
          </a:xfrm>
          <a:prstGeom prst="rect">
            <a:avLst/>
          </a:prstGeom>
        </p:spPr>
      </p:pic>
      <p:sp>
        <p:nvSpPr>
          <p:cNvPr id="12" name="Explosion 2 11"/>
          <p:cNvSpPr/>
          <p:nvPr/>
        </p:nvSpPr>
        <p:spPr>
          <a:xfrm>
            <a:off x="5868144" y="681540"/>
            <a:ext cx="3888432" cy="3402378"/>
          </a:xfrm>
          <a:prstGeom prst="irregularSeal2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latin typeface="Capture it" pitchFamily="2" charset="0"/>
              </a:rPr>
              <a:t>Smile please</a:t>
            </a:r>
            <a:endParaRPr lang="en-IN" sz="3200" dirty="0">
              <a:latin typeface="Capture it" pitchFamily="2" charset="0"/>
            </a:endParaRPr>
          </a:p>
        </p:txBody>
      </p:sp>
      <p:pic>
        <p:nvPicPr>
          <p:cNvPr id="13" name="Content Placeholder 3" descr="Next Generation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75573" y="1075552"/>
            <a:ext cx="2880320" cy="3262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4938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5750"/>
            <a:ext cx="81534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Practice 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1150"/>
            <a:ext cx="8153400" cy="3242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1. 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MIRROR EXERCISE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2. RECORDING SESSION</a:t>
            </a:r>
            <a:endParaRPr lang="en-US" sz="3600" b="1" dirty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3. </a:t>
            </a:r>
            <a:r>
              <a:rPr lang="en-US" sz="3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TAKE THE FEEDBACK FROM AUDIENCE</a:t>
            </a:r>
          </a:p>
          <a:p>
            <a:pPr>
              <a:buNone/>
            </a:pPr>
            <a:r>
              <a:rPr lang="en-US" sz="3600" b="1" dirty="0" smtClean="0">
                <a:solidFill>
                  <a:srgbClr val="FF0000"/>
                </a:solidFill>
              </a:rPr>
              <a:t>4. FREE DEMOS</a:t>
            </a:r>
          </a:p>
          <a:p>
            <a:pPr 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86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8110"/>
            <a:ext cx="8153400" cy="85344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Present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1. Deliver the experience with </a:t>
            </a:r>
          </a:p>
          <a:p>
            <a:pPr marL="0" lvl="0" indent="0">
              <a:buNone/>
            </a:pPr>
            <a:r>
              <a:rPr lang="en-US" sz="3200" dirty="0" smtClean="0">
                <a:solidFill>
                  <a:srgbClr val="FF0000"/>
                </a:solidFill>
              </a:rPr>
              <a:t>( Authority, Confidence, Energy)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07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69" y="285750"/>
            <a:ext cx="8229600" cy="6858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1" algn="l" rtl="0">
              <a:spcBef>
                <a:spcPct val="0"/>
              </a:spcBef>
            </a:pPr>
            <a:r>
              <a:rPr lang="en-I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UNDERSTANDING THE 7-38-55 RULE</a:t>
            </a:r>
            <a:endParaRPr lang="en-IN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2" cstate="print"/>
          <a:srcRect l="5390"/>
          <a:stretch>
            <a:fillRect/>
          </a:stretch>
        </p:blipFill>
        <p:spPr>
          <a:xfrm>
            <a:off x="1371600" y="1573251"/>
            <a:ext cx="6529209" cy="296528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753801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797360" y="361950"/>
            <a:ext cx="7391400" cy="3429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lvl="1" algn="ctr" rtl="0">
              <a:spcBef>
                <a:spcPct val="0"/>
              </a:spcBef>
            </a:pPr>
            <a:r>
              <a:rPr lang="en-IN" sz="4400" kern="1200" dirty="0" smtClean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SPEAKING POWERFULLY </a:t>
            </a:r>
            <a:endParaRPr lang="en-IN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Oval 3"/>
          <p:cNvSpPr>
            <a:spLocks noChangeArrowheads="1"/>
          </p:cNvSpPr>
          <p:nvPr/>
        </p:nvSpPr>
        <p:spPr bwMode="auto">
          <a:xfrm>
            <a:off x="968896" y="897564"/>
            <a:ext cx="2667000" cy="8001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 dirty="0">
                <a:latin typeface="Verdana" pitchFamily="34" charset="0"/>
              </a:rPr>
              <a:t>PITCH</a:t>
            </a:r>
          </a:p>
        </p:txBody>
      </p:sp>
      <p:sp>
        <p:nvSpPr>
          <p:cNvPr id="5" name="Oval 4"/>
          <p:cNvSpPr>
            <a:spLocks noChangeArrowheads="1"/>
          </p:cNvSpPr>
          <p:nvPr/>
        </p:nvSpPr>
        <p:spPr bwMode="auto">
          <a:xfrm>
            <a:off x="1902260" y="3640764"/>
            <a:ext cx="3200400" cy="7429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 dirty="0">
                <a:latin typeface="Verdana" pitchFamily="34" charset="0"/>
              </a:rPr>
              <a:t>TONE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3426260" y="1354764"/>
            <a:ext cx="2133600" cy="188595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 dirty="0">
                <a:latin typeface="Verdana" pitchFamily="34" charset="0"/>
              </a:rPr>
              <a:t>VOLUME</a:t>
            </a: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5864660" y="1069014"/>
            <a:ext cx="2819400" cy="14859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 dirty="0">
                <a:latin typeface="Verdana" pitchFamily="34" charset="0"/>
              </a:rPr>
              <a:t>PACE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6369496" y="2958542"/>
            <a:ext cx="2667000" cy="1371600"/>
          </a:xfrm>
          <a:prstGeom prst="ellipse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wrap="none" anchor="ctr"/>
          <a:lstStyle/>
          <a:p>
            <a:pPr algn="ctr" eaLnBrk="0" hangingPunct="0"/>
            <a:r>
              <a:rPr lang="en-US" sz="2800" dirty="0" smtClean="0">
                <a:latin typeface="Verdana" pitchFamily="34" charset="0"/>
              </a:rPr>
              <a:t>MODULATION</a:t>
            </a:r>
            <a:endParaRPr lang="en-US" sz="2800" dirty="0">
              <a:latin typeface="Verdana" pitchFamily="34" charset="0"/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05272" y="1734574"/>
          <a:ext cx="2514600" cy="18538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8" name="Clip" r:id="rId3" imgW="1867680" imgH="1836000" progId="">
                  <p:embed/>
                </p:oleObj>
              </mc:Choice>
              <mc:Fallback>
                <p:oleObj name="Clip" r:id="rId3" imgW="1867680" imgH="183600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5272" y="1734574"/>
                        <a:ext cx="2514600" cy="185380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54620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24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25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26" dur="indefinite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48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49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50" dur="indefinit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72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73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74" dur="indefinit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9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96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97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98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0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1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5" presetClass="emph" presetSubtype="1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override="childStyle">
                                        <p:cTn id="120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style.fontStyle</p:attrName>
                                        </p:attrNameLst>
                                      </p:cBhvr>
                                      <p:to>
                                        <p:strVal val="normal"/>
                                      </p:to>
                                    </p:set>
                                    <p:set>
                                      <p:cBhvr override="childStyle">
                                        <p:cTn id="121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  <p:set>
                                      <p:cBhvr override="childStyle">
                                        <p:cTn id="122" dur="indefinite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style.textDecorationUnderline</p:attrName>
                                        </p:attrNameLst>
                                      </p:cBhvr>
                                      <p:to>
                                        <p:strVal val="fals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8110"/>
            <a:ext cx="8153400" cy="85344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Presentation Delivery Checklist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8153400" cy="32423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lvl="0"/>
            <a:r>
              <a:rPr lang="en-US" dirty="0"/>
              <a:t>Are you knowledgeable about the topic covered in your presentation?</a:t>
            </a:r>
          </a:p>
          <a:p>
            <a:pPr lvl="0"/>
            <a:r>
              <a:rPr lang="en-US" dirty="0"/>
              <a:t>Do you have your notes in order?</a:t>
            </a:r>
          </a:p>
          <a:p>
            <a:pPr lvl="0"/>
            <a:r>
              <a:rPr lang="en-US" dirty="0"/>
              <a:t>Where and how will you present? (Indoors, outdoors, standing, sitting etc.)</a:t>
            </a:r>
          </a:p>
          <a:p>
            <a:pPr lvl="0"/>
            <a:r>
              <a:rPr lang="en-US" dirty="0"/>
              <a:t>Have you visited the presentation site?</a:t>
            </a:r>
          </a:p>
          <a:p>
            <a:pPr lvl="0"/>
            <a:r>
              <a:rPr lang="en-US" dirty="0"/>
              <a:t>Have you checked your visual aids to ensure they are working and you know how to use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742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80" y="1657350"/>
            <a:ext cx="8915400" cy="971550"/>
          </a:xfrm>
        </p:spPr>
        <p:txBody>
          <a:bodyPr/>
          <a:lstStyle/>
          <a:p>
            <a:pPr algn="l"/>
            <a:r>
              <a:rPr lang="en-US" dirty="0" smtClean="0"/>
              <a:t> </a:t>
            </a:r>
            <a:r>
              <a:rPr lang="en-US" sz="4400" b="1" dirty="0" smtClean="0">
                <a:solidFill>
                  <a:srgbClr val="FF0000"/>
                </a:solidFill>
              </a:rPr>
              <a:t>Tips for achieving Excellence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813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285750"/>
            <a:ext cx="2514600" cy="206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85750"/>
            <a:ext cx="2362200" cy="2062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194" y="2514600"/>
            <a:ext cx="2461406" cy="2228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1" y="2558761"/>
            <a:ext cx="2362200" cy="2184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8182" y="2514598"/>
            <a:ext cx="3027218" cy="2228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88182" y="318995"/>
            <a:ext cx="2951018" cy="2029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762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Learning Styles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809750"/>
            <a:ext cx="8153400" cy="232791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r>
              <a:rPr lang="en-US" sz="3600" dirty="0" smtClean="0"/>
              <a:t>Auditory Learners</a:t>
            </a:r>
          </a:p>
          <a:p>
            <a:pPr algn="ctr">
              <a:buNone/>
            </a:pPr>
            <a:r>
              <a:rPr lang="en-US" sz="3600" dirty="0" smtClean="0"/>
              <a:t>Visual Learners</a:t>
            </a:r>
          </a:p>
          <a:p>
            <a:pPr algn="ctr">
              <a:buNone/>
            </a:pPr>
            <a:r>
              <a:rPr lang="en-US" sz="3600" dirty="0" smtClean="0"/>
              <a:t>Kinesthetic Learners</a:t>
            </a:r>
          </a:p>
        </p:txBody>
      </p:sp>
    </p:spTree>
    <p:extLst>
      <p:ext uri="{BB962C8B-B14F-4D97-AF65-F5344CB8AC3E}">
        <p14:creationId xmlns:p14="http://schemas.microsoft.com/office/powerpoint/2010/main" val="3475226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TYPES OF AV AIDS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038350"/>
            <a:ext cx="8153400" cy="16002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 smtClean="0"/>
              <a:t>Low </a:t>
            </a:r>
            <a:r>
              <a:rPr lang="en-US" dirty="0"/>
              <a:t>Complexity: Handouts, writing board, </a:t>
            </a:r>
            <a:r>
              <a:rPr lang="en-US" dirty="0" smtClean="0"/>
              <a:t>flip-chart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Medium Complexity: Slide projector, OHP, Audio </a:t>
            </a:r>
            <a:r>
              <a:rPr lang="en-US" dirty="0" smtClean="0"/>
              <a:t>system</a:t>
            </a:r>
          </a:p>
          <a:p>
            <a:pPr marL="274320" lvl="1" indent="-274320">
              <a:buClr>
                <a:schemeClr val="accent3"/>
              </a:buClr>
              <a:buSzPct val="95000"/>
            </a:pPr>
            <a:r>
              <a:rPr lang="en-US" dirty="0"/>
              <a:t>High Complexity- VIDEO, Multimedia, Computer graphics</a:t>
            </a:r>
            <a:endParaRPr lang="en-IN" dirty="0"/>
          </a:p>
          <a:p>
            <a:pPr marL="0" lvl="1" indent="0">
              <a:buClr>
                <a:schemeClr val="accent3"/>
              </a:buClr>
              <a:buSzPct val="95000"/>
              <a:buNone/>
            </a:pPr>
            <a:endParaRPr lang="en-IN" dirty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US" dirty="0" smtClean="0"/>
          </a:p>
          <a:p>
            <a:pPr marL="274320" lvl="1" indent="-274320">
              <a:buClr>
                <a:schemeClr val="accent3"/>
              </a:buClr>
              <a:buSzPct val="95000"/>
            </a:pP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579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525966" y="285750"/>
            <a:ext cx="8153400" cy="701675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dirty="0" smtClean="0">
                <a:solidFill>
                  <a:srgbClr val="FF0000"/>
                </a:solidFill>
              </a:rPr>
              <a:t>Have a role model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6866" name="Picture 2" descr="https://encrypted-tbn0.gstatic.com/images?q=tbn:ANd9GcSYg53-_5XJae_IZ0av84jhDWldpzk-PHpTq4YjTmh2NcMfMaVlR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257300"/>
            <a:ext cx="3124200" cy="2386013"/>
          </a:xfrm>
          <a:prstGeom prst="rect">
            <a:avLst/>
          </a:prstGeom>
          <a:noFill/>
        </p:spPr>
      </p:pic>
      <p:pic>
        <p:nvPicPr>
          <p:cNvPr id="36868" name="Picture 4" descr="https://encrypted-tbn0.gstatic.com/images?q=tbn:ANd9GcRr0uNFI93QGPNEg1-YMYr-ASNb1q3yw_7p7ghotqqiZNgphjFQ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24200" y="1257300"/>
            <a:ext cx="2956932" cy="2400300"/>
          </a:xfrm>
          <a:prstGeom prst="rect">
            <a:avLst/>
          </a:prstGeom>
          <a:noFill/>
        </p:spPr>
      </p:pic>
      <p:pic>
        <p:nvPicPr>
          <p:cNvPr id="36870" name="Picture 6" descr="https://encrypted-tbn0.gstatic.com/images?q=tbn:ANd9GcSOIQJSeSebJkBWpSdUHB3ubWcde2W7fVOP_ybrssUutDt2tjfs3Q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67426" y="1257300"/>
            <a:ext cx="3076575" cy="2443163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65510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3350"/>
            <a:ext cx="8153400" cy="853440"/>
          </a:xfrm>
        </p:spPr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KISS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51610"/>
            <a:ext cx="8229600" cy="3291840"/>
          </a:xfrm>
        </p:spPr>
        <p:txBody>
          <a:bodyPr>
            <a:normAutofit fontScale="92500" lnSpcReduction="10000"/>
          </a:bodyPr>
          <a:lstStyle/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Keep 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It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Short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&amp;</a:t>
            </a:r>
          </a:p>
          <a:p>
            <a:pPr algn="ctr">
              <a:buNone/>
            </a:pPr>
            <a:r>
              <a:rPr lang="en-US" sz="4400" b="1" dirty="0" smtClean="0">
                <a:solidFill>
                  <a:srgbClr val="FF0000"/>
                </a:solidFill>
              </a:rPr>
              <a:t>Simple</a:t>
            </a:r>
            <a:endParaRPr lang="en-US" sz="4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0047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800" y="1733550"/>
            <a:ext cx="6477000" cy="971550"/>
          </a:xfrm>
        </p:spPr>
        <p:txBody>
          <a:bodyPr/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Tell Them Structure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90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6 * 7 Rule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2266950"/>
            <a:ext cx="8153400" cy="137160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No more than 6 lines per slide.</a:t>
            </a:r>
          </a:p>
          <a:p>
            <a:pPr lvl="0" algn="ctr">
              <a:buNone/>
            </a:pPr>
            <a:r>
              <a:rPr lang="en-US" sz="3200" b="1" dirty="0" smtClean="0">
                <a:solidFill>
                  <a:schemeClr val="accent1"/>
                </a:solidFill>
              </a:rPr>
              <a:t>No more than 7 words per line.</a:t>
            </a:r>
          </a:p>
          <a:p>
            <a:pPr>
              <a:buNone/>
            </a:pPr>
            <a:endParaRPr lang="en-US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334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Rapport building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People are interested in themselves and not in you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Talk to them and let them talk about themselves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WIIIFM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Common Ground/Interest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Small talk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Transparency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Matching and Mirroring</a:t>
            </a:r>
          </a:p>
          <a:p>
            <a:pP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146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If you want the learner to understand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ctr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Articles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Lectures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Diagrams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Instruction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Videos.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3935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If you want the learner to do: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Case studies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Demonstration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Role plays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Exercises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Work sheets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Actual skill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8768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If you want the learner to change their values &amp; attitudes.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solidFill>
                <a:srgbClr val="FF0000"/>
              </a:solidFill>
            </a:endParaRP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Role plays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Games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Self-analysis/Awareness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Activities</a:t>
            </a:r>
          </a:p>
          <a:p>
            <a:pPr algn="ctr">
              <a:buNone/>
            </a:pP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3400" y="1428750"/>
            <a:ext cx="33528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</a:t>
            </a:r>
            <a:r>
              <a:rPr lang="en-US" sz="3200" dirty="0" smtClean="0"/>
              <a:t>olished </a:t>
            </a:r>
            <a:r>
              <a:rPr lang="en-US" sz="3200" dirty="0"/>
              <a:t>P</a:t>
            </a:r>
            <a:r>
              <a:rPr lang="en-US" sz="3200" dirty="0" smtClean="0"/>
              <a:t>rose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4953000" y="1423555"/>
            <a:ext cx="3352800" cy="1428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E</a:t>
            </a:r>
            <a:r>
              <a:rPr lang="en-US" sz="3200" dirty="0" smtClean="0"/>
              <a:t>legant </a:t>
            </a:r>
            <a:r>
              <a:rPr lang="en-US" sz="3200" dirty="0"/>
              <a:t>L</a:t>
            </a:r>
            <a:r>
              <a:rPr lang="en-US" sz="3200" dirty="0" smtClean="0"/>
              <a:t>ogic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533400" y="3257550"/>
            <a:ext cx="3373582" cy="1428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S</a:t>
            </a:r>
            <a:r>
              <a:rPr lang="en-US" sz="3200" dirty="0" smtClean="0"/>
              <a:t>mooth </a:t>
            </a:r>
            <a:r>
              <a:rPr lang="en-US" sz="3200" dirty="0"/>
              <a:t>D</a:t>
            </a:r>
            <a:r>
              <a:rPr lang="en-US" sz="3200" dirty="0" smtClean="0"/>
              <a:t>elivery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4987636" y="3143250"/>
            <a:ext cx="3373582" cy="1428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H</a:t>
            </a:r>
            <a:r>
              <a:rPr lang="en-US" sz="3200" dirty="0" smtClean="0"/>
              <a:t>ighly </a:t>
            </a:r>
            <a:r>
              <a:rPr lang="en-US" sz="3200" dirty="0"/>
              <a:t>D</a:t>
            </a:r>
            <a:r>
              <a:rPr lang="en-US" sz="3200" dirty="0" smtClean="0"/>
              <a:t>eveloped </a:t>
            </a:r>
            <a:r>
              <a:rPr lang="en-US" sz="3200" dirty="0"/>
              <a:t>C</a:t>
            </a:r>
            <a:r>
              <a:rPr lang="en-US" sz="3200" dirty="0" smtClean="0"/>
              <a:t>raft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92604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If you want the learner to develop a capacity for creativity: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Brainstorming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Activities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Unstructured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Games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Problem-solving</a:t>
            </a:r>
          </a:p>
          <a:p>
            <a:pPr algn="ct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Activities</a:t>
            </a:r>
            <a:endParaRPr lang="en-US" sz="3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4368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648" y="1733550"/>
            <a:ext cx="8153400" cy="21336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dirty="0" smtClean="0"/>
              <a:t>   </a:t>
            </a:r>
          </a:p>
          <a:p>
            <a:pPr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   People will forget what you said, people will forget what you did, but people will never forget how you made them feel</a:t>
            </a:r>
          </a:p>
          <a:p>
            <a:pPr algn="r">
              <a:buNone/>
            </a:pPr>
            <a:r>
              <a:rPr lang="en-US" sz="3200" b="1" dirty="0" smtClean="0">
                <a:solidFill>
                  <a:srgbClr val="FF0000"/>
                </a:solidFill>
              </a:rPr>
              <a:t>Maya Angelou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25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VIDEO LINK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www.youtube.com/watch?v=uvsuAZFem88&amp;t=266s</a:t>
            </a:r>
            <a:r>
              <a:rPr lang="en-US" dirty="0" smtClean="0"/>
              <a:t> – </a:t>
            </a:r>
            <a:r>
              <a:rPr lang="en-US" dirty="0" err="1" smtClean="0"/>
              <a:t>steve</a:t>
            </a:r>
            <a:r>
              <a:rPr lang="en-US" dirty="0" smtClean="0"/>
              <a:t> jobs </a:t>
            </a:r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www.youtube.com/watch?v=2-ntLGOyHw4</a:t>
            </a:r>
            <a:r>
              <a:rPr lang="en-US" dirty="0" smtClean="0"/>
              <a:t> – present like </a:t>
            </a:r>
            <a:r>
              <a:rPr lang="en-US" dirty="0" err="1" smtClean="0"/>
              <a:t>steve</a:t>
            </a:r>
            <a:r>
              <a:rPr lang="en-US" dirty="0" smtClean="0"/>
              <a:t> jobs</a:t>
            </a:r>
          </a:p>
          <a:p>
            <a:r>
              <a:rPr lang="en-US" dirty="0">
                <a:hlinkClick r:id="rId4"/>
              </a:rPr>
              <a:t>https://</a:t>
            </a:r>
            <a:r>
              <a:rPr lang="en-US" dirty="0" smtClean="0">
                <a:hlinkClick r:id="rId4"/>
              </a:rPr>
              <a:t>www.youtube.com/watch?v=mpfxsvBPWEs</a:t>
            </a:r>
            <a:r>
              <a:rPr lang="en-US" dirty="0"/>
              <a:t> </a:t>
            </a:r>
            <a:r>
              <a:rPr lang="en-US" dirty="0" smtClean="0"/>
              <a:t>- </a:t>
            </a:r>
            <a:r>
              <a:rPr lang="en-US" dirty="0" err="1"/>
              <a:t>Sundar</a:t>
            </a:r>
            <a:r>
              <a:rPr lang="en-US" dirty="0"/>
              <a:t> </a:t>
            </a:r>
            <a:r>
              <a:rPr lang="en-US" dirty="0" err="1"/>
              <a:t>Pichai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4461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  </a:t>
            </a:r>
            <a:r>
              <a:rPr lang="en-US" sz="4200" b="1" dirty="0" smtClean="0"/>
              <a:t>“There are always three speeches, for every one, The one you practiced, the one you gave, and the one you wish to give.”</a:t>
            </a:r>
            <a:br>
              <a:rPr lang="en-US" sz="4200" b="1" dirty="0" smtClean="0"/>
            </a:br>
            <a:endParaRPr lang="en-US" sz="4200" dirty="0"/>
          </a:p>
        </p:txBody>
      </p:sp>
      <p:pic>
        <p:nvPicPr>
          <p:cNvPr id="5" name="Picture 2" descr="https://bornrealist.com/wp-content/uploads/2017/09/21ed58_7f398c552b7440979b6215c25343906b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61738"/>
            <a:ext cx="1940061" cy="32436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3142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Case Study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Ramesh is promoted as an Assistant </a:t>
            </a:r>
            <a:r>
              <a:rPr lang="en-US" dirty="0"/>
              <a:t>M</a:t>
            </a:r>
            <a:r>
              <a:rPr lang="en-US" dirty="0" smtClean="0"/>
              <a:t>anager in </a:t>
            </a:r>
            <a:r>
              <a:rPr lang="en-US" dirty="0" err="1" smtClean="0"/>
              <a:t>technosoft</a:t>
            </a:r>
            <a:r>
              <a:rPr lang="en-US" dirty="0" smtClean="0"/>
              <a:t> Pvt. Ltd. He has got an opportunity to travel onsite for project presentation. He is excited about this opportunity and bit nervous about the same. He will be travelling to Bangalore for 3 hours of presentation. What advice will you give it to him?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7071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4 P’s of Presentation.</a:t>
            </a:r>
            <a:endParaRPr lang="en-US" dirty="0"/>
          </a:p>
        </p:txBody>
      </p:sp>
      <p:pic>
        <p:nvPicPr>
          <p:cNvPr id="3074" name="Picture 2" descr="https://pi.tedcdn.com/r/talkstar-assets.s3.amazonaws.com/production/playlists/playlist_574/e314f75a-b80b-4612-99f6-9bd75de99924/Tips-to-make-a-great-presentation_1200x627.jpg?c=1050%2C550&amp;w=10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1" y="2000250"/>
            <a:ext cx="6066333" cy="2378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757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85750"/>
            <a:ext cx="8229600" cy="85725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>BEST WAYS TO START A PRESENTATION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685800" y="1485900"/>
            <a:ext cx="32004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STORIES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685800" y="2800350"/>
            <a:ext cx="32004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VIDEOS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>
            <a:off x="5257800" y="3886200"/>
            <a:ext cx="32004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QUOTE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702733" y="4019550"/>
            <a:ext cx="32004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EXPERIENCE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5029200" y="2717223"/>
            <a:ext cx="32004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ACTIVITY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5029200" y="1485900"/>
            <a:ext cx="3200400" cy="8001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QUESTIONS/ CASE STUDY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906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533400" y="1428750"/>
            <a:ext cx="3352800" cy="142875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PLAN</a:t>
            </a:r>
            <a:endParaRPr lang="en-US" sz="3200" dirty="0"/>
          </a:p>
        </p:txBody>
      </p:sp>
      <p:sp>
        <p:nvSpPr>
          <p:cNvPr id="5" name="Oval 4"/>
          <p:cNvSpPr/>
          <p:nvPr/>
        </p:nvSpPr>
        <p:spPr>
          <a:xfrm>
            <a:off x="4953000" y="1423555"/>
            <a:ext cx="3352800" cy="142875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PREPARE</a:t>
            </a:r>
            <a:endParaRPr lang="en-US" sz="3200" dirty="0"/>
          </a:p>
        </p:txBody>
      </p:sp>
      <p:sp>
        <p:nvSpPr>
          <p:cNvPr id="6" name="Oval 5"/>
          <p:cNvSpPr/>
          <p:nvPr/>
        </p:nvSpPr>
        <p:spPr>
          <a:xfrm>
            <a:off x="533400" y="3257550"/>
            <a:ext cx="3373582" cy="1428750"/>
          </a:xfrm>
          <a:prstGeom prst="ellipse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PRACTICE</a:t>
            </a:r>
            <a:endParaRPr lang="en-US" sz="3200" dirty="0"/>
          </a:p>
        </p:txBody>
      </p:sp>
      <p:sp>
        <p:nvSpPr>
          <p:cNvPr id="9" name="Oval 8"/>
          <p:cNvSpPr/>
          <p:nvPr/>
        </p:nvSpPr>
        <p:spPr>
          <a:xfrm>
            <a:off x="5105400" y="3143250"/>
            <a:ext cx="3373582" cy="14287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/>
              <a:t>PRESENT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450012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WidescreenPresentation</Template>
  <TotalTime>0</TotalTime>
  <Words>747</Words>
  <Application>Microsoft Office PowerPoint</Application>
  <PresentationFormat>On-screen Show (16:9)</PresentationFormat>
  <Paragraphs>174</Paragraphs>
  <Slides>42</Slides>
  <Notes>0</Notes>
  <HiddenSlides>4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51" baseType="lpstr">
      <vt:lpstr>Calibri</vt:lpstr>
      <vt:lpstr>Candara</vt:lpstr>
      <vt:lpstr>Capture it</vt:lpstr>
      <vt:lpstr>Tw Cen MT</vt:lpstr>
      <vt:lpstr>Verdana</vt:lpstr>
      <vt:lpstr>Wingdings</vt:lpstr>
      <vt:lpstr>Wingdings 2</vt:lpstr>
      <vt:lpstr>WidescreenPresentation</vt:lpstr>
      <vt:lpstr>Clip</vt:lpstr>
      <vt:lpstr>Effective Presentation Skills</vt:lpstr>
      <vt:lpstr>Learning objective</vt:lpstr>
      <vt:lpstr>PowerPoint Presentation</vt:lpstr>
      <vt:lpstr>PowerPoint Presentation</vt:lpstr>
      <vt:lpstr>PowerPoint Presentation</vt:lpstr>
      <vt:lpstr>Case Study</vt:lpstr>
      <vt:lpstr>4 P’s of Presentation.</vt:lpstr>
      <vt:lpstr>BEST WAYS TO START A PRESENTATION</vt:lpstr>
      <vt:lpstr>PowerPoint Presentation</vt:lpstr>
      <vt:lpstr>PowerPoint Presentation</vt:lpstr>
      <vt:lpstr>        6 main purposes of presentation</vt:lpstr>
      <vt:lpstr>TIME ALLOCATION</vt:lpstr>
      <vt:lpstr>AUDIENCE</vt:lpstr>
      <vt:lpstr>PowerPoint Presentation</vt:lpstr>
      <vt:lpstr>3 Essentials of Successful Presentation</vt:lpstr>
      <vt:lpstr>  Audience Attitude</vt:lpstr>
      <vt:lpstr>   Presentation planning checklist</vt:lpstr>
      <vt:lpstr>Prepare</vt:lpstr>
      <vt:lpstr>Preparing Material</vt:lpstr>
      <vt:lpstr>The Golden Circle</vt:lpstr>
      <vt:lpstr>Questions</vt:lpstr>
      <vt:lpstr>Preparing Yourself</vt:lpstr>
      <vt:lpstr>First Impression</vt:lpstr>
      <vt:lpstr> Practice </vt:lpstr>
      <vt:lpstr>Present</vt:lpstr>
      <vt:lpstr>UNDERSTANDING THE 7-38-55 RULE</vt:lpstr>
      <vt:lpstr> SPEAKING POWERFULLY </vt:lpstr>
      <vt:lpstr>  Presentation Delivery Checklist</vt:lpstr>
      <vt:lpstr> Tips for achieving Excellence</vt:lpstr>
      <vt:lpstr>Learning Styles</vt:lpstr>
      <vt:lpstr>TYPES OF AV AIDS</vt:lpstr>
      <vt:lpstr>Have a role model</vt:lpstr>
      <vt:lpstr> KISS</vt:lpstr>
      <vt:lpstr>Tell Them Structure</vt:lpstr>
      <vt:lpstr> 6 * 7 Rule</vt:lpstr>
      <vt:lpstr> Rapport building</vt:lpstr>
      <vt:lpstr>If you want the learner to understand</vt:lpstr>
      <vt:lpstr>If you want the learner to do:</vt:lpstr>
      <vt:lpstr>If you want the learner to change their values &amp; attitudes.</vt:lpstr>
      <vt:lpstr>If you want the learner to develop a capacity for creativity:</vt:lpstr>
      <vt:lpstr>PowerPoint Presentation</vt:lpstr>
      <vt:lpstr>VIDEO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2022-05-17T03:06:19Z</dcterms:created>
  <dcterms:modified xsi:type="dcterms:W3CDTF">2024-05-13T10:11:58Z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