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522-2F2F-4B00-B29A-59CDCFEE86E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076A-3759-4650-B247-416FB646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8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522-2F2F-4B00-B29A-59CDCFEE86E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076A-3759-4650-B247-416FB646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5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522-2F2F-4B00-B29A-59CDCFEE86E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076A-3759-4650-B247-416FB646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4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53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522-2F2F-4B00-B29A-59CDCFEE86E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076A-3759-4650-B247-416FB646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522-2F2F-4B00-B29A-59CDCFEE86E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076A-3759-4650-B247-416FB646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8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522-2F2F-4B00-B29A-59CDCFEE86E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076A-3759-4650-B247-416FB646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1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522-2F2F-4B00-B29A-59CDCFEE86E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076A-3759-4650-B247-416FB646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5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522-2F2F-4B00-B29A-59CDCFEE86E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076A-3759-4650-B247-416FB646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4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522-2F2F-4B00-B29A-59CDCFEE86E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076A-3759-4650-B247-416FB646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9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522-2F2F-4B00-B29A-59CDCFEE86E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076A-3759-4650-B247-416FB646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9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522-2F2F-4B00-B29A-59CDCFEE86E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076A-3759-4650-B247-416FB646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3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F7522-2F2F-4B00-B29A-59CDCFEE86E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F076A-3759-4650-B247-416FB646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4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WordArt 3"/>
          <p:cNvSpPr>
            <a:spLocks noChangeArrowheads="1" noChangeShapeType="1" noTextEdit="1"/>
          </p:cNvSpPr>
          <p:nvPr/>
        </p:nvSpPr>
        <p:spPr bwMode="auto">
          <a:xfrm>
            <a:off x="1219200" y="4314825"/>
            <a:ext cx="6886575" cy="1323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990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Comic Sans MS"/>
              </a:rPr>
              <a:t>GROUP </a:t>
            </a:r>
            <a:r>
              <a:rPr lang="en-US" sz="3600" i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990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Comic Sans MS"/>
              </a:rPr>
              <a:t>DISCUSSIONS</a:t>
            </a:r>
            <a:endParaRPr lang="en-US" sz="3600" i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9900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Comic Sans MS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909887" y="2133600"/>
            <a:ext cx="3505200" cy="1371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PREPARING</a:t>
            </a:r>
          </a:p>
          <a:p>
            <a:pPr algn="ctr">
              <a:defRPr/>
            </a:pPr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FOR</a:t>
            </a:r>
          </a:p>
        </p:txBody>
      </p:sp>
    </p:spTree>
    <p:extLst>
      <p:ext uri="{BB962C8B-B14F-4D97-AF65-F5344CB8AC3E}">
        <p14:creationId xmlns:p14="http://schemas.microsoft.com/office/powerpoint/2010/main" val="341550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j02330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609600" y="2133600"/>
            <a:ext cx="7924800" cy="4419600"/>
          </a:xfrm>
          <a:prstGeom prst="rect">
            <a:avLst/>
          </a:prstGeom>
          <a:solidFill>
            <a:srgbClr val="33CCFF">
              <a:alpha val="9607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0"/>
              <a:t>Preparing for group discussions</a:t>
            </a:r>
          </a:p>
          <a:p>
            <a:pPr algn="ctr"/>
            <a:r>
              <a:rPr lang="en-US" sz="2800" u="sng">
                <a:solidFill>
                  <a:srgbClr val="FF9900"/>
                </a:solidFill>
              </a:rPr>
              <a:t>K</a:t>
            </a:r>
            <a:r>
              <a:rPr lang="en-US" sz="2800" u="sng"/>
              <a:t> </a:t>
            </a:r>
            <a:r>
              <a:rPr lang="en-US" sz="2800" u="sng">
                <a:solidFill>
                  <a:schemeClr val="accent2"/>
                </a:solidFill>
              </a:rPr>
              <a:t>A</a:t>
            </a:r>
            <a:r>
              <a:rPr lang="en-US" sz="2800" u="sng"/>
              <a:t> </a:t>
            </a:r>
            <a:r>
              <a:rPr lang="en-US" sz="2800" u="sng">
                <a:solidFill>
                  <a:srgbClr val="CC3300"/>
                </a:solidFill>
              </a:rPr>
              <a:t>S</a:t>
            </a:r>
            <a:r>
              <a:rPr lang="en-US" sz="2800" u="sng"/>
              <a:t> H  Strategies</a:t>
            </a:r>
            <a:r>
              <a:rPr lang="en-US" sz="2800" b="0"/>
              <a:t>.</a:t>
            </a:r>
          </a:p>
          <a:p>
            <a:pPr algn="ctr"/>
            <a:endParaRPr lang="en-US" b="0"/>
          </a:p>
          <a:p>
            <a:pPr algn="ctr"/>
            <a:r>
              <a:rPr lang="en-US" sz="2800" u="sng">
                <a:solidFill>
                  <a:srgbClr val="CC3300"/>
                </a:solidFill>
              </a:rPr>
              <a:t>K – KNOWLEDGE</a:t>
            </a:r>
          </a:p>
          <a:p>
            <a:pPr algn="ctr"/>
            <a:r>
              <a:rPr lang="en-US" sz="2400" b="0"/>
              <a:t>Social awareness</a:t>
            </a:r>
          </a:p>
          <a:p>
            <a:pPr algn="ctr"/>
            <a:r>
              <a:rPr lang="en-US" sz="2400" b="0"/>
              <a:t>Knowledge in current affairs.</a:t>
            </a:r>
          </a:p>
          <a:p>
            <a:pPr algn="ctr"/>
            <a:r>
              <a:rPr lang="en-US" sz="2400" b="0"/>
              <a:t>National and international issues.</a:t>
            </a:r>
          </a:p>
          <a:p>
            <a:pPr algn="ctr"/>
            <a:r>
              <a:rPr lang="en-US" sz="2800" u="sng">
                <a:solidFill>
                  <a:srgbClr val="CC3300"/>
                </a:solidFill>
              </a:rPr>
              <a:t>A – Attitude</a:t>
            </a:r>
          </a:p>
          <a:p>
            <a:pPr algn="ctr"/>
            <a:r>
              <a:rPr lang="en-US" sz="2400" b="0"/>
              <a:t>Set your goal – plan actions</a:t>
            </a:r>
          </a:p>
          <a:p>
            <a:pPr algn="ctr"/>
            <a:r>
              <a:rPr lang="en-US" sz="2400" b="0"/>
              <a:t>Winning attitudes</a:t>
            </a:r>
          </a:p>
          <a:p>
            <a:pPr algn="ctr"/>
            <a:r>
              <a:rPr lang="en-US" sz="2400" b="0"/>
              <a:t>Continuing learning.</a:t>
            </a:r>
          </a:p>
          <a:p>
            <a:pPr algn="ctr"/>
            <a:r>
              <a:rPr lang="en-US" sz="2400" b="0"/>
              <a:t>Practice skills</a:t>
            </a:r>
          </a:p>
        </p:txBody>
      </p:sp>
    </p:spTree>
    <p:extLst>
      <p:ext uri="{BB962C8B-B14F-4D97-AF65-F5344CB8AC3E}">
        <p14:creationId xmlns:p14="http://schemas.microsoft.com/office/powerpoint/2010/main" val="32679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j02330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286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33400" y="1981200"/>
            <a:ext cx="8077200" cy="4572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/>
          </a:p>
          <a:p>
            <a:pPr algn="ctr">
              <a:defRPr/>
            </a:pPr>
            <a:r>
              <a:rPr lang="en-US" sz="3200" b="0" dirty="0"/>
              <a:t>Preparing for group discussions</a:t>
            </a:r>
          </a:p>
          <a:p>
            <a:pPr algn="ctr">
              <a:defRPr/>
            </a:pPr>
            <a:r>
              <a:rPr lang="en-US" sz="2800" u="sng" dirty="0">
                <a:solidFill>
                  <a:srgbClr val="FF9900"/>
                </a:solidFill>
              </a:rPr>
              <a:t>K</a:t>
            </a:r>
            <a:r>
              <a:rPr lang="en-US" sz="2800" u="sng" dirty="0"/>
              <a:t> </a:t>
            </a:r>
            <a:r>
              <a:rPr lang="en-US" sz="2800" u="sng" dirty="0">
                <a:solidFill>
                  <a:schemeClr val="accent2"/>
                </a:solidFill>
              </a:rPr>
              <a:t>A</a:t>
            </a:r>
            <a:r>
              <a:rPr lang="en-US" sz="2800" u="sng" dirty="0"/>
              <a:t> </a:t>
            </a:r>
            <a:r>
              <a:rPr lang="en-US" sz="2800" u="sng" dirty="0">
                <a:solidFill>
                  <a:srgbClr val="CC3300"/>
                </a:solidFill>
              </a:rPr>
              <a:t>S</a:t>
            </a:r>
            <a:r>
              <a:rPr lang="en-US" sz="2800" u="sng" dirty="0"/>
              <a:t> H  Strategies.</a:t>
            </a:r>
          </a:p>
          <a:p>
            <a:pPr algn="ctr">
              <a:defRPr/>
            </a:pPr>
            <a:r>
              <a:rPr lang="en-US" sz="2800" u="sng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 - Skills</a:t>
            </a:r>
          </a:p>
          <a:p>
            <a:pPr algn="ctr">
              <a:defRPr/>
            </a:pPr>
            <a:r>
              <a:rPr lang="en-US" sz="2400" b="0" dirty="0"/>
              <a:t>Develop through </a:t>
            </a:r>
            <a:r>
              <a:rPr lang="en-US" sz="2400" b="0" dirty="0" smtClean="0"/>
              <a:t>practice</a:t>
            </a:r>
            <a:endParaRPr lang="en-US" sz="2400" b="0" dirty="0"/>
          </a:p>
          <a:p>
            <a:pPr algn="ctr">
              <a:defRPr/>
            </a:pPr>
            <a:r>
              <a:rPr lang="en-US" sz="2400" b="0" dirty="0"/>
              <a:t>Presentation </a:t>
            </a:r>
            <a:r>
              <a:rPr lang="en-US" sz="2400" b="0" dirty="0" smtClean="0"/>
              <a:t>skills</a:t>
            </a:r>
            <a:endParaRPr lang="en-US" sz="2400" b="0" dirty="0"/>
          </a:p>
          <a:p>
            <a:pPr algn="ctr">
              <a:defRPr/>
            </a:pPr>
            <a:r>
              <a:rPr lang="en-US" sz="2400" b="0" dirty="0"/>
              <a:t>Communication Skills</a:t>
            </a:r>
          </a:p>
          <a:p>
            <a:pPr algn="ctr">
              <a:defRPr/>
            </a:pPr>
            <a:r>
              <a:rPr lang="en-US" sz="2400" b="0" dirty="0"/>
              <a:t>Non-verbal skills</a:t>
            </a:r>
          </a:p>
          <a:p>
            <a:pPr algn="ctr">
              <a:defRPr/>
            </a:pPr>
            <a:r>
              <a:rPr lang="en-US" sz="2800" u="sng" dirty="0">
                <a:solidFill>
                  <a:srgbClr val="CC3300"/>
                </a:solidFill>
              </a:rPr>
              <a:t>H – </a:t>
            </a:r>
            <a:r>
              <a:rPr lang="en-US" sz="2800" u="sng" dirty="0" smtClean="0">
                <a:solidFill>
                  <a:srgbClr val="CC3300"/>
                </a:solidFill>
              </a:rPr>
              <a:t>Habits</a:t>
            </a:r>
            <a:endParaRPr lang="en-US" sz="2800" u="sng" dirty="0">
              <a:solidFill>
                <a:srgbClr val="CC3300"/>
              </a:solidFill>
            </a:endParaRPr>
          </a:p>
          <a:p>
            <a:pPr algn="ctr">
              <a:defRPr/>
            </a:pPr>
            <a:r>
              <a:rPr lang="en-US" sz="2400" b="0" dirty="0" smtClean="0"/>
              <a:t>all </a:t>
            </a:r>
            <a:r>
              <a:rPr lang="en-US" sz="2400" b="0" dirty="0"/>
              <a:t>through your </a:t>
            </a:r>
            <a:r>
              <a:rPr lang="en-US" sz="2400" b="0" dirty="0" smtClean="0"/>
              <a:t>efforts(Discipline)</a:t>
            </a:r>
            <a:endParaRPr lang="en-US" sz="2400" b="0" dirty="0"/>
          </a:p>
          <a:p>
            <a:pPr algn="ctr">
              <a:defRPr/>
            </a:pPr>
            <a:r>
              <a:rPr lang="en-US" sz="2400" b="0" dirty="0"/>
              <a:t>Admit your </a:t>
            </a:r>
            <a:r>
              <a:rPr lang="en-US" sz="2400" b="0" dirty="0" smtClean="0"/>
              <a:t>mistakes</a:t>
            </a:r>
            <a:endParaRPr lang="en-US" sz="2400" b="0" dirty="0"/>
          </a:p>
          <a:p>
            <a:pPr algn="ctr">
              <a:defRPr/>
            </a:pPr>
            <a:r>
              <a:rPr lang="en-US" sz="2400" b="0" dirty="0"/>
              <a:t>Learn from </a:t>
            </a:r>
            <a:r>
              <a:rPr lang="en-US" sz="2400" b="0" dirty="0" smtClean="0"/>
              <a:t>mistakes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86265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j02330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286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0"/>
          <p:cNvSpPr>
            <a:spLocks noChangeArrowheads="1"/>
          </p:cNvSpPr>
          <p:nvPr/>
        </p:nvSpPr>
        <p:spPr bwMode="auto">
          <a:xfrm>
            <a:off x="3003550" y="1522413"/>
            <a:ext cx="2787650" cy="915987"/>
          </a:xfrm>
          <a:prstGeom prst="rect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FFCC"/>
                </a:solidFill>
              </a:rPr>
              <a:t>EVALUATION </a:t>
            </a:r>
          </a:p>
          <a:p>
            <a:pPr algn="ctr"/>
            <a:r>
              <a:rPr lang="en-US">
                <a:solidFill>
                  <a:srgbClr val="FFFFCC"/>
                </a:solidFill>
              </a:rPr>
              <a:t>FOR</a:t>
            </a:r>
          </a:p>
          <a:p>
            <a:pPr algn="ctr"/>
            <a:r>
              <a:rPr lang="en-US">
                <a:solidFill>
                  <a:srgbClr val="FFFFCC"/>
                </a:solidFill>
              </a:rPr>
              <a:t> GROUP DISCUSSIONS.</a:t>
            </a:r>
            <a:endParaRPr lang="en-US" b="0">
              <a:solidFill>
                <a:srgbClr val="FFFFCC"/>
              </a:solidFill>
            </a:endParaRPr>
          </a:p>
        </p:txBody>
      </p:sp>
      <p:sp>
        <p:nvSpPr>
          <p:cNvPr id="18436" name="Rectangle 21"/>
          <p:cNvSpPr>
            <a:spLocks noChangeArrowheads="1"/>
          </p:cNvSpPr>
          <p:nvPr/>
        </p:nvSpPr>
        <p:spPr bwMode="auto">
          <a:xfrm>
            <a:off x="609600" y="2590800"/>
            <a:ext cx="8077200" cy="3810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HOW ARE YOU EVALUATED IN YOUR GROUP DISCUSSIONS?</a:t>
            </a:r>
          </a:p>
          <a:p>
            <a:pPr algn="ctr"/>
            <a:endParaRPr lang="en-US" dirty="0"/>
          </a:p>
          <a:p>
            <a:pPr algn="ctr"/>
            <a:r>
              <a:rPr lang="en-US" sz="2400" dirty="0">
                <a:solidFill>
                  <a:srgbClr val="0033CC"/>
                </a:solidFill>
              </a:rPr>
              <a:t>Personality</a:t>
            </a:r>
          </a:p>
          <a:p>
            <a:pPr algn="ctr"/>
            <a:endParaRPr lang="en-US" sz="2400" dirty="0">
              <a:solidFill>
                <a:srgbClr val="0033CC"/>
              </a:solidFill>
            </a:endParaRPr>
          </a:p>
          <a:p>
            <a:pPr algn="ctr"/>
            <a:r>
              <a:rPr lang="en-US" sz="2400" dirty="0">
                <a:solidFill>
                  <a:srgbClr val="0033CC"/>
                </a:solidFill>
              </a:rPr>
              <a:t>Communication Skills</a:t>
            </a:r>
          </a:p>
          <a:p>
            <a:pPr algn="ctr"/>
            <a:endParaRPr lang="en-US" sz="2400" dirty="0">
              <a:solidFill>
                <a:srgbClr val="0033CC"/>
              </a:solidFill>
            </a:endParaRPr>
          </a:p>
          <a:p>
            <a:pPr algn="ctr"/>
            <a:r>
              <a:rPr lang="en-US" sz="2400" dirty="0">
                <a:solidFill>
                  <a:srgbClr val="0033CC"/>
                </a:solidFill>
              </a:rPr>
              <a:t>Knowledge</a:t>
            </a:r>
          </a:p>
          <a:p>
            <a:pPr algn="ctr"/>
            <a:endParaRPr lang="en-US" sz="2400" dirty="0">
              <a:solidFill>
                <a:srgbClr val="0033CC"/>
              </a:solidFill>
            </a:endParaRPr>
          </a:p>
          <a:p>
            <a:pPr algn="ctr"/>
            <a:r>
              <a:rPr lang="en-US" sz="2400" dirty="0">
                <a:solidFill>
                  <a:srgbClr val="0033CC"/>
                </a:solidFill>
              </a:rPr>
              <a:t>Leadership and </a:t>
            </a:r>
            <a:r>
              <a:rPr lang="en-US" sz="2400" dirty="0" smtClean="0">
                <a:solidFill>
                  <a:srgbClr val="0033CC"/>
                </a:solidFill>
              </a:rPr>
              <a:t>teamwork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1" descr="j02330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286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3"/>
          <p:cNvSpPr>
            <a:spLocks noChangeArrowheads="1"/>
          </p:cNvSpPr>
          <p:nvPr/>
        </p:nvSpPr>
        <p:spPr bwMode="auto">
          <a:xfrm>
            <a:off x="3003550" y="1522413"/>
            <a:ext cx="2787650" cy="915987"/>
          </a:xfrm>
          <a:prstGeom prst="rect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FFCC"/>
                </a:solidFill>
              </a:rPr>
              <a:t>EVALUATION </a:t>
            </a:r>
          </a:p>
          <a:p>
            <a:pPr algn="ctr"/>
            <a:r>
              <a:rPr lang="en-US">
                <a:solidFill>
                  <a:srgbClr val="FFFFCC"/>
                </a:solidFill>
              </a:rPr>
              <a:t>FOR</a:t>
            </a:r>
          </a:p>
          <a:p>
            <a:pPr algn="ctr"/>
            <a:r>
              <a:rPr lang="en-US">
                <a:solidFill>
                  <a:srgbClr val="FFFFCC"/>
                </a:solidFill>
              </a:rPr>
              <a:t> GROUP DISCUSSIONS.</a:t>
            </a:r>
            <a:endParaRPr lang="en-US" b="0">
              <a:solidFill>
                <a:srgbClr val="FFFFCC"/>
              </a:solidFill>
            </a:endParaRPr>
          </a:p>
        </p:txBody>
      </p:sp>
      <p:sp>
        <p:nvSpPr>
          <p:cNvPr id="19460" name="Rectangle 24"/>
          <p:cNvSpPr>
            <a:spLocks noChangeArrowheads="1"/>
          </p:cNvSpPr>
          <p:nvPr/>
        </p:nvSpPr>
        <p:spPr bwMode="auto">
          <a:xfrm>
            <a:off x="609600" y="2590800"/>
            <a:ext cx="8077200" cy="3810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HOW ARE YOU EVALUATED IN YOUR GROUP DISCUSSIONS?</a:t>
            </a:r>
          </a:p>
          <a:p>
            <a:pPr algn="ctr"/>
            <a:endParaRPr lang="en-US" dirty="0"/>
          </a:p>
          <a:p>
            <a:pPr algn="ctr"/>
            <a:r>
              <a:rPr lang="en-US" sz="2400" u="sng" dirty="0">
                <a:solidFill>
                  <a:srgbClr val="0033CC"/>
                </a:solidFill>
              </a:rPr>
              <a:t>Personality</a:t>
            </a:r>
          </a:p>
          <a:p>
            <a:pPr algn="ctr"/>
            <a:endParaRPr lang="en-US" sz="2400" dirty="0">
              <a:solidFill>
                <a:srgbClr val="0033CC"/>
              </a:solidFill>
            </a:endParaRPr>
          </a:p>
          <a:p>
            <a:pPr algn="ctr"/>
            <a:r>
              <a:rPr lang="en-US" dirty="0">
                <a:solidFill>
                  <a:srgbClr val="CC3300"/>
                </a:solidFill>
              </a:rPr>
              <a:t>Smartness</a:t>
            </a:r>
            <a:r>
              <a:rPr lang="en-US" dirty="0">
                <a:solidFill>
                  <a:schemeClr val="bg1"/>
                </a:solidFill>
              </a:rPr>
              <a:t> – dress – smile on the face</a:t>
            </a:r>
          </a:p>
          <a:p>
            <a:pPr algn="ctr"/>
            <a:r>
              <a:rPr lang="en-US" dirty="0">
                <a:solidFill>
                  <a:srgbClr val="CC3300"/>
                </a:solidFill>
              </a:rPr>
              <a:t>Cheerfulness</a:t>
            </a:r>
            <a:r>
              <a:rPr lang="en-US" dirty="0">
                <a:solidFill>
                  <a:schemeClr val="bg1"/>
                </a:solidFill>
              </a:rPr>
              <a:t> – free from tensions and </a:t>
            </a:r>
            <a:r>
              <a:rPr lang="en-US" dirty="0" smtClean="0">
                <a:solidFill>
                  <a:schemeClr val="bg1"/>
                </a:solidFill>
              </a:rPr>
              <a:t>nervousness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rgbClr val="CC3300"/>
                </a:solidFill>
              </a:rPr>
              <a:t>Enthusiasm</a:t>
            </a:r>
            <a:r>
              <a:rPr lang="en-US" dirty="0">
                <a:solidFill>
                  <a:schemeClr val="bg1"/>
                </a:solidFill>
              </a:rPr>
              <a:t> – attitude of taking that one step </a:t>
            </a:r>
            <a:r>
              <a:rPr lang="en-US" dirty="0" smtClean="0">
                <a:solidFill>
                  <a:schemeClr val="bg1"/>
                </a:solidFill>
              </a:rPr>
              <a:t>extra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38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j02330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286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3079750" y="1522413"/>
            <a:ext cx="2787650" cy="915987"/>
          </a:xfrm>
          <a:prstGeom prst="rect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FFCC"/>
                </a:solidFill>
              </a:rPr>
              <a:t>EVALUATION </a:t>
            </a:r>
          </a:p>
          <a:p>
            <a:pPr algn="ctr"/>
            <a:r>
              <a:rPr lang="en-US">
                <a:solidFill>
                  <a:srgbClr val="FFFFCC"/>
                </a:solidFill>
              </a:rPr>
              <a:t>FOR</a:t>
            </a:r>
          </a:p>
          <a:p>
            <a:pPr algn="ctr"/>
            <a:r>
              <a:rPr lang="en-US">
                <a:solidFill>
                  <a:srgbClr val="FFFFCC"/>
                </a:solidFill>
              </a:rPr>
              <a:t> GROUP DISCUSSIONS.</a:t>
            </a:r>
            <a:endParaRPr lang="en-US" b="0">
              <a:solidFill>
                <a:srgbClr val="FFFFCC"/>
              </a:solidFill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609600" y="2590800"/>
            <a:ext cx="8077200" cy="3810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HOW ARE YOU EVALUATED IN YOUR GROUP DISCUSSIONS?</a:t>
            </a:r>
          </a:p>
          <a:p>
            <a:pPr algn="ctr"/>
            <a:endParaRPr lang="en-US" dirty="0"/>
          </a:p>
          <a:p>
            <a:pPr algn="ctr"/>
            <a:r>
              <a:rPr lang="en-US" sz="2400" u="sng" dirty="0">
                <a:solidFill>
                  <a:srgbClr val="0033CC"/>
                </a:solidFill>
              </a:rPr>
              <a:t>Communication Skills</a:t>
            </a:r>
          </a:p>
          <a:p>
            <a:pPr algn="ctr"/>
            <a:endParaRPr lang="en-US" sz="2400" dirty="0">
              <a:solidFill>
                <a:srgbClr val="0033CC"/>
              </a:solidFill>
            </a:endParaRPr>
          </a:p>
          <a:p>
            <a:pPr algn="ctr"/>
            <a:r>
              <a:rPr lang="en-US" dirty="0">
                <a:solidFill>
                  <a:srgbClr val="CC3300"/>
                </a:solidFill>
              </a:rPr>
              <a:t>Fluency</a:t>
            </a:r>
            <a:r>
              <a:rPr lang="en-US" dirty="0">
                <a:solidFill>
                  <a:schemeClr val="bg1"/>
                </a:solidFill>
              </a:rPr>
              <a:t> – not speed. But poise and right word in the right </a:t>
            </a:r>
            <a:r>
              <a:rPr lang="en-US" dirty="0" smtClean="0">
                <a:solidFill>
                  <a:schemeClr val="bg1"/>
                </a:solidFill>
              </a:rPr>
              <a:t>place 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rgbClr val="CC3300"/>
                </a:solidFill>
              </a:rPr>
              <a:t>Clarity</a:t>
            </a:r>
            <a:r>
              <a:rPr lang="en-US" dirty="0">
                <a:solidFill>
                  <a:schemeClr val="bg1"/>
                </a:solidFill>
              </a:rPr>
              <a:t> – Effectiveness of the </a:t>
            </a:r>
            <a:r>
              <a:rPr lang="en-US" dirty="0" smtClean="0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rgbClr val="CC3300"/>
                </a:solidFill>
              </a:rPr>
              <a:t>Logic</a:t>
            </a:r>
            <a:r>
              <a:rPr lang="en-US" dirty="0">
                <a:solidFill>
                  <a:schemeClr val="bg1"/>
                </a:solidFill>
              </a:rPr>
              <a:t> – the presentation </a:t>
            </a:r>
            <a:r>
              <a:rPr lang="en-US" dirty="0" smtClean="0">
                <a:solidFill>
                  <a:schemeClr val="bg1"/>
                </a:solidFill>
              </a:rPr>
              <a:t>skill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0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j02330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286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3358045" y="1522413"/>
            <a:ext cx="2231060" cy="923330"/>
          </a:xfrm>
          <a:prstGeom prst="rect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CC"/>
                </a:solidFill>
              </a:rPr>
              <a:t>EVALUATION </a:t>
            </a:r>
          </a:p>
          <a:p>
            <a:pPr algn="ctr"/>
            <a:r>
              <a:rPr lang="en-US" dirty="0">
                <a:solidFill>
                  <a:srgbClr val="FFFFCC"/>
                </a:solidFill>
              </a:rPr>
              <a:t>FOR</a:t>
            </a:r>
          </a:p>
          <a:p>
            <a:pPr algn="ctr"/>
            <a:r>
              <a:rPr lang="en-US" dirty="0">
                <a:solidFill>
                  <a:srgbClr val="FFFFCC"/>
                </a:solidFill>
              </a:rPr>
              <a:t> GROUP </a:t>
            </a:r>
            <a:r>
              <a:rPr lang="en-US" dirty="0" smtClean="0">
                <a:solidFill>
                  <a:srgbClr val="FFFFCC"/>
                </a:solidFill>
              </a:rPr>
              <a:t>DISCUSSIONS</a:t>
            </a:r>
            <a:endParaRPr lang="en-US" b="0" dirty="0">
              <a:solidFill>
                <a:srgbClr val="FFFFCC"/>
              </a:solidFill>
            </a:endParaRP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609600" y="2590800"/>
            <a:ext cx="8077200" cy="3810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HOW ARE YOU EVALUATED IN YOUR GROUP DISCUSSIONS?</a:t>
            </a:r>
          </a:p>
          <a:p>
            <a:pPr algn="ctr"/>
            <a:endParaRPr lang="en-US" dirty="0"/>
          </a:p>
          <a:p>
            <a:pPr algn="ctr"/>
            <a:r>
              <a:rPr lang="en-US" sz="2400" u="sng" dirty="0">
                <a:solidFill>
                  <a:srgbClr val="0033CC"/>
                </a:solidFill>
              </a:rPr>
              <a:t>Knowledge</a:t>
            </a:r>
          </a:p>
          <a:p>
            <a:pPr algn="ctr"/>
            <a:endParaRPr lang="en-US" sz="2400" dirty="0">
              <a:solidFill>
                <a:srgbClr val="0033CC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Relevance</a:t>
            </a:r>
            <a:r>
              <a:rPr lang="en-US" dirty="0" smtClean="0">
                <a:solidFill>
                  <a:srgbClr val="CC3300"/>
                </a:solidFill>
              </a:rPr>
              <a:t> </a:t>
            </a:r>
            <a:r>
              <a:rPr lang="en-US" dirty="0">
                <a:solidFill>
                  <a:srgbClr val="CC3300"/>
                </a:solidFill>
              </a:rPr>
              <a:t>– Topic </a:t>
            </a:r>
            <a:r>
              <a:rPr lang="en-US" dirty="0" smtClean="0">
                <a:solidFill>
                  <a:srgbClr val="CC3300"/>
                </a:solidFill>
              </a:rPr>
              <a:t>related</a:t>
            </a:r>
            <a:endParaRPr lang="en-US" dirty="0">
              <a:solidFill>
                <a:srgbClr val="CC3300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Depth</a:t>
            </a:r>
            <a:r>
              <a:rPr lang="en-US" dirty="0">
                <a:solidFill>
                  <a:srgbClr val="CC3300"/>
                </a:solidFill>
              </a:rPr>
              <a:t> – in and out of the </a:t>
            </a:r>
            <a:r>
              <a:rPr lang="en-US" dirty="0" smtClean="0">
                <a:solidFill>
                  <a:srgbClr val="CC3300"/>
                </a:solidFill>
              </a:rPr>
              <a:t>subject</a:t>
            </a:r>
            <a:r>
              <a:rPr lang="en-US" dirty="0">
                <a:solidFill>
                  <a:srgbClr val="CC3300"/>
                </a:solidFill>
              </a:rPr>
              <a:t>.</a:t>
            </a:r>
            <a:r>
              <a:rPr lang="en-US" dirty="0" smtClean="0">
                <a:solidFill>
                  <a:srgbClr val="CC3300"/>
                </a:solidFill>
              </a:rPr>
              <a:t> </a:t>
            </a:r>
            <a:r>
              <a:rPr lang="en-US" dirty="0">
                <a:solidFill>
                  <a:srgbClr val="CC3300"/>
                </a:solidFill>
              </a:rPr>
              <a:t>Factual info and </a:t>
            </a:r>
            <a:r>
              <a:rPr lang="en-US" dirty="0" smtClean="0">
                <a:solidFill>
                  <a:srgbClr val="CC3300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7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j02330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286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3402495" y="1522413"/>
            <a:ext cx="2231060" cy="923330"/>
          </a:xfrm>
          <a:prstGeom prst="rect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CC"/>
                </a:solidFill>
              </a:rPr>
              <a:t>EVALUATION </a:t>
            </a:r>
          </a:p>
          <a:p>
            <a:pPr algn="ctr"/>
            <a:r>
              <a:rPr lang="en-US" dirty="0">
                <a:solidFill>
                  <a:srgbClr val="FFFFCC"/>
                </a:solidFill>
              </a:rPr>
              <a:t>FOR</a:t>
            </a:r>
          </a:p>
          <a:p>
            <a:pPr algn="ctr"/>
            <a:r>
              <a:rPr lang="en-US" dirty="0">
                <a:solidFill>
                  <a:srgbClr val="FFFFCC"/>
                </a:solidFill>
              </a:rPr>
              <a:t> GROUP </a:t>
            </a:r>
            <a:r>
              <a:rPr lang="en-US" dirty="0" smtClean="0">
                <a:solidFill>
                  <a:srgbClr val="FFFFCC"/>
                </a:solidFill>
              </a:rPr>
              <a:t>DISCUSSIONS</a:t>
            </a:r>
            <a:endParaRPr lang="en-US" b="0" dirty="0">
              <a:solidFill>
                <a:srgbClr val="FFFFCC"/>
              </a:solidFill>
            </a:endParaRP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609600" y="2590800"/>
            <a:ext cx="8077200" cy="3810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HOW ARE YOU EVALUATED IN YOUR GROUP DISCUSSIONS?</a:t>
            </a:r>
          </a:p>
          <a:p>
            <a:pPr algn="ctr"/>
            <a:endParaRPr lang="en-US"/>
          </a:p>
          <a:p>
            <a:pPr algn="ctr"/>
            <a:r>
              <a:rPr lang="en-US" sz="2400" u="sng">
                <a:solidFill>
                  <a:srgbClr val="0033CC"/>
                </a:solidFill>
              </a:rPr>
              <a:t>Leadership</a:t>
            </a:r>
          </a:p>
          <a:p>
            <a:pPr algn="ctr"/>
            <a:endParaRPr lang="en-US" sz="2400">
              <a:solidFill>
                <a:srgbClr val="0033CC"/>
              </a:solidFill>
            </a:endParaRPr>
          </a:p>
          <a:p>
            <a:pPr algn="ctr"/>
            <a:r>
              <a:rPr lang="en-US"/>
              <a:t>Initiative</a:t>
            </a:r>
            <a:r>
              <a:rPr lang="en-US">
                <a:solidFill>
                  <a:srgbClr val="0033CC"/>
                </a:solidFill>
              </a:rPr>
              <a:t> – taking the lead.  Breaking the ice.  Being in the forefront. </a:t>
            </a:r>
          </a:p>
          <a:p>
            <a:pPr algn="ctr"/>
            <a:endParaRPr lang="en-US">
              <a:solidFill>
                <a:srgbClr val="0033CC"/>
              </a:solidFill>
            </a:endParaRPr>
          </a:p>
          <a:p>
            <a:pPr algn="ctr"/>
            <a:r>
              <a:rPr lang="en-US">
                <a:solidFill>
                  <a:schemeClr val="tx2"/>
                </a:solidFill>
              </a:rPr>
              <a:t>Team Spirit.</a:t>
            </a:r>
            <a:r>
              <a:rPr lang="en-US">
                <a:solidFill>
                  <a:srgbClr val="CC3300"/>
                </a:solidFill>
              </a:rPr>
              <a:t> – </a:t>
            </a:r>
            <a:r>
              <a:rPr lang="en-US">
                <a:solidFill>
                  <a:schemeClr val="accent2"/>
                </a:solidFill>
              </a:rPr>
              <a:t>ability to work with people.  Cooperation and consolidation</a:t>
            </a:r>
            <a:r>
              <a:rPr lang="en-US">
                <a:solidFill>
                  <a:srgbClr val="CC3300"/>
                </a:solidFill>
              </a:rPr>
              <a:t>.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838200"/>
            <a:ext cx="70485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Do’s &amp; Don’ts of Group Discussion </a:t>
            </a:r>
          </a:p>
        </p:txBody>
      </p:sp>
      <p:sp>
        <p:nvSpPr>
          <p:cNvPr id="3" name="Line 21"/>
          <p:cNvSpPr>
            <a:spLocks noChangeShapeType="1"/>
          </p:cNvSpPr>
          <p:nvPr/>
        </p:nvSpPr>
        <p:spPr bwMode="auto">
          <a:xfrm>
            <a:off x="4572000" y="2146300"/>
            <a:ext cx="0" cy="3352800"/>
          </a:xfrm>
          <a:prstGeom prst="line">
            <a:avLst/>
          </a:prstGeom>
          <a:noFill/>
          <a:ln w="19050">
            <a:solidFill>
              <a:srgbClr val="26262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ktangel 76"/>
          <p:cNvSpPr>
            <a:spLocks noChangeArrowheads="1"/>
          </p:cNvSpPr>
          <p:nvPr/>
        </p:nvSpPr>
        <p:spPr bwMode="auto">
          <a:xfrm>
            <a:off x="330200" y="2174875"/>
            <a:ext cx="4114800" cy="3324225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  <a:t>Do’s</a:t>
            </a:r>
          </a:p>
          <a:p>
            <a:pPr>
              <a:buClr>
                <a:srgbClr val="006600"/>
              </a:buClr>
              <a:buFont typeface="Wingdings" pitchFamily="2" charset="2"/>
              <a:buChar char="ü"/>
            </a:pPr>
            <a: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  <a:t> Respect the contribution of other speakers.</a:t>
            </a:r>
          </a:p>
          <a:p>
            <a:pPr>
              <a:buClr>
                <a:srgbClr val="006600"/>
              </a:buClr>
              <a:buFont typeface="Wingdings" pitchFamily="2" charset="2"/>
              <a:buChar char="ü"/>
            </a:pPr>
            <a: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  <a:t> Speak pleasantly.</a:t>
            </a:r>
          </a:p>
          <a:p>
            <a:pPr>
              <a:buClr>
                <a:srgbClr val="006600"/>
              </a:buClr>
              <a:buFont typeface="Wingdings" pitchFamily="2" charset="2"/>
              <a:buChar char="ü"/>
            </a:pPr>
            <a: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  <a:t> Listen well to the ideas of other speakers; </a:t>
            </a:r>
            <a:b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</a:br>
            <a: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  <a:t>    you will learn something.</a:t>
            </a:r>
          </a:p>
          <a:p>
            <a:pPr>
              <a:buClr>
                <a:srgbClr val="006600"/>
              </a:buClr>
              <a:buFont typeface="Wingdings" pitchFamily="2" charset="2"/>
              <a:buChar char="ü"/>
            </a:pPr>
            <a: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  <a:t> Learn to disagree politely.</a:t>
            </a:r>
          </a:p>
          <a:p>
            <a:pPr>
              <a:buClr>
                <a:srgbClr val="006600"/>
              </a:buClr>
              <a:buFont typeface="Wingdings" pitchFamily="2" charset="2"/>
              <a:buChar char="ü"/>
            </a:pPr>
            <a: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  <a:t> Respect that others have differing views.</a:t>
            </a:r>
          </a:p>
          <a:p>
            <a:pPr>
              <a:buClr>
                <a:srgbClr val="006600"/>
              </a:buClr>
              <a:buFont typeface="Wingdings" pitchFamily="2" charset="2"/>
              <a:buChar char="ü"/>
            </a:pPr>
            <a: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  <a:t> Think about your contribution before you speak. </a:t>
            </a:r>
          </a:p>
          <a:p>
            <a:pPr>
              <a:buClr>
                <a:srgbClr val="006600"/>
              </a:buClr>
              <a:buFont typeface="Wingdings" pitchFamily="2" charset="2"/>
              <a:buChar char="ü"/>
            </a:pPr>
            <a: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  <a:t> Try to stick to the discussion topic. </a:t>
            </a:r>
          </a:p>
          <a:p>
            <a:pPr>
              <a:buClr>
                <a:srgbClr val="006600"/>
              </a:buClr>
              <a:buFont typeface="Wingdings" pitchFamily="2" charset="2"/>
              <a:buChar char="ü"/>
            </a:pPr>
            <a: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  <a:t> Your body language should be `open' &amp; friendly. </a:t>
            </a:r>
          </a:p>
          <a:p>
            <a:pPr>
              <a:buClr>
                <a:srgbClr val="006600"/>
              </a:buClr>
              <a:buFont typeface="Wingdings" pitchFamily="2" charset="2"/>
              <a:buChar char="ü"/>
            </a:pPr>
            <a: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  <a:t> Agree &amp; acknowledge anything interesting.</a:t>
            </a:r>
          </a:p>
          <a:p>
            <a:pPr>
              <a:buClr>
                <a:srgbClr val="006600"/>
              </a:buClr>
              <a:buFont typeface="Wingdings" pitchFamily="2" charset="2"/>
              <a:buChar char="ü"/>
            </a:pPr>
            <a: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  <a:t> Stay with the topic. If the discussion does waiver, </a:t>
            </a:r>
            <a:b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</a:br>
            <a: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  <a:t>     bring it back on topic by saying  `that's an </a:t>
            </a:r>
            <a:b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</a:br>
            <a: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  <a:t>     interesting point, can we come back to that later?</a:t>
            </a:r>
          </a:p>
          <a:p>
            <a:pPr>
              <a:buClr>
                <a:srgbClr val="006600"/>
              </a:buClr>
              <a:buFont typeface="Wingdings" pitchFamily="2" charset="2"/>
              <a:buChar char="ü"/>
            </a:pPr>
            <a: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  <a:t> Try to speak clearly. Don't whisper.</a:t>
            </a:r>
            <a:endParaRPr lang="da-DK" sz="1400" dirty="0">
              <a:solidFill>
                <a:srgbClr val="1E1C11"/>
              </a:solidFill>
            </a:endParaRPr>
          </a:p>
        </p:txBody>
      </p:sp>
      <p:sp>
        <p:nvSpPr>
          <p:cNvPr id="5" name="Rektangel 76"/>
          <p:cNvSpPr>
            <a:spLocks noChangeArrowheads="1"/>
          </p:cNvSpPr>
          <p:nvPr/>
        </p:nvSpPr>
        <p:spPr bwMode="auto">
          <a:xfrm>
            <a:off x="4800600" y="2146011"/>
            <a:ext cx="4140200" cy="3324225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  <a:t>Don’ts</a:t>
            </a:r>
          </a:p>
          <a:p>
            <a:pPr>
              <a:buClr>
                <a:srgbClr val="FF0000"/>
              </a:buClr>
              <a:buFont typeface="Calibri" pitchFamily="34" charset="0"/>
              <a:buChar char="х"/>
            </a:pPr>
            <a: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  <a:t> Don't take offence if a person disagrees with you. </a:t>
            </a:r>
          </a:p>
          <a:p>
            <a:pPr>
              <a:buClr>
                <a:srgbClr val="FF0000"/>
              </a:buClr>
              <a:buFont typeface="Calibri" pitchFamily="34" charset="0"/>
              <a:buChar char="х"/>
            </a:pPr>
            <a: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  <a:t> Don't ridicule the contribution of others by using </a:t>
            </a:r>
            <a:b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</a:br>
            <a: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  <a:t>   comments like `that's stupid', that's ridiculous, or </a:t>
            </a:r>
            <a:b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</a:br>
            <a: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  <a:t>  `you're wrong'.</a:t>
            </a:r>
          </a:p>
          <a:p>
            <a:pPr>
              <a:buClr>
                <a:srgbClr val="FF0000"/>
              </a:buClr>
              <a:buFont typeface="Calibri" pitchFamily="34" charset="0"/>
              <a:buChar char="х"/>
            </a:pPr>
            <a: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  <a:t> Don't try to intimidate another speaker.</a:t>
            </a:r>
          </a:p>
          <a:p>
            <a:pPr>
              <a:buClr>
                <a:srgbClr val="FF0000"/>
              </a:buClr>
              <a:buFont typeface="Calibri" pitchFamily="34" charset="0"/>
              <a:buChar char="х"/>
            </a:pPr>
            <a: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  <a:t> Don't use a loud or angry tone. Others will not </a:t>
            </a:r>
            <a:b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</a:br>
            <a: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  <a:t>   want to listen to you if you are being aggressive. </a:t>
            </a:r>
          </a:p>
          <a:p>
            <a:pPr>
              <a:buClr>
                <a:srgbClr val="FF0000"/>
              </a:buClr>
              <a:buFont typeface="Calibri" pitchFamily="34" charset="0"/>
              <a:buChar char="х"/>
            </a:pPr>
            <a: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  <a:t> Don't use aggressive gestures like finger-pointing </a:t>
            </a:r>
            <a:b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</a:br>
            <a: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  <a:t>   and table-thumping.</a:t>
            </a:r>
          </a:p>
          <a:p>
            <a:pPr>
              <a:buClr>
                <a:srgbClr val="FF0000"/>
              </a:buClr>
              <a:buFont typeface="Calibri" pitchFamily="34" charset="0"/>
              <a:buChar char="х"/>
            </a:pPr>
            <a: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  <a:t> Try not to dominate the discussion. Confident </a:t>
            </a:r>
            <a:b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</a:br>
            <a: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  <a:t>   speakers should allow others a chance to speak.</a:t>
            </a:r>
          </a:p>
          <a:p>
            <a:pPr>
              <a:buClr>
                <a:srgbClr val="FF0000"/>
              </a:buClr>
              <a:buFont typeface="Calibri" pitchFamily="34" charset="0"/>
              <a:buChar char="х"/>
            </a:pPr>
            <a: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  <a:t> Avoid drawing too much on personal experience.</a:t>
            </a:r>
          </a:p>
          <a:p>
            <a:pPr>
              <a:buClr>
                <a:srgbClr val="FF0000"/>
              </a:buClr>
              <a:buFont typeface="Calibri" pitchFamily="34" charset="0"/>
              <a:buChar char="х"/>
            </a:pPr>
            <a: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  <a:t> Don't interrupt or talk over another speaker. </a:t>
            </a:r>
            <a:b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</a:br>
            <a:r>
              <a:rPr lang="en-US" sz="1400" noProof="1">
                <a:solidFill>
                  <a:srgbClr val="262626"/>
                </a:solidFill>
                <a:latin typeface="Calibri" pitchFamily="34" charset="0"/>
                <a:cs typeface="Arial" charset="0"/>
              </a:rPr>
              <a:t>   Listening to others earns you the right to be heard.</a:t>
            </a:r>
            <a:endParaRPr lang="da-DK" sz="1400" dirty="0">
              <a:solidFill>
                <a:srgbClr val="1E1C11"/>
              </a:solidFill>
            </a:endParaRPr>
          </a:p>
        </p:txBody>
      </p:sp>
      <p:sp>
        <p:nvSpPr>
          <p:cNvPr id="23558" name="Line 100"/>
          <p:cNvSpPr>
            <a:spLocks noChangeShapeType="1"/>
          </p:cNvSpPr>
          <p:nvPr/>
        </p:nvSpPr>
        <p:spPr bwMode="auto">
          <a:xfrm flipH="1">
            <a:off x="4129088" y="7110413"/>
            <a:ext cx="66675" cy="76200"/>
          </a:xfrm>
          <a:prstGeom prst="line">
            <a:avLst/>
          </a:prstGeom>
          <a:noFill/>
          <a:ln w="16">
            <a:solidFill>
              <a:srgbClr val="01010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7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Some Myths about GD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610600" cy="3962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You should speak more (No!)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You should dominate the discussion (No!)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You should project yourself in style (No!)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You should speak in favor of topic (No!)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You should make others agree to your point (No!)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5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Some of the personality traits the GD is trying to gauge may include: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60525"/>
          <a:ext cx="8229600" cy="22256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Communication skills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Interpersonal skills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Leadership skills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Motivational skills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Team building skills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Analytical skills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Reasoning skills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Different thinking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Initiative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Assertiveness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Flexibility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Creativity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43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2118303" y="1526381"/>
            <a:ext cx="1500187" cy="2667000"/>
            <a:chOff x="2062163" y="1600200"/>
            <a:chExt cx="1500188" cy="2667000"/>
          </a:xfrm>
        </p:grpSpPr>
        <p:sp>
          <p:nvSpPr>
            <p:cNvPr id="5" name="Notched Right Arrow 4"/>
            <p:cNvSpPr/>
            <p:nvPr/>
          </p:nvSpPr>
          <p:spPr bwMode="auto">
            <a:xfrm>
              <a:off x="2062163" y="1600200"/>
              <a:ext cx="1500188" cy="2667000"/>
            </a:xfrm>
            <a:prstGeom prst="notchedRightArrow">
              <a:avLst>
                <a:gd name="adj1" fmla="val 50000"/>
                <a:gd name="adj2" fmla="val 4907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ea typeface="ＭＳ Ｐゴシック" pitchFamily="-109" charset="-128"/>
              </a:endParaRPr>
            </a:p>
          </p:txBody>
        </p:sp>
        <p:sp>
          <p:nvSpPr>
            <p:cNvPr id="6179" name="Freeform 54"/>
            <p:cNvSpPr>
              <a:spLocks noChangeArrowheads="1"/>
            </p:cNvSpPr>
            <p:nvPr/>
          </p:nvSpPr>
          <p:spPr bwMode="auto">
            <a:xfrm>
              <a:off x="2195513" y="1847850"/>
              <a:ext cx="1276351" cy="1047750"/>
            </a:xfrm>
            <a:custGeom>
              <a:avLst/>
              <a:gdLst>
                <a:gd name="T0" fmla="*/ 0 w 1276350"/>
                <a:gd name="T1" fmla="*/ 495300 h 1047750"/>
                <a:gd name="T2" fmla="*/ 692168 w 1276350"/>
                <a:gd name="T3" fmla="*/ 508000 h 1047750"/>
                <a:gd name="T4" fmla="*/ 685818 w 1276350"/>
                <a:gd name="T5" fmla="*/ 0 h 1047750"/>
                <a:gd name="T6" fmla="*/ 1276368 w 1276350"/>
                <a:gd name="T7" fmla="*/ 1047750 h 1047750"/>
                <a:gd name="T8" fmla="*/ 304800 w 1276350"/>
                <a:gd name="T9" fmla="*/ 1047750 h 1047750"/>
                <a:gd name="T10" fmla="*/ 0 w 1276350"/>
                <a:gd name="T11" fmla="*/ 495300 h 10477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6350"/>
                <a:gd name="T19" fmla="*/ 0 h 1047750"/>
                <a:gd name="T20" fmla="*/ 1276350 w 1276350"/>
                <a:gd name="T21" fmla="*/ 1047750 h 10477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6350" h="1047750">
                  <a:moveTo>
                    <a:pt x="0" y="495300"/>
                  </a:moveTo>
                  <a:lnTo>
                    <a:pt x="692150" y="508000"/>
                  </a:lnTo>
                  <a:cubicBezTo>
                    <a:pt x="690033" y="338667"/>
                    <a:pt x="687917" y="169333"/>
                    <a:pt x="685800" y="0"/>
                  </a:cubicBezTo>
                  <a:lnTo>
                    <a:pt x="1276350" y="1047750"/>
                  </a:lnTo>
                  <a:lnTo>
                    <a:pt x="304800" y="1047750"/>
                  </a:lnTo>
                  <a:lnTo>
                    <a:pt x="0" y="495300"/>
                  </a:lnTo>
                  <a:close/>
                </a:path>
              </a:pathLst>
            </a:custGeom>
            <a:solidFill>
              <a:schemeClr val="bg1">
                <a:alpha val="23921"/>
              </a:schemeClr>
            </a:solidFill>
            <a:ln>
              <a:noFill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00100" y="1526381"/>
            <a:ext cx="1595438" cy="2808287"/>
            <a:chOff x="895350" y="1600200"/>
            <a:chExt cx="1500188" cy="2667000"/>
          </a:xfrm>
          <a:solidFill>
            <a:schemeClr val="accent1">
              <a:lumMod val="75000"/>
            </a:schemeClr>
          </a:solidFill>
        </p:grpSpPr>
        <p:sp>
          <p:nvSpPr>
            <p:cNvPr id="4" name="Notched Right Arrow 3"/>
            <p:cNvSpPr/>
            <p:nvPr/>
          </p:nvSpPr>
          <p:spPr bwMode="auto">
            <a:xfrm>
              <a:off x="895350" y="1600200"/>
              <a:ext cx="1500188" cy="2667000"/>
            </a:xfrm>
            <a:prstGeom prst="notchedRightArrow">
              <a:avLst>
                <a:gd name="adj1" fmla="val 50000"/>
                <a:gd name="adj2" fmla="val 49074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ea typeface="ＭＳ Ｐゴシック" pitchFamily="-109" charset="-128"/>
              </a:endParaRPr>
            </a:p>
          </p:txBody>
        </p:sp>
        <p:sp>
          <p:nvSpPr>
            <p:cNvPr id="56" name="Freeform 55"/>
            <p:cNvSpPr>
              <a:spLocks noChangeArrowheads="1"/>
            </p:cNvSpPr>
            <p:nvPr/>
          </p:nvSpPr>
          <p:spPr bwMode="auto">
            <a:xfrm>
              <a:off x="1033463" y="1847850"/>
              <a:ext cx="1276350" cy="1047750"/>
            </a:xfrm>
            <a:custGeom>
              <a:avLst/>
              <a:gdLst>
                <a:gd name="T0" fmla="*/ 0 w 1276350"/>
                <a:gd name="T1" fmla="*/ 495300 h 1047750"/>
                <a:gd name="T2" fmla="*/ 692150 w 1276350"/>
                <a:gd name="T3" fmla="*/ 508000 h 1047750"/>
                <a:gd name="T4" fmla="*/ 685800 w 1276350"/>
                <a:gd name="T5" fmla="*/ 0 h 1047750"/>
                <a:gd name="T6" fmla="*/ 1276350 w 1276350"/>
                <a:gd name="T7" fmla="*/ 1047750 h 1047750"/>
                <a:gd name="T8" fmla="*/ 304800 w 1276350"/>
                <a:gd name="T9" fmla="*/ 1047750 h 1047750"/>
                <a:gd name="T10" fmla="*/ 0 w 1276350"/>
                <a:gd name="T11" fmla="*/ 495300 h 10477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6350"/>
                <a:gd name="T19" fmla="*/ 0 h 1047750"/>
                <a:gd name="T20" fmla="*/ 1276350 w 1276350"/>
                <a:gd name="T21" fmla="*/ 1047750 h 10477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6350" h="1047750">
                  <a:moveTo>
                    <a:pt x="0" y="495300"/>
                  </a:moveTo>
                  <a:lnTo>
                    <a:pt x="692150" y="508000"/>
                  </a:lnTo>
                  <a:cubicBezTo>
                    <a:pt x="690033" y="338667"/>
                    <a:pt x="687917" y="169333"/>
                    <a:pt x="685800" y="0"/>
                  </a:cubicBezTo>
                  <a:lnTo>
                    <a:pt x="1276350" y="1047750"/>
                  </a:lnTo>
                  <a:lnTo>
                    <a:pt x="304800" y="1047750"/>
                  </a:lnTo>
                  <a:lnTo>
                    <a:pt x="0" y="495300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-109" charset="0"/>
                <a:ea typeface="ＭＳ Ｐゴシック" pitchFamily="-109" charset="-128"/>
              </a:endParaRPr>
            </a:p>
          </p:txBody>
        </p:sp>
      </p:grpSp>
      <p:sp>
        <p:nvSpPr>
          <p:cNvPr id="6148" name="Rektangel 20"/>
          <p:cNvSpPr>
            <a:spLocks noChangeArrowheads="1"/>
          </p:cNvSpPr>
          <p:nvPr/>
        </p:nvSpPr>
        <p:spPr bwMode="auto">
          <a:xfrm>
            <a:off x="224631" y="4334668"/>
            <a:ext cx="14668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sz="1400" noProof="1">
                <a:solidFill>
                  <a:srgbClr val="000000"/>
                </a:solidFill>
                <a:latin typeface="Calibri" pitchFamily="34" charset="0"/>
                <a:cs typeface="Arial" charset="0"/>
              </a:rPr>
              <a:t>8-10 students are taken as a group, though in some cases, up to 16 people may be included in a group. The GD lasts for 10-15 minutes.</a:t>
            </a:r>
          </a:p>
        </p:txBody>
      </p:sp>
      <p:sp>
        <p:nvSpPr>
          <p:cNvPr id="6151" name="Rektangel 20"/>
          <p:cNvSpPr>
            <a:spLocks noChangeArrowheads="1"/>
          </p:cNvSpPr>
          <p:nvPr/>
        </p:nvSpPr>
        <p:spPr bwMode="auto">
          <a:xfrm>
            <a:off x="1910557" y="4334668"/>
            <a:ext cx="1579562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sz="1400" noProof="1">
                <a:solidFill>
                  <a:srgbClr val="000000"/>
                </a:solidFill>
                <a:latin typeface="Calibri" pitchFamily="34" charset="0"/>
                <a:cs typeface="Arial" charset="0"/>
              </a:rPr>
              <a:t>For a topic-based GD, 2-3 minutes of thinking time may be given; though the group is often told to start right away. For case studies, however, about 15 minutes is given.</a:t>
            </a:r>
          </a:p>
        </p:txBody>
      </p:sp>
      <p:grpSp>
        <p:nvGrpSpPr>
          <p:cNvPr id="6152" name="Group 65"/>
          <p:cNvGrpSpPr>
            <a:grpSpLocks/>
          </p:cNvGrpSpPr>
          <p:nvPr/>
        </p:nvGrpSpPr>
        <p:grpSpPr bwMode="auto">
          <a:xfrm>
            <a:off x="3302001" y="1526381"/>
            <a:ext cx="1500187" cy="2667000"/>
            <a:chOff x="2062163" y="1600200"/>
            <a:chExt cx="1500188" cy="2667000"/>
          </a:xfrm>
        </p:grpSpPr>
        <p:sp>
          <p:nvSpPr>
            <p:cNvPr id="68" name="Notched Right Arrow 67"/>
            <p:cNvSpPr/>
            <p:nvPr/>
          </p:nvSpPr>
          <p:spPr bwMode="auto">
            <a:xfrm>
              <a:off x="2062163" y="1600200"/>
              <a:ext cx="1500188" cy="2667000"/>
            </a:xfrm>
            <a:prstGeom prst="notchedRightArrow">
              <a:avLst>
                <a:gd name="adj1" fmla="val 50000"/>
                <a:gd name="adj2" fmla="val 4907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ea typeface="ＭＳ Ｐゴシック" pitchFamily="-109" charset="-128"/>
              </a:endParaRPr>
            </a:p>
          </p:txBody>
        </p:sp>
        <p:sp>
          <p:nvSpPr>
            <p:cNvPr id="6173" name="Freeform 68"/>
            <p:cNvSpPr>
              <a:spLocks noChangeArrowheads="1"/>
            </p:cNvSpPr>
            <p:nvPr/>
          </p:nvSpPr>
          <p:spPr bwMode="auto">
            <a:xfrm>
              <a:off x="2195513" y="1847850"/>
              <a:ext cx="1276351" cy="1047750"/>
            </a:xfrm>
            <a:custGeom>
              <a:avLst/>
              <a:gdLst>
                <a:gd name="T0" fmla="*/ 0 w 1276350"/>
                <a:gd name="T1" fmla="*/ 495300 h 1047750"/>
                <a:gd name="T2" fmla="*/ 692167 w 1276350"/>
                <a:gd name="T3" fmla="*/ 508000 h 1047750"/>
                <a:gd name="T4" fmla="*/ 685817 w 1276350"/>
                <a:gd name="T5" fmla="*/ 0 h 1047750"/>
                <a:gd name="T6" fmla="*/ 1276367 w 1276350"/>
                <a:gd name="T7" fmla="*/ 1047750 h 1047750"/>
                <a:gd name="T8" fmla="*/ 304800 w 1276350"/>
                <a:gd name="T9" fmla="*/ 1047750 h 1047750"/>
                <a:gd name="T10" fmla="*/ 0 w 1276350"/>
                <a:gd name="T11" fmla="*/ 495300 h 10477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6350"/>
                <a:gd name="T19" fmla="*/ 0 h 1047750"/>
                <a:gd name="T20" fmla="*/ 1276350 w 1276350"/>
                <a:gd name="T21" fmla="*/ 1047750 h 10477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6350" h="1047750">
                  <a:moveTo>
                    <a:pt x="0" y="495300"/>
                  </a:moveTo>
                  <a:lnTo>
                    <a:pt x="692150" y="508000"/>
                  </a:lnTo>
                  <a:cubicBezTo>
                    <a:pt x="690033" y="338667"/>
                    <a:pt x="687917" y="169333"/>
                    <a:pt x="685800" y="0"/>
                  </a:cubicBezTo>
                  <a:lnTo>
                    <a:pt x="1276350" y="1047750"/>
                  </a:lnTo>
                  <a:lnTo>
                    <a:pt x="304800" y="1047750"/>
                  </a:lnTo>
                  <a:lnTo>
                    <a:pt x="0" y="495300"/>
                  </a:lnTo>
                  <a:close/>
                </a:path>
              </a:pathLst>
            </a:custGeom>
            <a:solidFill>
              <a:schemeClr val="bg1">
                <a:alpha val="23921"/>
              </a:schemeClr>
            </a:solidFill>
            <a:ln>
              <a:noFill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6154" name="Group 74"/>
          <p:cNvGrpSpPr>
            <a:grpSpLocks/>
          </p:cNvGrpSpPr>
          <p:nvPr/>
        </p:nvGrpSpPr>
        <p:grpSpPr bwMode="auto">
          <a:xfrm>
            <a:off x="4627131" y="1527249"/>
            <a:ext cx="1500187" cy="2667000"/>
            <a:chOff x="2062163" y="1600200"/>
            <a:chExt cx="1500188" cy="2667000"/>
          </a:xfrm>
        </p:grpSpPr>
        <p:sp>
          <p:nvSpPr>
            <p:cNvPr id="77" name="Notched Right Arrow 76"/>
            <p:cNvSpPr/>
            <p:nvPr/>
          </p:nvSpPr>
          <p:spPr bwMode="auto">
            <a:xfrm>
              <a:off x="2062163" y="1600200"/>
              <a:ext cx="1500188" cy="2667000"/>
            </a:xfrm>
            <a:prstGeom prst="notchedRightArrow">
              <a:avLst>
                <a:gd name="adj1" fmla="val 50000"/>
                <a:gd name="adj2" fmla="val 4907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ea typeface="ＭＳ Ｐゴシック" pitchFamily="-109" charset="-128"/>
              </a:endParaRPr>
            </a:p>
          </p:txBody>
        </p:sp>
        <p:sp>
          <p:nvSpPr>
            <p:cNvPr id="6169" name="Freeform 77"/>
            <p:cNvSpPr>
              <a:spLocks noChangeArrowheads="1"/>
            </p:cNvSpPr>
            <p:nvPr/>
          </p:nvSpPr>
          <p:spPr bwMode="auto">
            <a:xfrm>
              <a:off x="2195513" y="1847850"/>
              <a:ext cx="1276351" cy="1047750"/>
            </a:xfrm>
            <a:custGeom>
              <a:avLst/>
              <a:gdLst>
                <a:gd name="T0" fmla="*/ 0 w 1276350"/>
                <a:gd name="T1" fmla="*/ 495300 h 1047750"/>
                <a:gd name="T2" fmla="*/ 692167 w 1276350"/>
                <a:gd name="T3" fmla="*/ 508000 h 1047750"/>
                <a:gd name="T4" fmla="*/ 685817 w 1276350"/>
                <a:gd name="T5" fmla="*/ 0 h 1047750"/>
                <a:gd name="T6" fmla="*/ 1276367 w 1276350"/>
                <a:gd name="T7" fmla="*/ 1047750 h 1047750"/>
                <a:gd name="T8" fmla="*/ 304800 w 1276350"/>
                <a:gd name="T9" fmla="*/ 1047750 h 1047750"/>
                <a:gd name="T10" fmla="*/ 0 w 1276350"/>
                <a:gd name="T11" fmla="*/ 495300 h 10477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6350"/>
                <a:gd name="T19" fmla="*/ 0 h 1047750"/>
                <a:gd name="T20" fmla="*/ 1276350 w 1276350"/>
                <a:gd name="T21" fmla="*/ 1047750 h 10477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6350" h="1047750">
                  <a:moveTo>
                    <a:pt x="0" y="495300"/>
                  </a:moveTo>
                  <a:lnTo>
                    <a:pt x="692150" y="508000"/>
                  </a:lnTo>
                  <a:cubicBezTo>
                    <a:pt x="690033" y="338667"/>
                    <a:pt x="687917" y="169333"/>
                    <a:pt x="685800" y="0"/>
                  </a:cubicBezTo>
                  <a:lnTo>
                    <a:pt x="1276350" y="1047750"/>
                  </a:lnTo>
                  <a:lnTo>
                    <a:pt x="304800" y="1047750"/>
                  </a:lnTo>
                  <a:lnTo>
                    <a:pt x="0" y="495300"/>
                  </a:lnTo>
                  <a:close/>
                </a:path>
              </a:pathLst>
            </a:custGeom>
            <a:solidFill>
              <a:schemeClr val="bg1">
                <a:alpha val="23921"/>
              </a:schemeClr>
            </a:solidFill>
            <a:ln>
              <a:noFill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6156" name="Rektangel 20"/>
          <p:cNvSpPr>
            <a:spLocks noChangeArrowheads="1"/>
          </p:cNvSpPr>
          <p:nvPr/>
        </p:nvSpPr>
        <p:spPr bwMode="auto">
          <a:xfrm>
            <a:off x="5025303" y="4334668"/>
            <a:ext cx="14319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sz="1400" noProof="1">
                <a:solidFill>
                  <a:srgbClr val="000000"/>
                </a:solidFill>
                <a:latin typeface="Calibri" pitchFamily="34" charset="0"/>
                <a:cs typeface="Arial" charset="0"/>
              </a:rPr>
              <a:t>Candidates may be seated in a circle or in a rectangular arrangement, with/out a table. Seating arrangements may be prefixed.</a:t>
            </a:r>
          </a:p>
        </p:txBody>
      </p:sp>
      <p:grpSp>
        <p:nvGrpSpPr>
          <p:cNvPr id="6157" name="Group 83"/>
          <p:cNvGrpSpPr>
            <a:grpSpLocks/>
          </p:cNvGrpSpPr>
          <p:nvPr/>
        </p:nvGrpSpPr>
        <p:grpSpPr bwMode="auto">
          <a:xfrm>
            <a:off x="5970517" y="1527249"/>
            <a:ext cx="1500187" cy="2667000"/>
            <a:chOff x="2062163" y="1600200"/>
            <a:chExt cx="1500188" cy="2667000"/>
          </a:xfrm>
        </p:grpSpPr>
        <p:sp>
          <p:nvSpPr>
            <p:cNvPr id="86" name="Notched Right Arrow 85"/>
            <p:cNvSpPr/>
            <p:nvPr/>
          </p:nvSpPr>
          <p:spPr bwMode="auto">
            <a:xfrm>
              <a:off x="2062163" y="1600200"/>
              <a:ext cx="1500188" cy="2667000"/>
            </a:xfrm>
            <a:prstGeom prst="notchedRightArrow">
              <a:avLst>
                <a:gd name="adj1" fmla="val 50000"/>
                <a:gd name="adj2" fmla="val 4907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ea typeface="ＭＳ Ｐゴシック" pitchFamily="-109" charset="-128"/>
              </a:endParaRPr>
            </a:p>
          </p:txBody>
        </p:sp>
        <p:sp>
          <p:nvSpPr>
            <p:cNvPr id="6165" name="Freeform 86"/>
            <p:cNvSpPr>
              <a:spLocks noChangeArrowheads="1"/>
            </p:cNvSpPr>
            <p:nvPr/>
          </p:nvSpPr>
          <p:spPr bwMode="auto">
            <a:xfrm>
              <a:off x="2195513" y="1847850"/>
              <a:ext cx="1276351" cy="1047750"/>
            </a:xfrm>
            <a:custGeom>
              <a:avLst/>
              <a:gdLst>
                <a:gd name="T0" fmla="*/ 0 w 1276350"/>
                <a:gd name="T1" fmla="*/ 495300 h 1047750"/>
                <a:gd name="T2" fmla="*/ 692168 w 1276350"/>
                <a:gd name="T3" fmla="*/ 508000 h 1047750"/>
                <a:gd name="T4" fmla="*/ 685818 w 1276350"/>
                <a:gd name="T5" fmla="*/ 0 h 1047750"/>
                <a:gd name="T6" fmla="*/ 1276368 w 1276350"/>
                <a:gd name="T7" fmla="*/ 1047750 h 1047750"/>
                <a:gd name="T8" fmla="*/ 304800 w 1276350"/>
                <a:gd name="T9" fmla="*/ 1047750 h 1047750"/>
                <a:gd name="T10" fmla="*/ 0 w 1276350"/>
                <a:gd name="T11" fmla="*/ 495300 h 10477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6350"/>
                <a:gd name="T19" fmla="*/ 0 h 1047750"/>
                <a:gd name="T20" fmla="*/ 1276350 w 1276350"/>
                <a:gd name="T21" fmla="*/ 1047750 h 10477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6350" h="1047750">
                  <a:moveTo>
                    <a:pt x="0" y="495300"/>
                  </a:moveTo>
                  <a:lnTo>
                    <a:pt x="692150" y="508000"/>
                  </a:lnTo>
                  <a:cubicBezTo>
                    <a:pt x="690033" y="338667"/>
                    <a:pt x="687917" y="169333"/>
                    <a:pt x="685800" y="0"/>
                  </a:cubicBezTo>
                  <a:lnTo>
                    <a:pt x="1276350" y="1047750"/>
                  </a:lnTo>
                  <a:lnTo>
                    <a:pt x="304800" y="1047750"/>
                  </a:lnTo>
                  <a:lnTo>
                    <a:pt x="0" y="495300"/>
                  </a:lnTo>
                  <a:close/>
                </a:path>
              </a:pathLst>
            </a:custGeom>
            <a:solidFill>
              <a:schemeClr val="bg1">
                <a:alpha val="23921"/>
              </a:schemeClr>
            </a:solidFill>
            <a:ln>
              <a:noFill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6159" name="Rektangel 20"/>
          <p:cNvSpPr>
            <a:spLocks noChangeArrowheads="1"/>
          </p:cNvSpPr>
          <p:nvPr/>
        </p:nvSpPr>
        <p:spPr bwMode="auto">
          <a:xfrm>
            <a:off x="6720610" y="4203557"/>
            <a:ext cx="15605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sz="1400" noProof="1">
                <a:solidFill>
                  <a:srgbClr val="000000"/>
                </a:solidFill>
                <a:latin typeface="Calibri" pitchFamily="34" charset="0"/>
                <a:cs typeface="Arial" charset="0"/>
              </a:rPr>
              <a:t>Discussion may be stopped at the set time / even earlier. Conclusion  may be asked for.  summary may be asked for at the end from each candidate.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95363" y="685800"/>
            <a:ext cx="7005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Process of Group Discussion</a:t>
            </a:r>
          </a:p>
        </p:txBody>
      </p:sp>
      <p:sp>
        <p:nvSpPr>
          <p:cNvPr id="6161" name="Rektangel 20"/>
          <p:cNvSpPr>
            <a:spLocks noChangeArrowheads="1"/>
          </p:cNvSpPr>
          <p:nvPr/>
        </p:nvSpPr>
        <p:spPr bwMode="auto">
          <a:xfrm>
            <a:off x="3552753" y="4334668"/>
            <a:ext cx="15065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en-US" sz="1400" noProof="1">
                <a:solidFill>
                  <a:srgbClr val="000000"/>
                </a:solidFill>
                <a:latin typeface="Calibri" pitchFamily="34" charset="0"/>
                <a:cs typeface="Arial" charset="0"/>
              </a:rPr>
              <a:t>Evaluation is done by experts, usually professors from B-School. These people are experts  and observe all details, even if the GD is chaotic.</a:t>
            </a:r>
          </a:p>
        </p:txBody>
      </p:sp>
    </p:spTree>
    <p:extLst>
      <p:ext uri="{BB962C8B-B14F-4D97-AF65-F5344CB8AC3E}">
        <p14:creationId xmlns:p14="http://schemas.microsoft.com/office/powerpoint/2010/main" val="265887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Types of GDs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Topic given   -- Time given</a:t>
            </a:r>
          </a:p>
          <a:p>
            <a:pPr marL="514350" indent="-514350">
              <a:buFontTx/>
              <a:buAutoNum type="arabicPeriod"/>
            </a:pPr>
            <a:r>
              <a:rPr lang="en-US" dirty="0" smtClean="0"/>
              <a:t>Topic not given  -- time is given</a:t>
            </a:r>
          </a:p>
          <a:p>
            <a:pPr marL="514350" indent="-514350">
              <a:buFont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Topic given  -- time is given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Evaluator assigns a person to initiate, and assigns a person to conclude and everyone gets one min to talk</a:t>
            </a:r>
          </a:p>
          <a:p>
            <a:pPr marL="514350" indent="-514350">
              <a:buFontTx/>
              <a:buNone/>
            </a:pPr>
            <a:r>
              <a:rPr lang="en-US" dirty="0" smtClean="0"/>
              <a:t>4. Sometimes topic given  -- time is not given(becomes extempore round)    </a:t>
            </a:r>
          </a:p>
        </p:txBody>
      </p:sp>
    </p:spTree>
    <p:extLst>
      <p:ext uri="{BB962C8B-B14F-4D97-AF65-F5344CB8AC3E}">
        <p14:creationId xmlns:p14="http://schemas.microsoft.com/office/powerpoint/2010/main" val="194141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8200"/>
            <a:ext cx="8229600" cy="1143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0">
                <a:solidFill>
                  <a:srgbClr val="FFFFCC"/>
                </a:solidFill>
              </a:rPr>
              <a:t>TYPES OF CANDIDATES</a:t>
            </a:r>
          </a:p>
        </p:txBody>
      </p:sp>
      <p:pic>
        <p:nvPicPr>
          <p:cNvPr id="3" name="Picture 4" descr="http://www.talentsmart.com/media/uploads/articles/onpage/Passive-Assertive-Aggressi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91226"/>
            <a:ext cx="889181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2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94903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Types of topics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628797"/>
              </p:ext>
            </p:extLst>
          </p:nvPr>
        </p:nvGraphicFramePr>
        <p:xfrm>
          <a:off x="152400" y="1295400"/>
          <a:ext cx="8763000" cy="495617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9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Factual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Controversial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Abstract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171717"/>
                          </a:solidFill>
                          <a:latin typeface="+mn-lt"/>
                        </a:rPr>
                        <a:t>Are about practical things, which an ordinary person is aware of. </a:t>
                      </a:r>
                      <a:endParaRPr 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171717"/>
                          </a:solidFill>
                          <a:latin typeface="+mn-lt"/>
                        </a:rPr>
                        <a:t>Are argumentative in nature and are meant to generate controversy. </a:t>
                      </a:r>
                      <a:endParaRPr 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171717"/>
                          </a:solidFill>
                          <a:latin typeface="+mn-lt"/>
                        </a:rPr>
                        <a:t>Are about intangible things. </a:t>
                      </a:r>
                      <a:endParaRPr lang="en-US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2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171717"/>
                          </a:solidFill>
                          <a:latin typeface="+mn-lt"/>
                        </a:rPr>
                        <a:t>Typically these are socio-economic topics which may have been in the news lately, or could be unbound by time. </a:t>
                      </a: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171717"/>
                          </a:solidFill>
                          <a:latin typeface="+mn-lt"/>
                        </a:rPr>
                        <a:t>Objective is to see how much maturity the candidate displays by </a:t>
                      </a:r>
                      <a:br>
                        <a:rPr lang="en-US" sz="1800" dirty="0" smtClean="0">
                          <a:solidFill>
                            <a:srgbClr val="171717"/>
                          </a:solidFill>
                          <a:latin typeface="+mn-lt"/>
                        </a:rPr>
                      </a:br>
                      <a:r>
                        <a:rPr lang="en-US" sz="1800" dirty="0" smtClean="0">
                          <a:solidFill>
                            <a:srgbClr val="171717"/>
                          </a:solidFill>
                          <a:latin typeface="+mn-lt"/>
                        </a:rPr>
                        <a:t>   keeping his temper in check, by rationally and logically arguing his point of view without getting personal and emotional.</a:t>
                      </a:r>
                      <a:endParaRPr 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171717"/>
                          </a:solidFill>
                          <a:latin typeface="+mn-lt"/>
                        </a:rPr>
                        <a:t>Usually not given often for discussion, but their possibility cannot be ruled </a:t>
                      </a:r>
                      <a:br>
                        <a:rPr lang="en-US" sz="1800" dirty="0" smtClean="0">
                          <a:solidFill>
                            <a:srgbClr val="171717"/>
                          </a:solidFill>
                          <a:latin typeface="+mn-lt"/>
                        </a:rPr>
                      </a:br>
                      <a:r>
                        <a:rPr lang="en-US" sz="1800" dirty="0" smtClean="0">
                          <a:solidFill>
                            <a:srgbClr val="171717"/>
                          </a:solidFill>
                          <a:latin typeface="+mn-lt"/>
                        </a:rPr>
                        <a:t>  out. Objective is to test your lateral thinking and creativity.</a:t>
                      </a:r>
                      <a:endParaRPr lang="en-US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96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171717"/>
                          </a:solidFill>
                          <a:latin typeface="+mn-lt"/>
                        </a:rPr>
                        <a:t>E.g. The Education Policy of India, Tourism in India, </a:t>
                      </a:r>
                      <a:r>
                        <a:rPr lang="en-US" sz="1800" dirty="0" err="1" smtClean="0">
                          <a:solidFill>
                            <a:srgbClr val="171717"/>
                          </a:solidFill>
                          <a:latin typeface="+mn-lt"/>
                        </a:rPr>
                        <a:t>LokPal</a:t>
                      </a:r>
                      <a:r>
                        <a:rPr lang="en-US" sz="1800" dirty="0" smtClean="0">
                          <a:solidFill>
                            <a:srgbClr val="171717"/>
                          </a:solidFill>
                          <a:latin typeface="+mn-lt"/>
                        </a:rPr>
                        <a:t> Bill</a:t>
                      </a:r>
                      <a:endParaRPr 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171717"/>
                          </a:solidFill>
                          <a:latin typeface="+mn-lt"/>
                        </a:rPr>
                        <a:t> E.g. Reservations should be removed, Women make better managers.</a:t>
                      </a:r>
                      <a:endParaRPr lang="en-US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171717"/>
                          </a:solidFill>
                          <a:latin typeface="+mn-lt"/>
                        </a:rPr>
                        <a:t>E.g. A is an alphabet, Twinkle twinkle little star, The number 10.</a:t>
                      </a:r>
                      <a:endParaRPr lang="en-US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08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Preparing for group discussions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sz="5400" dirty="0" smtClean="0"/>
              <a:t>STEP</a:t>
            </a:r>
          </a:p>
          <a:p>
            <a:pPr>
              <a:buFontTx/>
              <a:buNone/>
            </a:pPr>
            <a:r>
              <a:rPr lang="en-US" dirty="0" smtClean="0"/>
              <a:t>  </a:t>
            </a:r>
            <a:r>
              <a:rPr lang="en-US" sz="3600" dirty="0" smtClean="0"/>
              <a:t>S – Social/scientific</a:t>
            </a:r>
          </a:p>
          <a:p>
            <a:pPr>
              <a:buFontTx/>
              <a:buNone/>
            </a:pPr>
            <a:r>
              <a:rPr lang="en-US" sz="3600" dirty="0" smtClean="0"/>
              <a:t>  T – Technology</a:t>
            </a:r>
          </a:p>
          <a:p>
            <a:pPr>
              <a:buFontTx/>
              <a:buNone/>
            </a:pPr>
            <a:r>
              <a:rPr lang="en-US" sz="3600" dirty="0" smtClean="0"/>
              <a:t>  E – Economy/Education/Environment</a:t>
            </a:r>
          </a:p>
          <a:p>
            <a:pPr>
              <a:buFontTx/>
              <a:buNone/>
            </a:pPr>
            <a:r>
              <a:rPr lang="en-US" sz="3600" dirty="0" smtClean="0"/>
              <a:t>  P – Political/ Psychological</a:t>
            </a:r>
          </a:p>
        </p:txBody>
      </p:sp>
    </p:spTree>
    <p:extLst>
      <p:ext uri="{BB962C8B-B14F-4D97-AF65-F5344CB8AC3E}">
        <p14:creationId xmlns:p14="http://schemas.microsoft.com/office/powerpoint/2010/main" val="286028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Preparing for group discussions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62400" y="2115193"/>
            <a:ext cx="1656184" cy="43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66800" y="3118568"/>
            <a:ext cx="1656184" cy="43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553200" y="3141564"/>
            <a:ext cx="1656184" cy="43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WHO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600200" y="4953563"/>
            <a:ext cx="1656184" cy="43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172200" y="4953564"/>
            <a:ext cx="1656184" cy="43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810000" y="3861718"/>
            <a:ext cx="1656184" cy="4318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364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Presenting the group discussions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sz="5400" dirty="0" smtClean="0">
                <a:solidFill>
                  <a:srgbClr val="FF0000"/>
                </a:solidFill>
              </a:rPr>
              <a:t>PREP </a:t>
            </a:r>
          </a:p>
          <a:p>
            <a:pPr algn="ctr">
              <a:buFontTx/>
              <a:buNone/>
            </a:pPr>
            <a:r>
              <a:rPr lang="en-US" dirty="0" smtClean="0"/>
              <a:t>     </a:t>
            </a:r>
            <a:r>
              <a:rPr lang="en-US" sz="4800" dirty="0" smtClean="0"/>
              <a:t>Point</a:t>
            </a:r>
          </a:p>
          <a:p>
            <a:pPr algn="ctr">
              <a:buFontTx/>
              <a:buNone/>
            </a:pPr>
            <a:r>
              <a:rPr lang="en-US" sz="4800" dirty="0" smtClean="0"/>
              <a:t>   Reason</a:t>
            </a:r>
          </a:p>
          <a:p>
            <a:pPr algn="ctr">
              <a:buFontTx/>
              <a:buNone/>
            </a:pPr>
            <a:r>
              <a:rPr lang="en-US" sz="4800" dirty="0" smtClean="0"/>
              <a:t>   Example</a:t>
            </a:r>
          </a:p>
          <a:p>
            <a:pPr algn="ctr">
              <a:buFontTx/>
              <a:buNone/>
            </a:pPr>
            <a:r>
              <a:rPr lang="en-US" sz="4800" dirty="0" smtClean="0"/>
              <a:t>   Point</a:t>
            </a:r>
          </a:p>
        </p:txBody>
      </p:sp>
    </p:spTree>
    <p:extLst>
      <p:ext uri="{BB962C8B-B14F-4D97-AF65-F5344CB8AC3E}">
        <p14:creationId xmlns:p14="http://schemas.microsoft.com/office/powerpoint/2010/main" val="95650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767</Words>
  <Application>Microsoft Office PowerPoint</Application>
  <PresentationFormat>On-screen Show (4:3)</PresentationFormat>
  <Paragraphs>164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ＭＳ Ｐゴシック</vt:lpstr>
      <vt:lpstr>Arial</vt:lpstr>
      <vt:lpstr>Calibri</vt:lpstr>
      <vt:lpstr>Comic Sans MS</vt:lpstr>
      <vt:lpstr>Wingdings</vt:lpstr>
      <vt:lpstr>Office Theme</vt:lpstr>
      <vt:lpstr>PowerPoint Presentation</vt:lpstr>
      <vt:lpstr>Some of the personality traits the GD is trying to gauge may include: </vt:lpstr>
      <vt:lpstr>PowerPoint Presentation</vt:lpstr>
      <vt:lpstr>Types of GDs</vt:lpstr>
      <vt:lpstr>TYPES OF CANDIDATES</vt:lpstr>
      <vt:lpstr>Types of topics</vt:lpstr>
      <vt:lpstr> Preparing for group discussions </vt:lpstr>
      <vt:lpstr> Preparing for group discussions </vt:lpstr>
      <vt:lpstr> Presenting the group discussions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Myths about GD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admin</cp:lastModifiedBy>
  <cp:revision>3</cp:revision>
  <dcterms:created xsi:type="dcterms:W3CDTF">2022-06-09T04:35:37Z</dcterms:created>
  <dcterms:modified xsi:type="dcterms:W3CDTF">2023-12-09T10:28:56Z</dcterms:modified>
</cp:coreProperties>
</file>