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5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99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71" autoAdjust="0"/>
    <p:restoredTop sz="94364" autoAdjust="0"/>
  </p:normalViewPr>
  <p:slideViewPr>
    <p:cSldViewPr snapToGrid="0">
      <p:cViewPr varScale="1">
        <p:scale>
          <a:sx n="69" d="100"/>
          <a:sy n="69" d="100"/>
        </p:scale>
        <p:origin x="78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D2796D-44B3-4E5E-952E-7158A482AB92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92D38F-7C84-4E04-93B7-54FD3EF9AD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803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Answers: for, ago, since, since, since, for, since, ago.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41DD3-F6B1-4403-9C78-D7D30FD53D1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315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41DD3-F6B1-4403-9C78-D7D30FD53D1C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6063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641DD3-F6B1-4403-9C78-D7D30FD53D1C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430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64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creeping  : to move slowly with the body close to the ground, as a reptile or an insect, or a person on hands and knees. </a:t>
            </a:r>
          </a:p>
          <a:p>
            <a:endParaRPr lang="en-US" smtClean="0"/>
          </a:p>
        </p:txBody>
      </p:sp>
      <p:sp>
        <p:nvSpPr>
          <p:cNvPr id="1065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7796555-6402-42DF-A597-754911B8FC6F}" type="slidenum">
              <a:rPr lang="en-US" smtClean="0"/>
              <a:pPr/>
              <a:t>26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684520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752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smtClean="0"/>
              <a:t>Locate your address with the help of prepositions.</a:t>
            </a:r>
          </a:p>
        </p:txBody>
      </p:sp>
      <p:sp>
        <p:nvSpPr>
          <p:cNvPr id="1075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65B5929-AC92-475E-A73B-3B0369676D70}" type="slidenum">
              <a:rPr lang="en-US" smtClean="0"/>
              <a:pPr/>
              <a:t>43</a:t>
            </a:fld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040247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58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974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657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87612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949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9035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5879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9413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859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70000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16047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C4E4EB-CC8F-44C4-952A-3A5FF8AA5EBF}" type="datetimeFigureOut">
              <a:rPr lang="en-IN" smtClean="0"/>
              <a:t>06-08-2024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C11462-B92C-4363-A18B-589EDD0B295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4367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Preposition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 preposition is a word, which shows the relation of a noun or a pronoun to some other word in a sentence.</a:t>
            </a:r>
          </a:p>
          <a:p>
            <a:r>
              <a:rPr lang="en-US" dirty="0" smtClean="0"/>
              <a:t>Meanings change according to the change of prepositions :-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1. The Teacher spoke  to me.</a:t>
            </a:r>
            <a:endParaRPr lang="en-US" i="1" dirty="0" smtClean="0"/>
          </a:p>
          <a:p>
            <a:pPr>
              <a:buFont typeface="Wingdings" pitchFamily="2" charset="2"/>
              <a:buNone/>
            </a:pPr>
            <a:r>
              <a:rPr lang="en-US" dirty="0" smtClean="0"/>
              <a:t>2. The Teacher spoke for </a:t>
            </a:r>
            <a:r>
              <a:rPr lang="en-US" i="1" dirty="0" smtClean="0"/>
              <a:t>me.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3. The Teacher spoke  about </a:t>
            </a:r>
            <a:r>
              <a:rPr lang="en-US" i="1" dirty="0" smtClean="0"/>
              <a:t>me.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4. The Teacher spoke against </a:t>
            </a:r>
            <a:r>
              <a:rPr lang="en-US" i="1" dirty="0" smtClean="0"/>
              <a:t>me.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008116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57852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During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1698"/>
            <a:ext cx="10515600" cy="17627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 part of a period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He slept during the day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r>
              <a:rPr lang="en-US" b="1" i="1" dirty="0" smtClean="0"/>
              <a:t>He was  reading during his  journey from Germany To Mumbai.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083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 </a:t>
            </a:r>
            <a:r>
              <a:rPr lang="en-US" b="1" dirty="0"/>
              <a:t>THROUGHOUT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596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for an entire </a:t>
            </a:r>
            <a:r>
              <a:rPr lang="en-US" dirty="0" smtClean="0"/>
              <a:t>period.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He slept throughout the day.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935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85561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TOWARDS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211080"/>
            <a:ext cx="10515600" cy="155488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nearing a period of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It was towards evening when she called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295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1016288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BETWEEN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3308062"/>
            <a:ext cx="10515600" cy="11946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after a time, and before another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They will arrive between five and six</a:t>
            </a:r>
            <a:r>
              <a:rPr lang="en-US" b="1" i="1" dirty="0" smtClean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6690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WITHIN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17116"/>
            <a:ext cx="10515600" cy="14717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between now and a length of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They will be here within ten minutes.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97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6746" y="1085561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/>
              <a:t>BEYOND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76746" y="2684607"/>
            <a:ext cx="10515600" cy="14440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/>
              <a:t>after a </a:t>
            </a:r>
            <a:r>
              <a:rPr lang="en-US" dirty="0" smtClean="0"/>
              <a:t>time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Our guests stayed beyond </a:t>
            </a:r>
            <a:r>
              <a:rPr lang="en-US" b="1" i="1" dirty="0" smtClean="0"/>
              <a:t>midnight</a:t>
            </a:r>
            <a:r>
              <a:rPr lang="en-US" b="1" i="1" dirty="0"/>
              <a:t/>
            </a:r>
            <a:br>
              <a:rPr lang="en-US" b="1" i="1" dirty="0"/>
            </a:b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475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b="1" dirty="0" smtClean="0"/>
              <a:t>Until/till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67734"/>
            <a:ext cx="10515600" cy="154103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up to, but not after a </a:t>
            </a:r>
            <a:r>
              <a:rPr lang="en-US" dirty="0" smtClean="0"/>
              <a:t>time.</a:t>
            </a:r>
          </a:p>
          <a:p>
            <a:pPr marL="0" indent="0">
              <a:buNone/>
            </a:pPr>
            <a:r>
              <a:rPr lang="en-US" dirty="0" smtClean="0"/>
              <a:t>e.g.: </a:t>
            </a:r>
            <a:r>
              <a:rPr lang="en-US" b="1" i="1" dirty="0"/>
              <a:t>The party will last until </a:t>
            </a:r>
            <a:r>
              <a:rPr lang="en-US" b="1" i="1" dirty="0" smtClean="0"/>
              <a:t>ten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4477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794616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In time or On time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726171"/>
            <a:ext cx="10515600" cy="2067502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b="1" dirty="0"/>
              <a:t>in time</a:t>
            </a:r>
            <a:r>
              <a:rPr lang="en-US" dirty="0"/>
              <a:t>—not too late for an event</a:t>
            </a:r>
            <a:br>
              <a:rPr lang="en-US" dirty="0"/>
            </a:br>
            <a:r>
              <a:rPr lang="en-US" b="1" i="1" dirty="0"/>
              <a:t>Try to get here in time to help me</a:t>
            </a:r>
            <a:r>
              <a:rPr lang="en-US" b="1" i="1" dirty="0" smtClean="0"/>
              <a:t>.</a:t>
            </a:r>
          </a:p>
          <a:p>
            <a:r>
              <a:rPr lang="en-US" b="1" dirty="0"/>
              <a:t>on the dot</a:t>
            </a:r>
            <a:r>
              <a:rPr lang="en-US" dirty="0"/>
              <a:t>—at the exact minute</a:t>
            </a:r>
            <a:br>
              <a:rPr lang="en-US" dirty="0"/>
            </a:br>
            <a:r>
              <a:rPr lang="en-US" b="1" i="1" dirty="0" smtClean="0"/>
              <a:t>Please come on time.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934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19307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While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1698"/>
            <a:ext cx="10515600" cy="1679575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While is used to talk about two things that are happening at the same time. </a:t>
            </a:r>
          </a:p>
          <a:p>
            <a:pPr marL="0" indent="0">
              <a:buNone/>
            </a:pPr>
            <a:r>
              <a:rPr lang="en-US" dirty="0" smtClean="0"/>
              <a:t>e.g.: The phone rang while I was watching T.V.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841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Test on During, while, 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514350" indent="-514350">
              <a:buAutoNum type="arabicPeriod"/>
            </a:pPr>
            <a:r>
              <a:rPr lang="en-US" dirty="0" smtClean="0"/>
              <a:t>I have been meaning to call you _______ some time.</a:t>
            </a:r>
          </a:p>
          <a:p>
            <a:pPr marL="514350" indent="-514350">
              <a:buAutoNum type="arabicPeriod"/>
            </a:pPr>
            <a:r>
              <a:rPr lang="en-US" dirty="0" smtClean="0"/>
              <a:t>He fell asleep ___________ the meeting.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We all stayed inside ________ the storm.</a:t>
            </a:r>
          </a:p>
          <a:p>
            <a:pPr marL="514350" indent="-514350">
              <a:buAutoNum type="arabicPeriod"/>
            </a:pPr>
            <a:r>
              <a:rPr lang="en-US" dirty="0" smtClean="0"/>
              <a:t>Someone stole my bag ________ I was riding on the train.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dog was barking __________ she was trying to watch T.V.</a:t>
            </a:r>
          </a:p>
          <a:p>
            <a:pPr marL="514350" indent="-514350">
              <a:buAutoNum type="arabicPeriod"/>
            </a:pPr>
            <a:r>
              <a:rPr lang="en-US" dirty="0" smtClean="0"/>
              <a:t>Please don’t smoke ______ I am eating.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Bats sleep _________ the day.</a:t>
            </a:r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863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>
              <a:defRPr/>
            </a:pPr>
            <a:r>
              <a:rPr lang="en-US" sz="2800" dirty="0">
                <a:latin typeface="+mn-lt"/>
              </a:rPr>
              <a:t>Examples of prepositions denoting duration of </a:t>
            </a:r>
            <a:r>
              <a:rPr lang="en-US" sz="2800" dirty="0" smtClean="0">
                <a:latin typeface="+mn-lt"/>
              </a:rPr>
              <a:t>time</a:t>
            </a:r>
            <a:endParaRPr lang="en-US" sz="2800" dirty="0">
              <a:latin typeface="+mn-lt"/>
            </a:endParaRP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i="1" dirty="0" smtClean="0"/>
              <a:t> </a:t>
            </a:r>
            <a:r>
              <a:rPr lang="en-US" b="1" dirty="0" smtClean="0"/>
              <a:t>Prepositions of Time: at, in, on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                        We use:</a:t>
            </a:r>
          </a:p>
          <a:p>
            <a:r>
              <a:rPr lang="en-US" b="1" dirty="0" smtClean="0"/>
              <a:t>at</a:t>
            </a:r>
            <a:r>
              <a:rPr lang="en-US" dirty="0" smtClean="0"/>
              <a:t> for a Precise </a:t>
            </a:r>
            <a:r>
              <a:rPr lang="en-US" dirty="0" smtClean="0"/>
              <a:t>time</a:t>
            </a:r>
            <a:endParaRPr lang="en-US" dirty="0" smtClean="0"/>
          </a:p>
          <a:p>
            <a:r>
              <a:rPr lang="en-US" b="1" dirty="0" smtClean="0"/>
              <a:t>in</a:t>
            </a:r>
            <a:r>
              <a:rPr lang="en-US" dirty="0" smtClean="0"/>
              <a:t> for months, years, centuries, season,  long </a:t>
            </a:r>
            <a:r>
              <a:rPr lang="en-US" dirty="0" smtClean="0"/>
              <a:t>periods</a:t>
            </a:r>
            <a:endParaRPr lang="en-US" dirty="0" smtClean="0"/>
          </a:p>
          <a:p>
            <a:r>
              <a:rPr lang="en-US" b="1" dirty="0" smtClean="0"/>
              <a:t>on</a:t>
            </a:r>
            <a:r>
              <a:rPr lang="en-US" dirty="0" smtClean="0"/>
              <a:t> for days and </a:t>
            </a:r>
            <a:r>
              <a:rPr lang="en-US" dirty="0" smtClean="0"/>
              <a:t>dates</a:t>
            </a:r>
            <a:endParaRPr lang="en-US" dirty="0" smtClean="0"/>
          </a:p>
          <a:p>
            <a:pPr>
              <a:buFont typeface="Wingdings" pitchFamily="2" charset="2"/>
              <a:buNone/>
            </a:pPr>
            <a:endParaRPr lang="en-US" i="1" dirty="0" smtClean="0"/>
          </a:p>
          <a:p>
            <a:pPr>
              <a:buFont typeface="Wingdings" pitchFamily="2" charset="2"/>
              <a:buNone/>
            </a:pPr>
            <a:endParaRPr lang="en-US" i="1" dirty="0" smtClean="0"/>
          </a:p>
          <a:p>
            <a:pPr>
              <a:buFont typeface="Wingdings" pitchFamily="2" charset="2"/>
              <a:buNone/>
            </a:pPr>
            <a:endParaRPr lang="en-US" i="1" dirty="0" smtClean="0"/>
          </a:p>
          <a:p>
            <a:pPr>
              <a:buFont typeface="Wingdings" pitchFamily="2" charset="2"/>
              <a:buNone/>
            </a:pPr>
            <a:endParaRPr lang="en-US" i="1" dirty="0" smtClean="0"/>
          </a:p>
          <a:p>
            <a:pPr>
              <a:buFont typeface="Wingdings" pitchFamily="2" charset="2"/>
              <a:buNone/>
            </a:pPr>
            <a:endParaRPr lang="en-US" i="1" dirty="0" smtClean="0"/>
          </a:p>
          <a:p>
            <a:pPr>
              <a:buFont typeface="Wingdings" pitchFamily="2" charset="2"/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9777864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/>
              <a:t>Test on During, while, </a:t>
            </a:r>
            <a:r>
              <a:rPr lang="en-US" dirty="0" smtClean="0"/>
              <a:t>for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979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>
              <a:buNone/>
            </a:pPr>
            <a:r>
              <a:rPr lang="en-US" dirty="0" smtClean="0"/>
              <a:t>8. They have been out of the office ________ ages.</a:t>
            </a:r>
          </a:p>
          <a:p>
            <a:pPr marL="0" indent="0">
              <a:buNone/>
            </a:pPr>
            <a:r>
              <a:rPr lang="en-US" dirty="0" smtClean="0"/>
              <a:t>9. He kept talking to me ________ I was trying to read.</a:t>
            </a:r>
          </a:p>
          <a:p>
            <a:pPr marL="0" indent="0">
              <a:buNone/>
            </a:pPr>
            <a:r>
              <a:rPr lang="en-US" dirty="0" smtClean="0"/>
              <a:t>10.  His mobile phone rang twice _________ the film.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3579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Answers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r>
              <a:rPr lang="en-US" dirty="0" smtClean="0"/>
              <a:t>For</a:t>
            </a:r>
          </a:p>
          <a:p>
            <a:r>
              <a:rPr lang="en-US" dirty="0" smtClean="0"/>
              <a:t>During</a:t>
            </a:r>
          </a:p>
          <a:p>
            <a:r>
              <a:rPr lang="en-US" dirty="0" smtClean="0"/>
              <a:t>During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During</a:t>
            </a:r>
          </a:p>
          <a:p>
            <a:r>
              <a:rPr lang="en-US" dirty="0" smtClean="0"/>
              <a:t>For</a:t>
            </a:r>
          </a:p>
          <a:p>
            <a:r>
              <a:rPr lang="en-US" dirty="0" smtClean="0"/>
              <a:t>While</a:t>
            </a:r>
          </a:p>
          <a:p>
            <a:r>
              <a:rPr lang="en-US" dirty="0" smtClean="0"/>
              <a:t>During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86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32" name="Picture 2" descr="http://e-ducativa.catedu.es/44700165/aula/archivos/repositorio/4500/4557/html/EDAD_3ESO_INGLES_U7/imagenes7/3f_prepositions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74618" y="817418"/>
            <a:ext cx="9642764" cy="5292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36279946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/>
            <a:r>
              <a:rPr lang="en-US" dirty="0" smtClean="0"/>
              <a:t>IN ON AT for places and position</a:t>
            </a:r>
            <a:endParaRPr lang="en-US" dirty="0"/>
          </a:p>
        </p:txBody>
      </p:sp>
      <p:pic>
        <p:nvPicPr>
          <p:cNvPr id="112642" name="Picture 2" descr="H:\in-on-at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1981200"/>
            <a:ext cx="8382000" cy="4800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663981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156" name="Picture 2" descr="http://www.angloxchange.com/wp-content/uploads/2012/09/20120917-214736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58982" y="685800"/>
            <a:ext cx="10266218" cy="5638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87046066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5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 beside/besides</a:t>
            </a:r>
          </a:p>
        </p:txBody>
      </p:sp>
      <p:sp>
        <p:nvSpPr>
          <p:cNvPr id="50179" name="Content Placeholder 6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4945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Beside and besides have altogether different meanings.</a:t>
            </a:r>
          </a:p>
          <a:p>
            <a:r>
              <a:rPr lang="en-US" dirty="0" smtClean="0"/>
              <a:t>Beside: at the side of.</a:t>
            </a:r>
          </a:p>
          <a:p>
            <a:r>
              <a:rPr lang="en-US" dirty="0" smtClean="0"/>
              <a:t>Besides: in addition to/ as well as.</a:t>
            </a:r>
          </a:p>
          <a:p>
            <a:pPr marL="0" indent="0">
              <a:buNone/>
            </a:pPr>
            <a:r>
              <a:rPr lang="en-US" dirty="0" smtClean="0"/>
              <a:t>Ex. </a:t>
            </a:r>
          </a:p>
          <a:p>
            <a:r>
              <a:rPr lang="en-US" dirty="0"/>
              <a:t>He was sitting beside me.</a:t>
            </a:r>
          </a:p>
          <a:p>
            <a:r>
              <a:rPr lang="en-US" dirty="0"/>
              <a:t>Besides a car, he also has a flat.</a:t>
            </a:r>
          </a:p>
        </p:txBody>
      </p:sp>
    </p:spTree>
    <p:extLst>
      <p:ext uri="{BB962C8B-B14F-4D97-AF65-F5344CB8AC3E}">
        <p14:creationId xmlns:p14="http://schemas.microsoft.com/office/powerpoint/2010/main" val="25806608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In/Into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1970398"/>
          <a:ext cx="7772400" cy="385201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In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 Into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943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Presence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Movement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9438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 am in the library.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 am walking into the library.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036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There is mouse in my house.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I saw the mouse creeping into my house. 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03687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The cheese is in the refrigerator.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He put the cheese into the refrigerator.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421697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83779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In/within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61698"/>
            <a:ext cx="10515600" cy="269095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US" dirty="0" smtClean="0"/>
              <a:t>In means the max time limit while within means the period upto which the work will be completed. </a:t>
            </a:r>
          </a:p>
          <a:p>
            <a:r>
              <a:rPr lang="en-US" dirty="0" smtClean="0"/>
              <a:t>Within, a particular length of time, means before that length of time, while in refers the max time requires for the completion of the job.</a:t>
            </a:r>
          </a:p>
          <a:p>
            <a:pPr marL="0" indent="0">
              <a:buNone/>
            </a:pPr>
            <a:r>
              <a:rPr lang="en-US" dirty="0" smtClean="0"/>
              <a:t>Ex. I will complete the work in a month.</a:t>
            </a:r>
          </a:p>
          <a:p>
            <a:pPr marL="0" indent="0">
              <a:buNone/>
            </a:pPr>
            <a:r>
              <a:rPr lang="en-US" dirty="0" smtClean="0"/>
              <a:t>I can repair the Car within two hours.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49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  of/off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743200" y="1859279"/>
          <a:ext cx="7467600" cy="14935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172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3678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Connection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Disconnection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240">
                <a:tc>
                  <a:txBody>
                    <a:bodyPr/>
                    <a:lstStyle/>
                    <a:p>
                      <a:r>
                        <a:rPr lang="en-US" dirty="0" smtClean="0"/>
                        <a:t>I am the</a:t>
                      </a:r>
                      <a:r>
                        <a:rPr lang="en-US" baseline="0" dirty="0" smtClean="0"/>
                        <a:t> brother of </a:t>
                      </a:r>
                      <a:r>
                        <a:rPr lang="en-US" baseline="0" dirty="0" err="1" smtClean="0"/>
                        <a:t>Jeniffer</a:t>
                      </a:r>
                      <a:r>
                        <a:rPr lang="en-US" baseline="0" dirty="0" smtClean="0"/>
                        <a:t>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Jenniffer</a:t>
                      </a:r>
                      <a:r>
                        <a:rPr lang="en-US" dirty="0" smtClean="0"/>
                        <a:t> ran 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240">
                <a:tc>
                  <a:txBody>
                    <a:bodyPr/>
                    <a:lstStyle/>
                    <a:p>
                      <a:r>
                        <a:rPr lang="en-US" dirty="0" smtClean="0"/>
                        <a:t>A story of hats.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My hat fell 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743200" y="3352801"/>
          <a:ext cx="7467600" cy="1371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3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3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913"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000" dirty="0" smtClean="0"/>
                        <a:t>belonging to someone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removed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43">
                <a:tc>
                  <a:txBody>
                    <a:bodyPr/>
                    <a:lstStyle/>
                    <a:p>
                      <a:r>
                        <a:rPr lang="en-US" dirty="0" smtClean="0"/>
                        <a:t>They are colleagues of mine.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you can take off your hat.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43">
                <a:tc>
                  <a:txBody>
                    <a:bodyPr/>
                    <a:lstStyle/>
                    <a:p>
                      <a:r>
                        <a:rPr lang="en-US" dirty="0" smtClean="0"/>
                        <a:t>She has a fear of the dark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0" y="4797072"/>
          <a:ext cx="7475540" cy="1674833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737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37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5001">
                <a:tc>
                  <a:txBody>
                    <a:bodyPr/>
                    <a:lstStyle/>
                    <a:p>
                      <a:r>
                        <a:rPr lang="en-US" dirty="0" smtClean="0"/>
                        <a:t> numbers, dates, ages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Not operating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 smtClean="0"/>
                        <a:t>We have a girl</a:t>
                      </a:r>
                      <a:r>
                        <a:rPr lang="en-US" baseline="0" dirty="0" smtClean="0"/>
                        <a:t> of five.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Turn off</a:t>
                      </a:r>
                      <a:r>
                        <a:rPr lang="en-US" baseline="0" dirty="0" smtClean="0"/>
                        <a:t> your computer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48312">
                <a:tc>
                  <a:txBody>
                    <a:bodyPr/>
                    <a:lstStyle/>
                    <a:p>
                      <a:r>
                        <a:rPr lang="en-US" dirty="0" smtClean="0"/>
                        <a:t>He predicted an increase</a:t>
                      </a:r>
                      <a:r>
                        <a:rPr lang="en-US" baseline="0" dirty="0" smtClean="0"/>
                        <a:t> of 2 %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electricity is</a:t>
                      </a:r>
                      <a:r>
                        <a:rPr lang="en-US" baseline="0" dirty="0" smtClean="0"/>
                        <a:t> </a:t>
                      </a:r>
                      <a:r>
                        <a:rPr lang="en-US" dirty="0" smtClean="0"/>
                        <a:t>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616">
                <a:tc>
                  <a:txBody>
                    <a:bodyPr/>
                    <a:lstStyle/>
                    <a:p>
                      <a:r>
                        <a:rPr lang="en-US" dirty="0" smtClean="0"/>
                        <a:t>It was the 1</a:t>
                      </a:r>
                      <a:r>
                        <a:rPr lang="en-US" baseline="30000" dirty="0" smtClean="0"/>
                        <a:t>st</a:t>
                      </a:r>
                      <a:r>
                        <a:rPr lang="en-US" baseline="0" dirty="0" smtClean="0"/>
                        <a:t> of May 2013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24063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 of/off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/>
          </p:nvPr>
        </p:nvGraphicFramePr>
        <p:xfrm>
          <a:off x="2438400" y="1904999"/>
          <a:ext cx="7772400" cy="12192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17095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Consisting</a:t>
                      </a:r>
                      <a:r>
                        <a:rPr lang="en-US" baseline="0" dirty="0" smtClean="0"/>
                        <a:t> of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/>
                        <a:t>canceled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095">
                <a:tc>
                  <a:txBody>
                    <a:bodyPr/>
                    <a:lstStyle/>
                    <a:p>
                      <a:pPr algn="ctr"/>
                      <a:r>
                        <a:rPr lang="en-US" sz="1800" b="0" u="none" dirty="0" smtClean="0"/>
                        <a:t>Please give me a glass of water</a:t>
                      </a:r>
                      <a:endParaRPr lang="en-US" sz="1800" b="0" u="non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 smtClean="0"/>
                        <a:t>The wedding is</a:t>
                      </a:r>
                      <a:r>
                        <a:rPr lang="en-US" sz="2000" b="0" baseline="0" dirty="0" smtClean="0"/>
                        <a:t> off.</a:t>
                      </a:r>
                      <a:endParaRPr lang="en-US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01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2452688" y="3200400"/>
          <a:ext cx="7750628" cy="137159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753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753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81913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Used to show which one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 </a:t>
                      </a:r>
                      <a:r>
                        <a:rPr lang="en-US" sz="2000" dirty="0" smtClean="0"/>
                        <a:t>far away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4843">
                <a:tc>
                  <a:txBody>
                    <a:bodyPr/>
                    <a:lstStyle/>
                    <a:p>
                      <a:r>
                        <a:rPr lang="en-US" dirty="0" smtClean="0"/>
                        <a:t>The year of 1956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birthday is a long way off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44843">
                <a:tc>
                  <a:txBody>
                    <a:bodyPr/>
                    <a:lstStyle/>
                    <a:p>
                      <a:r>
                        <a:rPr lang="en-US" dirty="0" smtClean="0"/>
                        <a:t>The city of New York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/>
          </p:nvPr>
        </p:nvGraphicFramePr>
        <p:xfrm>
          <a:off x="2497138" y="4572000"/>
          <a:ext cx="7721602" cy="175260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608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6080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66386"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 used to show characteristic</a:t>
                      </a:r>
                      <a:endParaRPr 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 smtClean="0"/>
                        <a:t>less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395">
                <a:tc>
                  <a:txBody>
                    <a:bodyPr/>
                    <a:lstStyle/>
                    <a:p>
                      <a:r>
                        <a:rPr lang="en-US" dirty="0" smtClean="0"/>
                        <a:t>He is a man of great power.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The shirts are $5 off.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819">
                <a:tc>
                  <a:txBody>
                    <a:bodyPr/>
                    <a:lstStyle/>
                    <a:p>
                      <a:r>
                        <a:rPr lang="en-US" dirty="0" smtClean="0"/>
                        <a:t>This is a matter of no importance.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8693162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Examples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0758203"/>
              </p:ext>
            </p:extLst>
          </p:nvPr>
        </p:nvGraphicFramePr>
        <p:xfrm>
          <a:off x="2423886" y="2194559"/>
          <a:ext cx="7344228" cy="3899897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25351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453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4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68095">
                <a:tc>
                  <a:txBody>
                    <a:bodyPr/>
                    <a:lstStyle/>
                    <a:p>
                      <a:r>
                        <a:rPr lang="en-US" sz="1400" dirty="0"/>
                        <a:t>at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95264">
                <a:tc>
                  <a:txBody>
                    <a:bodyPr/>
                    <a:lstStyle/>
                    <a:p>
                      <a:r>
                        <a:rPr lang="en-US" sz="1400" dirty="0"/>
                        <a:t>PRECISE TIME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MONTHS, YEARS, CENTURIES and LONG PERIODS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DAYS and DATES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1884">
                <a:tc>
                  <a:txBody>
                    <a:bodyPr/>
                    <a:lstStyle/>
                    <a:p>
                      <a:r>
                        <a:rPr lang="en-US" sz="1400" dirty="0"/>
                        <a:t>at 3 o'clock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May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Sunday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1884">
                <a:tc>
                  <a:txBody>
                    <a:bodyPr/>
                    <a:lstStyle/>
                    <a:p>
                      <a:r>
                        <a:rPr lang="en-US" sz="1400" dirty="0"/>
                        <a:t>at 10.30am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summer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Tuesdays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1884">
                <a:tc>
                  <a:txBody>
                    <a:bodyPr/>
                    <a:lstStyle/>
                    <a:p>
                      <a:r>
                        <a:rPr lang="en-US" sz="1400"/>
                        <a:t>at noon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the summer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6 March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sz="1400"/>
                        <a:t>at dinnertime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1990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25 Dec. 2010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sz="1400"/>
                        <a:t>at bedtime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in the 1990s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Christmas Day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5345">
                <a:tc>
                  <a:txBody>
                    <a:bodyPr/>
                    <a:lstStyle/>
                    <a:p>
                      <a:r>
                        <a:rPr lang="en-US" sz="1400"/>
                        <a:t>at sunrise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the next century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Independence Day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1884">
                <a:tc>
                  <a:txBody>
                    <a:bodyPr/>
                    <a:lstStyle/>
                    <a:p>
                      <a:r>
                        <a:rPr lang="en-US" sz="1400"/>
                        <a:t>at sunset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the Ice Age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on my birthday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0386">
                <a:tc>
                  <a:txBody>
                    <a:bodyPr/>
                    <a:lstStyle/>
                    <a:p>
                      <a:r>
                        <a:rPr lang="en-US" sz="1400"/>
                        <a:t>at the moment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in the past/future</a:t>
                      </a:r>
                    </a:p>
                  </a:txBody>
                  <a:tcPr marL="45133" marR="45133" marT="45133" marB="45133" anchor="ctr"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 New Year's Eve</a:t>
                      </a:r>
                    </a:p>
                  </a:txBody>
                  <a:tcPr marL="45133" marR="45133" marT="45133" marB="45133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9524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 below/under/beneath</a:t>
            </a:r>
          </a:p>
        </p:txBody>
      </p:sp>
      <p:sp>
        <p:nvSpPr>
          <p:cNvPr id="54275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427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Below and under both mean lower than (a level) and something either can be used. But under usually denotes physical contact and below denotes space between the things.</a:t>
            </a:r>
          </a:p>
          <a:p>
            <a:pPr marL="0" indent="0">
              <a:buNone/>
            </a:pPr>
            <a:r>
              <a:rPr lang="en-US" dirty="0"/>
              <a:t>Ex. He put the books under the pillow.</a:t>
            </a:r>
          </a:p>
          <a:p>
            <a:pPr marL="0" indent="0">
              <a:buNone/>
            </a:pPr>
            <a:r>
              <a:rPr lang="en-US" dirty="0"/>
              <a:t>They live below us.</a:t>
            </a:r>
          </a:p>
        </p:txBody>
      </p:sp>
    </p:spTree>
    <p:extLst>
      <p:ext uri="{BB962C8B-B14F-4D97-AF65-F5344CB8AC3E}">
        <p14:creationId xmlns:p14="http://schemas.microsoft.com/office/powerpoint/2010/main" val="38880785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Below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talk about level of something: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It’s supposed to drop below freezing tonight.</a:t>
            </a:r>
          </a:p>
          <a:p>
            <a:pPr>
              <a:buFont typeface="Wingdings" pitchFamily="2" charset="2"/>
              <a:buNone/>
            </a:pPr>
            <a:endParaRPr lang="en-US" dirty="0" smtClean="0"/>
          </a:p>
          <a:p>
            <a:r>
              <a:rPr lang="en-US" dirty="0" smtClean="0"/>
              <a:t> talk about something later on:</a:t>
            </a:r>
          </a:p>
          <a:p>
            <a:pPr>
              <a:buFont typeface="Wingdings" pitchFamily="2" charset="2"/>
              <a:buNone/>
            </a:pPr>
            <a:r>
              <a:rPr lang="en-US" dirty="0" smtClean="0"/>
              <a:t>   Please read the instruction below before you begin. </a:t>
            </a:r>
          </a:p>
        </p:txBody>
      </p:sp>
    </p:spTree>
    <p:extLst>
      <p:ext uri="{BB962C8B-B14F-4D97-AF65-F5344CB8AC3E}">
        <p14:creationId xmlns:p14="http://schemas.microsoft.com/office/powerpoint/2010/main" val="374863288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Beneath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3328267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Something that is beneath another thing is under the other thing.</a:t>
            </a:r>
          </a:p>
          <a:p>
            <a:pPr marL="0" indent="0">
              <a:buNone/>
            </a:pPr>
            <a:r>
              <a:rPr lang="en-US" dirty="0" smtClean="0"/>
              <a:t>Ex. I could see the muscles of his shoulders beneath his T-shirt.</a:t>
            </a:r>
          </a:p>
          <a:p>
            <a:pPr marL="0" indent="0">
              <a:buNone/>
            </a:pPr>
            <a:r>
              <a:rPr lang="en-US" dirty="0" smtClean="0"/>
              <a:t>I found pleasure in sitting beneath the trees.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Beneath could also mean unworthy as per status or in lower social class</a:t>
            </a:r>
          </a:p>
          <a:p>
            <a:pPr marL="0" indent="0">
              <a:buNone/>
            </a:pPr>
            <a:r>
              <a:rPr lang="en-US" dirty="0" smtClean="0"/>
              <a:t>Ex. It is beneath his dignity to beg for money.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70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 Since/For/ From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2219221"/>
          <a:ext cx="7772400" cy="38767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  Since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Specific period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Starting point of a period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3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have been a doctor for 15 years.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have been a doctor  since 1992.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2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sister has lived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frankfurt</a:t>
                      </a:r>
                      <a:r>
                        <a:rPr lang="en-US" sz="2400" baseline="0" dirty="0" smtClean="0"/>
                        <a:t> for 9 years.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sister has lived in </a:t>
                      </a:r>
                      <a:r>
                        <a:rPr lang="en-US" sz="2400" dirty="0" err="1" smtClean="0"/>
                        <a:t>frankfurt</a:t>
                      </a:r>
                      <a:r>
                        <a:rPr lang="en-US" sz="2400" dirty="0" smtClean="0"/>
                        <a:t> since the beginning</a:t>
                      </a:r>
                      <a:r>
                        <a:rPr lang="en-US" sz="2400" baseline="0" dirty="0" smtClean="0"/>
                        <a:t> of March.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9658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82544"/>
            <a:ext cx="10515600" cy="1325563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From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933988"/>
            <a:ext cx="10515600" cy="21229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From is normally used with to or till/until.</a:t>
            </a:r>
          </a:p>
          <a:p>
            <a:pPr marL="0" indent="0">
              <a:buNone/>
            </a:pPr>
            <a:r>
              <a:rPr lang="en-US" dirty="0" smtClean="0"/>
              <a:t>Ex. Most people work from eight to six.</a:t>
            </a:r>
          </a:p>
          <a:p>
            <a:r>
              <a:rPr lang="en-US" dirty="0" smtClean="0"/>
              <a:t>From is also used of place.</a:t>
            </a:r>
          </a:p>
          <a:p>
            <a:pPr marL="0" indent="0">
              <a:buNone/>
            </a:pPr>
            <a:r>
              <a:rPr lang="en-US" dirty="0" smtClean="0"/>
              <a:t>Ex. He is from </a:t>
            </a:r>
            <a:r>
              <a:rPr lang="en-US" dirty="0" err="1" smtClean="0"/>
              <a:t>pune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5976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For/during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dirty="0" smtClean="0"/>
              <a:t>During is used with known period of time i.e. periods known by name such as </a:t>
            </a:r>
            <a:r>
              <a:rPr lang="en-US" dirty="0"/>
              <a:t>C</a:t>
            </a:r>
            <a:r>
              <a:rPr lang="en-US" dirty="0" smtClean="0"/>
              <a:t>hristmas, </a:t>
            </a:r>
            <a:r>
              <a:rPr lang="en-US" dirty="0"/>
              <a:t>E</a:t>
            </a:r>
            <a:r>
              <a:rPr lang="en-US" dirty="0" smtClean="0"/>
              <a:t>aster or periods which have been already defined.</a:t>
            </a:r>
          </a:p>
          <a:p>
            <a:r>
              <a:rPr lang="en-US" dirty="0" smtClean="0"/>
              <a:t>For has various other uses.</a:t>
            </a:r>
          </a:p>
          <a:p>
            <a:pPr marL="0" indent="0">
              <a:buNone/>
            </a:pPr>
            <a:r>
              <a:rPr lang="en-US" dirty="0" smtClean="0"/>
              <a:t>Ex. It rained all Sunday, but stopped raining during the night.</a:t>
            </a:r>
          </a:p>
          <a:p>
            <a:pPr marL="0" indent="0">
              <a:buNone/>
            </a:pPr>
            <a:r>
              <a:rPr lang="en-US" dirty="0" smtClean="0"/>
              <a:t>She was ill for a week, and during that week she ate nothing.</a:t>
            </a:r>
          </a:p>
          <a:p>
            <a:pPr marL="0" indent="0">
              <a:buNone/>
            </a:pPr>
            <a:r>
              <a:rPr lang="en-US" dirty="0" smtClean="0"/>
              <a:t>He asked for ten.</a:t>
            </a:r>
          </a:p>
          <a:p>
            <a:pPr marL="0" indent="0">
              <a:buNone/>
            </a:pPr>
            <a:r>
              <a:rPr lang="en-US" dirty="0" smtClean="0"/>
              <a:t>He has been ill for 3 months.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6743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ago/before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127953"/>
            <a:ext cx="10515600" cy="2358448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Ago is used for past events while before is used in reference to two events.</a:t>
            </a:r>
          </a:p>
          <a:p>
            <a:pPr algn="ctr"/>
            <a:r>
              <a:rPr lang="en-US" dirty="0" smtClean="0"/>
              <a:t>He came 3 days ago.</a:t>
            </a:r>
          </a:p>
          <a:p>
            <a:pPr algn="ctr"/>
            <a:r>
              <a:rPr lang="en-US" dirty="0" smtClean="0"/>
              <a:t>The train had left before he reached the station.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740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On/onto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On can be used for both existing position and movement.</a:t>
            </a:r>
          </a:p>
          <a:p>
            <a:pPr marL="0" indent="0">
              <a:buNone/>
            </a:pPr>
            <a:r>
              <a:rPr lang="en-US" dirty="0" smtClean="0"/>
              <a:t>Ex. He was sitting on his bag.</a:t>
            </a:r>
          </a:p>
          <a:p>
            <a:pPr marL="0" indent="0">
              <a:buNone/>
            </a:pPr>
            <a:r>
              <a:rPr lang="en-US" dirty="0" smtClean="0"/>
              <a:t>Snow fell on the hills.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Onto is used when there is movement involving a change of level.</a:t>
            </a:r>
          </a:p>
          <a:p>
            <a:pPr marL="0" indent="0">
              <a:buNone/>
            </a:pPr>
            <a:r>
              <a:rPr lang="en-US" dirty="0" smtClean="0"/>
              <a:t>Ex. People climbed onto their roofs.</a:t>
            </a:r>
          </a:p>
          <a:p>
            <a:pPr marL="0" indent="0">
              <a:buNone/>
            </a:pPr>
            <a:r>
              <a:rPr lang="en-US" dirty="0" smtClean="0"/>
              <a:t>He lifted her onto the table.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430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Between/ Among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Between is used for two things or persons but it can be used of more when we have a definite number.</a:t>
            </a:r>
          </a:p>
          <a:p>
            <a:pPr marL="0" indent="0">
              <a:buNone/>
            </a:pPr>
            <a:r>
              <a:rPr lang="en-US" dirty="0" smtClean="0"/>
              <a:t>Ex. He distributed his property between his two sons.</a:t>
            </a:r>
          </a:p>
          <a:p>
            <a:r>
              <a:rPr lang="en-US" dirty="0" smtClean="0"/>
              <a:t>Among is usually used for more than two persons or things.</a:t>
            </a:r>
          </a:p>
          <a:p>
            <a:pPr marL="0" indent="0">
              <a:buNone/>
            </a:pPr>
            <a:r>
              <a:rPr lang="en-US" dirty="0" smtClean="0"/>
              <a:t>Ex. He was happy among all friends.</a:t>
            </a:r>
          </a:p>
          <a:p>
            <a:r>
              <a:rPr lang="en-US" dirty="0" smtClean="0"/>
              <a:t>Among and amongst have the same meaning.</a:t>
            </a:r>
          </a:p>
          <a:p>
            <a:r>
              <a:rPr lang="en-US" dirty="0" smtClean="0"/>
              <a:t>For vowel sound amongst can be used.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45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Above/ Over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Above and over both means higher than and sometimes either can be used.</a:t>
            </a:r>
          </a:p>
          <a:p>
            <a:r>
              <a:rPr lang="en-US" dirty="0" smtClean="0"/>
              <a:t>He lives over this mountain.</a:t>
            </a:r>
          </a:p>
          <a:p>
            <a:r>
              <a:rPr lang="en-US" dirty="0" smtClean="0"/>
              <a:t>He is over me.</a:t>
            </a:r>
          </a:p>
          <a:p>
            <a:r>
              <a:rPr lang="en-US" dirty="0" smtClean="0"/>
              <a:t>I put a cloth over her.</a:t>
            </a:r>
          </a:p>
          <a:p>
            <a:r>
              <a:rPr lang="en-US" dirty="0" smtClean="0"/>
              <a:t>Over is used with meals/food/ drink.</a:t>
            </a:r>
          </a:p>
          <a:p>
            <a:pPr marL="0" indent="0">
              <a:buNone/>
            </a:pPr>
            <a:r>
              <a:rPr lang="en-US" dirty="0" smtClean="0"/>
              <a:t>Ex. We had a chat over a cup of coffee.</a:t>
            </a:r>
          </a:p>
          <a:p>
            <a:pPr marL="0" indent="0">
              <a:buNone/>
            </a:pPr>
            <a:r>
              <a:rPr lang="en-US" dirty="0" smtClean="0"/>
              <a:t>The matter was decided over the lunch.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834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pPr>
              <a:defRPr/>
            </a:pPr>
            <a:r>
              <a:rPr lang="en-US" sz="2400" dirty="0">
                <a:latin typeface="+mn-lt"/>
              </a:rPr>
              <a:t/>
            </a:r>
            <a:br>
              <a:rPr lang="en-US" sz="2400" dirty="0">
                <a:latin typeface="+mn-lt"/>
              </a:rPr>
            </a:br>
            <a:r>
              <a:rPr lang="en-US" sz="2400" dirty="0">
                <a:latin typeface="+mn-lt"/>
              </a:rPr>
              <a:t>Notice the use of the preposition of time ‘at’ in the following standard expressions: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1299499"/>
              </p:ext>
            </p:extLst>
          </p:nvPr>
        </p:nvGraphicFramePr>
        <p:xfrm>
          <a:off x="3048000" y="2374719"/>
          <a:ext cx="6096000" cy="3543300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304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Expression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Example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 night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The stars shine at night.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 the </a:t>
                      </a:r>
                      <a:r>
                        <a:rPr lang="en-US" dirty="0" smtClean="0"/>
                        <a:t>weekend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don't usually work at the weekend.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 </a:t>
                      </a:r>
                      <a:r>
                        <a:rPr lang="en-US" dirty="0" smtClean="0"/>
                        <a:t>Christmas/Easter</a:t>
                      </a:r>
                      <a:endParaRPr lang="en-US" dirty="0"/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 stay with my family at Christmas.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 the same time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 finished the test at the same time.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at present</a:t>
                      </a:r>
                    </a:p>
                  </a:txBody>
                  <a:tcPr marL="66675" marR="66675" marT="66675" marB="66675"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He's not home at present. Try later.</a:t>
                      </a:r>
                    </a:p>
                  </a:txBody>
                  <a:tcPr marL="66675" marR="66675" marT="66675" marB="6667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645020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To/towards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The preposition indicates movement with the aim of a specific destination.</a:t>
            </a:r>
          </a:p>
          <a:p>
            <a:pPr marL="0" indent="0">
              <a:buNone/>
            </a:pPr>
            <a:r>
              <a:rPr lang="en-US" dirty="0" smtClean="0"/>
              <a:t>Ex.</a:t>
            </a:r>
          </a:p>
          <a:p>
            <a:pPr marL="0" indent="0">
              <a:buNone/>
            </a:pPr>
            <a:r>
              <a:rPr lang="en-US" dirty="0" smtClean="0"/>
              <a:t>I am going to USA tomorrow.</a:t>
            </a:r>
          </a:p>
          <a:p>
            <a:pPr marL="0" indent="0">
              <a:buNone/>
            </a:pPr>
            <a:r>
              <a:rPr lang="en-US" dirty="0" smtClean="0"/>
              <a:t>I need to go to the bank.</a:t>
            </a:r>
          </a:p>
          <a:p>
            <a:r>
              <a:rPr lang="en-US" dirty="0" smtClean="0"/>
              <a:t>Towards indicates movement in a particular direction</a:t>
            </a:r>
          </a:p>
          <a:p>
            <a:pPr marL="0" indent="0">
              <a:buNone/>
            </a:pPr>
            <a:r>
              <a:rPr lang="en-US" dirty="0" smtClean="0"/>
              <a:t>Ex. Everyone sitting in a room turned towards me.</a:t>
            </a:r>
          </a:p>
          <a:p>
            <a:pPr marL="0" indent="0">
              <a:buNone/>
            </a:pPr>
            <a:r>
              <a:rPr lang="en-US" dirty="0" smtClean="0"/>
              <a:t>She was carrying a suitcase and walking towards the railway station.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396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Made from /made of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Both refers material used.</a:t>
            </a:r>
          </a:p>
          <a:p>
            <a:r>
              <a:rPr lang="en-US" dirty="0" smtClean="0"/>
              <a:t>Made of is used when the shape of the material is not changed.</a:t>
            </a:r>
          </a:p>
          <a:p>
            <a:pPr marL="0" indent="0">
              <a:buNone/>
            </a:pPr>
            <a:r>
              <a:rPr lang="en-US" dirty="0" smtClean="0"/>
              <a:t>Ex. A notebook is made of paper.</a:t>
            </a:r>
          </a:p>
          <a:p>
            <a:pPr marL="0" indent="0">
              <a:buNone/>
            </a:pPr>
            <a:r>
              <a:rPr lang="en-US" dirty="0" smtClean="0"/>
              <a:t>A house is made of bricks.</a:t>
            </a:r>
          </a:p>
          <a:p>
            <a:r>
              <a:rPr lang="en-US" dirty="0" smtClean="0"/>
              <a:t>Made from is used when shape of the material has undergone change.</a:t>
            </a:r>
          </a:p>
          <a:p>
            <a:pPr marL="0" indent="0">
              <a:buNone/>
            </a:pPr>
            <a:r>
              <a:rPr lang="en-US" dirty="0" smtClean="0"/>
              <a:t>Ex. Butter is made from milk.</a:t>
            </a:r>
          </a:p>
          <a:p>
            <a:pPr marL="0" indent="0">
              <a:buNone/>
            </a:pPr>
            <a:r>
              <a:rPr lang="en-US" dirty="0" smtClean="0"/>
              <a:t>Paper is made from grass.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634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Across/along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Across is used to talk about movement from one side of a place to another.</a:t>
            </a:r>
          </a:p>
          <a:p>
            <a:pPr marL="0" indent="0">
              <a:buNone/>
            </a:pPr>
            <a:r>
              <a:rPr lang="en-US" dirty="0" smtClean="0"/>
              <a:t>Ex. It is the first time I have flown across the Atlantic.</a:t>
            </a:r>
          </a:p>
          <a:p>
            <a:r>
              <a:rPr lang="en-US" dirty="0" smtClean="0"/>
              <a:t>Along is used to show movement following a line.</a:t>
            </a:r>
          </a:p>
          <a:p>
            <a:pPr marL="0" indent="0">
              <a:buNone/>
            </a:pPr>
            <a:r>
              <a:rPr lang="en-US" dirty="0" smtClean="0"/>
              <a:t>Ex. We walked along the river along the railings.</a:t>
            </a:r>
          </a:p>
          <a:p>
            <a:pPr marL="0" indent="0">
              <a:buNone/>
            </a:pPr>
            <a:r>
              <a:rPr lang="en-US" dirty="0" smtClean="0"/>
              <a:t>Well wishers began placing flowers.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107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</a:t>
            </a:r>
            <a:r>
              <a:rPr lang="en-US" dirty="0"/>
              <a:t>Activity - Locate your address</a:t>
            </a:r>
            <a:br>
              <a:rPr lang="en-US" dirty="0"/>
            </a:br>
            <a:endParaRPr lang="en-US" dirty="0" smtClean="0"/>
          </a:p>
        </p:txBody>
      </p:sp>
      <p:pic>
        <p:nvPicPr>
          <p:cNvPr id="57348" name="Picture 2" descr="http://www.summitcds.org/schneider/images/class_activity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5025" y="2680494"/>
            <a:ext cx="2901950" cy="264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79500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 Since vs For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2438400" y="2219221"/>
          <a:ext cx="7772400" cy="387678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88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8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3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For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  Since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3576"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Specific period</a:t>
                      </a:r>
                      <a:endParaRPr lang="en-US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1" dirty="0" smtClean="0"/>
                        <a:t>Starting point of a period</a:t>
                      </a:r>
                      <a:endParaRPr lang="en-US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45352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have been a doctor for 15 years.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I have been a doctor  since 1992.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04277"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sister has lived</a:t>
                      </a:r>
                      <a:r>
                        <a:rPr lang="en-US" sz="2400" baseline="0" dirty="0" smtClean="0"/>
                        <a:t> in </a:t>
                      </a:r>
                      <a:r>
                        <a:rPr lang="en-US" sz="2400" baseline="0" dirty="0" err="1" smtClean="0"/>
                        <a:t>frankfurt</a:t>
                      </a:r>
                      <a:r>
                        <a:rPr lang="en-US" sz="2400" baseline="0" dirty="0" smtClean="0"/>
                        <a:t> for 9 years.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 smtClean="0"/>
                        <a:t>My sister has lived in </a:t>
                      </a:r>
                      <a:r>
                        <a:rPr lang="en-US" sz="2400" dirty="0" err="1" smtClean="0"/>
                        <a:t>frankfurt</a:t>
                      </a:r>
                      <a:r>
                        <a:rPr lang="en-US" sz="2400" dirty="0" smtClean="0"/>
                        <a:t> since the beginning</a:t>
                      </a:r>
                      <a:r>
                        <a:rPr lang="en-US" sz="2400" baseline="0" dirty="0" smtClean="0"/>
                        <a:t> of March.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65488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Ago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416628"/>
            <a:ext cx="10515600" cy="276932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Back in the past</a:t>
            </a:r>
          </a:p>
          <a:p>
            <a:pPr marL="0" indent="0" algn="ctr">
              <a:buNone/>
            </a:pPr>
            <a:endParaRPr lang="en-US" b="1" dirty="0" smtClean="0"/>
          </a:p>
          <a:p>
            <a:pPr marL="0" indent="0">
              <a:buNone/>
            </a:pPr>
            <a:r>
              <a:rPr lang="en-US" dirty="0" smtClean="0"/>
              <a:t>E.g.: The dinosaurs died out 65 million years ago.</a:t>
            </a:r>
          </a:p>
          <a:p>
            <a:pPr marL="0" indent="0">
              <a:buNone/>
            </a:pPr>
            <a:r>
              <a:rPr lang="en-US" dirty="0" smtClean="0"/>
              <a:t>Six years ago I knew everything, now I know nothing.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047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Test on Since, For, ago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I have known him ___________ years.</a:t>
            </a:r>
          </a:p>
          <a:p>
            <a:pPr marL="514350" indent="-514350">
              <a:buAutoNum type="arabicPeriod"/>
            </a:pPr>
            <a:r>
              <a:rPr lang="en-US" dirty="0" smtClean="0"/>
              <a:t>I went to the USA five years __________.</a:t>
            </a:r>
          </a:p>
          <a:p>
            <a:pPr marL="514350" indent="-514350">
              <a:buAutoNum type="arabicPeriod"/>
            </a:pPr>
            <a:r>
              <a:rPr lang="en-US" dirty="0" smtClean="0"/>
              <a:t>I have been 18 ________ September.</a:t>
            </a:r>
          </a:p>
          <a:p>
            <a:pPr marL="514350" indent="-514350">
              <a:buAutoNum type="arabicPeriod"/>
            </a:pPr>
            <a:r>
              <a:rPr lang="en-US" dirty="0" smtClean="0"/>
              <a:t>What have you done until now, ________ the last time we met?</a:t>
            </a:r>
          </a:p>
          <a:p>
            <a:pPr marL="514350" indent="-514350">
              <a:buAutoNum type="arabicPeriod"/>
            </a:pPr>
            <a:r>
              <a:rPr lang="en-US" dirty="0" smtClean="0"/>
              <a:t>How long have you worked for them? ________ 1965.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They have been married _________ several years.</a:t>
            </a:r>
          </a:p>
          <a:p>
            <a:pPr marL="514350" indent="-514350">
              <a:buAutoNum type="arabicPeriod"/>
            </a:pPr>
            <a:r>
              <a:rPr lang="en-US" dirty="0" smtClean="0"/>
              <a:t>__________ I have worked here I feel good about it.</a:t>
            </a:r>
          </a:p>
          <a:p>
            <a:pPr marL="514350" indent="-514350">
              <a:buAutoNum type="arabicPeriod"/>
            </a:pPr>
            <a:r>
              <a:rPr lang="en-US" dirty="0" smtClean="0"/>
              <a:t>I saw him 3 days ___________.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197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/>
              <a:t>Answers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42266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 smtClean="0"/>
              <a:t>for</a:t>
            </a:r>
            <a:r>
              <a:rPr lang="en-US" sz="4000" dirty="0"/>
              <a:t>, ago, since, since, since, for, since, </a:t>
            </a:r>
            <a:r>
              <a:rPr lang="en-US" sz="4000" dirty="0" smtClean="0"/>
              <a:t>ago</a:t>
            </a:r>
            <a:endParaRPr lang="en-US" sz="4000" dirty="0"/>
          </a:p>
          <a:p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2549744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pPr algn="ctr"/>
            <a:r>
              <a:rPr lang="en-US" dirty="0" smtClean="0"/>
              <a:t> Before and After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3086389"/>
            <a:ext cx="10515600" cy="1665720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 lang="en-US" dirty="0" smtClean="0"/>
              <a:t>Before is previous to a time and after is subsequent to a time.</a:t>
            </a:r>
          </a:p>
          <a:p>
            <a:pPr marL="0" indent="0">
              <a:buNone/>
            </a:pPr>
            <a:r>
              <a:rPr lang="en-US" dirty="0" smtClean="0"/>
              <a:t>e.g.: ten o’clock is before 11 o’clock</a:t>
            </a:r>
          </a:p>
          <a:p>
            <a:pPr marL="0" indent="0">
              <a:buNone/>
            </a:pPr>
            <a:r>
              <a:rPr lang="en-US" dirty="0" smtClean="0"/>
              <a:t>Three o’clock is after two o’clock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583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1870</Words>
  <Application>Microsoft Office PowerPoint</Application>
  <PresentationFormat>Widescreen</PresentationFormat>
  <Paragraphs>295</Paragraphs>
  <Slides>43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8" baseType="lpstr">
      <vt:lpstr>Arial</vt:lpstr>
      <vt:lpstr>Calibri</vt:lpstr>
      <vt:lpstr>Calibri Light</vt:lpstr>
      <vt:lpstr>Wingdings</vt:lpstr>
      <vt:lpstr>Office Theme</vt:lpstr>
      <vt:lpstr> Preposition</vt:lpstr>
      <vt:lpstr>Examples of prepositions denoting duration of time</vt:lpstr>
      <vt:lpstr> Examples</vt:lpstr>
      <vt:lpstr> Notice the use of the preposition of time ‘at’ in the following standard expressions: </vt:lpstr>
      <vt:lpstr>  Since vs For</vt:lpstr>
      <vt:lpstr> Ago </vt:lpstr>
      <vt:lpstr>Test on Since, For, ago</vt:lpstr>
      <vt:lpstr>Answers</vt:lpstr>
      <vt:lpstr> Before and After</vt:lpstr>
      <vt:lpstr> During</vt:lpstr>
      <vt:lpstr> THROUGHOUT</vt:lpstr>
      <vt:lpstr>TOWARDS</vt:lpstr>
      <vt:lpstr>BETWEEN</vt:lpstr>
      <vt:lpstr>WITHIN</vt:lpstr>
      <vt:lpstr>BEYOND</vt:lpstr>
      <vt:lpstr>Until/till </vt:lpstr>
      <vt:lpstr> In time or On time</vt:lpstr>
      <vt:lpstr>While</vt:lpstr>
      <vt:lpstr> Test on During, while, for</vt:lpstr>
      <vt:lpstr>Test on During, while, for</vt:lpstr>
      <vt:lpstr>Answers</vt:lpstr>
      <vt:lpstr>PowerPoint Presentation</vt:lpstr>
      <vt:lpstr>IN ON AT for places and position</vt:lpstr>
      <vt:lpstr>PowerPoint Presentation</vt:lpstr>
      <vt:lpstr>   beside/besides</vt:lpstr>
      <vt:lpstr>  In/Into</vt:lpstr>
      <vt:lpstr>In/within</vt:lpstr>
      <vt:lpstr>  of/off</vt:lpstr>
      <vt:lpstr>  of/off</vt:lpstr>
      <vt:lpstr>  below/under/beneath</vt:lpstr>
      <vt:lpstr>PowerPoint Presentation</vt:lpstr>
      <vt:lpstr>Beneath</vt:lpstr>
      <vt:lpstr>  Since/For/ From</vt:lpstr>
      <vt:lpstr>From</vt:lpstr>
      <vt:lpstr>For/during</vt:lpstr>
      <vt:lpstr> ago/before</vt:lpstr>
      <vt:lpstr> On/onto</vt:lpstr>
      <vt:lpstr>Between/ Among</vt:lpstr>
      <vt:lpstr>Above/ Over</vt:lpstr>
      <vt:lpstr> To/towards</vt:lpstr>
      <vt:lpstr>Made from /made of</vt:lpstr>
      <vt:lpstr>Across/along</vt:lpstr>
      <vt:lpstr> Activity - Locate your address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Preposition</dc:title>
  <dc:creator>admin</dc:creator>
  <cp:lastModifiedBy>admin</cp:lastModifiedBy>
  <cp:revision>7</cp:revision>
  <dcterms:created xsi:type="dcterms:W3CDTF">2023-04-14T03:56:39Z</dcterms:created>
  <dcterms:modified xsi:type="dcterms:W3CDTF">2024-08-06T10:31:24Z</dcterms:modified>
</cp:coreProperties>
</file>