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3"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BB966D-D317-4B46-B6D3-DB34F6B3C6A1}" type="datetimeFigureOut">
              <a:rPr lang="en-US" smtClean="0"/>
              <a:t>7/31/2024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904F26-74A9-4594-9B32-8EABADCB41D4}" type="slidenum">
              <a:rPr lang="en-US" smtClean="0"/>
              <a:t>‹#›</a:t>
            </a:fld>
            <a:endParaRPr lang="en-US"/>
          </a:p>
        </p:txBody>
      </p:sp>
    </p:spTree>
    <p:extLst>
      <p:ext uri="{BB962C8B-B14F-4D97-AF65-F5344CB8AC3E}">
        <p14:creationId xmlns:p14="http://schemas.microsoft.com/office/powerpoint/2010/main" val="2020588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endParaRPr lang="en-US" smtClean="0"/>
          </a:p>
        </p:txBody>
      </p:sp>
      <p:sp>
        <p:nvSpPr>
          <p:cNvPr id="98308" name="Slide Number Placeholder 3"/>
          <p:cNvSpPr>
            <a:spLocks noGrp="1"/>
          </p:cNvSpPr>
          <p:nvPr>
            <p:ph type="sldNum" sz="quarter" idx="5"/>
          </p:nvPr>
        </p:nvSpPr>
        <p:spPr>
          <a:noFill/>
        </p:spPr>
        <p:txBody>
          <a:bodyPr/>
          <a:lstStyle/>
          <a:p>
            <a:fld id="{B3E2A22D-0F79-402D-B173-193B340CF5B5}" type="slidenum">
              <a:rPr lang="en-US" smtClean="0"/>
              <a:pPr/>
              <a:t>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827BF64D-76BC-4850-8BBE-CA5C7A786C31}" type="slidenum">
              <a:rPr lang="en-US" smtClean="0"/>
              <a:pPr/>
              <a:t>12</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2B2675-8C36-41DF-B2B7-199A08740C43}"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E5DC4-609A-4481-9FAD-9AA08361026A}" type="slidenum">
              <a:rPr lang="en-US" smtClean="0"/>
              <a:t>‹#›</a:t>
            </a:fld>
            <a:endParaRPr lang="en-US"/>
          </a:p>
        </p:txBody>
      </p:sp>
    </p:spTree>
    <p:extLst>
      <p:ext uri="{BB962C8B-B14F-4D97-AF65-F5344CB8AC3E}">
        <p14:creationId xmlns:p14="http://schemas.microsoft.com/office/powerpoint/2010/main" val="706087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2B2675-8C36-41DF-B2B7-199A08740C43}"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E5DC4-609A-4481-9FAD-9AA08361026A}" type="slidenum">
              <a:rPr lang="en-US" smtClean="0"/>
              <a:t>‹#›</a:t>
            </a:fld>
            <a:endParaRPr lang="en-US"/>
          </a:p>
        </p:txBody>
      </p:sp>
    </p:spTree>
    <p:extLst>
      <p:ext uri="{BB962C8B-B14F-4D97-AF65-F5344CB8AC3E}">
        <p14:creationId xmlns:p14="http://schemas.microsoft.com/office/powerpoint/2010/main" val="1564119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2B2675-8C36-41DF-B2B7-199A08740C43}"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E5DC4-609A-4481-9FAD-9AA08361026A}" type="slidenum">
              <a:rPr lang="en-US" smtClean="0"/>
              <a:t>‹#›</a:t>
            </a:fld>
            <a:endParaRPr lang="en-US"/>
          </a:p>
        </p:txBody>
      </p:sp>
    </p:spTree>
    <p:extLst>
      <p:ext uri="{BB962C8B-B14F-4D97-AF65-F5344CB8AC3E}">
        <p14:creationId xmlns:p14="http://schemas.microsoft.com/office/powerpoint/2010/main" val="220812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2362200"/>
            <a:ext cx="3770313"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2438400" y="6248400"/>
            <a:ext cx="2130425" cy="474663"/>
          </a:xfrm>
          <a:prstGeom prst="rect">
            <a:avLst/>
          </a:prstGeom>
        </p:spPr>
        <p:txBody>
          <a:bodyPr/>
          <a:lstStyle>
            <a:lvl1pPr>
              <a:defRPr/>
            </a:lvl1pPr>
          </a:lstStyle>
          <a:p>
            <a:pPr>
              <a:defRPr/>
            </a:pPr>
            <a:endParaRPr lang="en-US"/>
          </a:p>
        </p:txBody>
      </p:sp>
      <p:sp>
        <p:nvSpPr>
          <p:cNvPr id="6" name="Rectangle 12"/>
          <p:cNvSpPr>
            <a:spLocks noGrp="1" noChangeArrowheads="1"/>
          </p:cNvSpPr>
          <p:nvPr>
            <p:ph type="ftr" sz="quarter" idx="11"/>
          </p:nvPr>
        </p:nvSpPr>
        <p:spPr>
          <a:xfrm>
            <a:off x="5791200" y="6248400"/>
            <a:ext cx="2897188" cy="474663"/>
          </a:xfrm>
          <a:prstGeom prst="rect">
            <a:avLst/>
          </a:prstGeom>
        </p:spPr>
        <p:txBody>
          <a:bodyPr/>
          <a:lstStyle>
            <a:lvl1pPr>
              <a:defRPr/>
            </a:lvl1pPr>
          </a:lstStyle>
          <a:p>
            <a:pPr>
              <a:defRPr/>
            </a:pPr>
            <a:endParaRPr lang="en-US"/>
          </a:p>
        </p:txBody>
      </p:sp>
      <p:sp>
        <p:nvSpPr>
          <p:cNvPr id="7" name="Rectangle 13"/>
          <p:cNvSpPr>
            <a:spLocks noGrp="1" noChangeArrowheads="1"/>
          </p:cNvSpPr>
          <p:nvPr>
            <p:ph type="sldNum" sz="quarter" idx="12"/>
          </p:nvPr>
        </p:nvSpPr>
        <p:spPr>
          <a:xfrm>
            <a:off x="84138" y="6242050"/>
            <a:ext cx="587375" cy="488950"/>
          </a:xfrm>
          <a:prstGeom prst="rect">
            <a:avLst/>
          </a:prstGeom>
        </p:spPr>
        <p:txBody>
          <a:bodyPr/>
          <a:lstStyle>
            <a:lvl1pPr>
              <a:defRPr/>
            </a:lvl1pPr>
          </a:lstStyle>
          <a:p>
            <a:pPr>
              <a:defRPr/>
            </a:pPr>
            <a:fld id="{307D50DF-3452-4E41-897A-8183AA64E94E}" type="slidenum">
              <a:rPr lang="en-US"/>
              <a:pPr>
                <a:defRPr/>
              </a:pPr>
              <a:t>‹#›</a:t>
            </a:fld>
            <a:endParaRPr lang="en-US"/>
          </a:p>
        </p:txBody>
      </p:sp>
    </p:spTree>
    <p:extLst>
      <p:ext uri="{BB962C8B-B14F-4D97-AF65-F5344CB8AC3E}">
        <p14:creationId xmlns:p14="http://schemas.microsoft.com/office/powerpoint/2010/main" val="20129020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2B2675-8C36-41DF-B2B7-199A08740C43}"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E5DC4-609A-4481-9FAD-9AA08361026A}" type="slidenum">
              <a:rPr lang="en-US" smtClean="0"/>
              <a:t>‹#›</a:t>
            </a:fld>
            <a:endParaRPr lang="en-US"/>
          </a:p>
        </p:txBody>
      </p:sp>
    </p:spTree>
    <p:extLst>
      <p:ext uri="{BB962C8B-B14F-4D97-AF65-F5344CB8AC3E}">
        <p14:creationId xmlns:p14="http://schemas.microsoft.com/office/powerpoint/2010/main" val="1218670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2B2675-8C36-41DF-B2B7-199A08740C43}"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E5DC4-609A-4481-9FAD-9AA08361026A}" type="slidenum">
              <a:rPr lang="en-US" smtClean="0"/>
              <a:t>‹#›</a:t>
            </a:fld>
            <a:endParaRPr lang="en-US"/>
          </a:p>
        </p:txBody>
      </p:sp>
    </p:spTree>
    <p:extLst>
      <p:ext uri="{BB962C8B-B14F-4D97-AF65-F5344CB8AC3E}">
        <p14:creationId xmlns:p14="http://schemas.microsoft.com/office/powerpoint/2010/main" val="3387903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2B2675-8C36-41DF-B2B7-199A08740C43}"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E5DC4-609A-4481-9FAD-9AA08361026A}" type="slidenum">
              <a:rPr lang="en-US" smtClean="0"/>
              <a:t>‹#›</a:t>
            </a:fld>
            <a:endParaRPr lang="en-US"/>
          </a:p>
        </p:txBody>
      </p:sp>
    </p:spTree>
    <p:extLst>
      <p:ext uri="{BB962C8B-B14F-4D97-AF65-F5344CB8AC3E}">
        <p14:creationId xmlns:p14="http://schemas.microsoft.com/office/powerpoint/2010/main" val="1723150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2B2675-8C36-41DF-B2B7-199A08740C43}" type="datetimeFigureOut">
              <a:rPr lang="en-US" smtClean="0"/>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9E5DC4-609A-4481-9FAD-9AA08361026A}" type="slidenum">
              <a:rPr lang="en-US" smtClean="0"/>
              <a:t>‹#›</a:t>
            </a:fld>
            <a:endParaRPr lang="en-US"/>
          </a:p>
        </p:txBody>
      </p:sp>
    </p:spTree>
    <p:extLst>
      <p:ext uri="{BB962C8B-B14F-4D97-AF65-F5344CB8AC3E}">
        <p14:creationId xmlns:p14="http://schemas.microsoft.com/office/powerpoint/2010/main" val="54855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2B2675-8C36-41DF-B2B7-199A08740C43}" type="datetimeFigureOut">
              <a:rPr lang="en-US" smtClean="0"/>
              <a:t>7/31/2024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9E5DC4-609A-4481-9FAD-9AA08361026A}" type="slidenum">
              <a:rPr lang="en-US" smtClean="0"/>
              <a:t>‹#›</a:t>
            </a:fld>
            <a:endParaRPr lang="en-US"/>
          </a:p>
        </p:txBody>
      </p:sp>
    </p:spTree>
    <p:extLst>
      <p:ext uri="{BB962C8B-B14F-4D97-AF65-F5344CB8AC3E}">
        <p14:creationId xmlns:p14="http://schemas.microsoft.com/office/powerpoint/2010/main" val="1363273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2B2675-8C36-41DF-B2B7-199A08740C43}" type="datetimeFigureOut">
              <a:rPr lang="en-US" smtClean="0"/>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9E5DC4-609A-4481-9FAD-9AA08361026A}" type="slidenum">
              <a:rPr lang="en-US" smtClean="0"/>
              <a:t>‹#›</a:t>
            </a:fld>
            <a:endParaRPr lang="en-US"/>
          </a:p>
        </p:txBody>
      </p:sp>
    </p:spTree>
    <p:extLst>
      <p:ext uri="{BB962C8B-B14F-4D97-AF65-F5344CB8AC3E}">
        <p14:creationId xmlns:p14="http://schemas.microsoft.com/office/powerpoint/2010/main" val="2893970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2B2675-8C36-41DF-B2B7-199A08740C43}"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E5DC4-609A-4481-9FAD-9AA08361026A}" type="slidenum">
              <a:rPr lang="en-US" smtClean="0"/>
              <a:t>‹#›</a:t>
            </a:fld>
            <a:endParaRPr lang="en-US"/>
          </a:p>
        </p:txBody>
      </p:sp>
    </p:spTree>
    <p:extLst>
      <p:ext uri="{BB962C8B-B14F-4D97-AF65-F5344CB8AC3E}">
        <p14:creationId xmlns:p14="http://schemas.microsoft.com/office/powerpoint/2010/main" val="279064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2B2675-8C36-41DF-B2B7-199A08740C43}"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E5DC4-609A-4481-9FAD-9AA08361026A}" type="slidenum">
              <a:rPr lang="en-US" smtClean="0"/>
              <a:t>‹#›</a:t>
            </a:fld>
            <a:endParaRPr lang="en-US"/>
          </a:p>
        </p:txBody>
      </p:sp>
    </p:spTree>
    <p:extLst>
      <p:ext uri="{BB962C8B-B14F-4D97-AF65-F5344CB8AC3E}">
        <p14:creationId xmlns:p14="http://schemas.microsoft.com/office/powerpoint/2010/main" val="887077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B2675-8C36-41DF-B2B7-199A08740C43}" type="datetimeFigureOut">
              <a:rPr lang="en-US" smtClean="0"/>
              <a:t>7/31/2024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E5DC4-609A-4481-9FAD-9AA08361026A}" type="slidenum">
              <a:rPr lang="en-US" smtClean="0"/>
              <a:t>‹#›</a:t>
            </a:fld>
            <a:endParaRPr lang="en-US"/>
          </a:p>
        </p:txBody>
      </p:sp>
    </p:spTree>
    <p:extLst>
      <p:ext uri="{BB962C8B-B14F-4D97-AF65-F5344CB8AC3E}">
        <p14:creationId xmlns:p14="http://schemas.microsoft.com/office/powerpoint/2010/main" val="1517491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ingersoftware.com/content/grammar-rules/verbs/" TargetMode="External"/><Relationship Id="rId2" Type="http://schemas.openxmlformats.org/officeDocument/2006/relationships/hyperlink" Target="https://www.gingersoftware.com/content/grammar-rules/adjectives/" TargetMode="External"/><Relationship Id="rId1" Type="http://schemas.openxmlformats.org/officeDocument/2006/relationships/slideLayout" Target="../slideLayouts/slideLayout2.xml"/><Relationship Id="rId5" Type="http://schemas.openxmlformats.org/officeDocument/2006/relationships/hyperlink" Target="https://www.gingersoftware.com/content/grammar-rules/adverb/" TargetMode="External"/><Relationship Id="rId4" Type="http://schemas.openxmlformats.org/officeDocument/2006/relationships/hyperlink" Target="https://www.gingersoftware.com/content/grammar-rules/adverb/adverb-clause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gingersoftware.com/content/grammar-rules/pronouns-2/" TargetMode="External"/><Relationship Id="rId2" Type="http://schemas.openxmlformats.org/officeDocument/2006/relationships/hyperlink" Target="https://www.gingersoftware.com/content/grammar-rules/noun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143000"/>
          </a:xfrm>
        </p:spPr>
        <p:style>
          <a:lnRef idx="2">
            <a:schemeClr val="dk1"/>
          </a:lnRef>
          <a:fillRef idx="1">
            <a:schemeClr val="lt1"/>
          </a:fillRef>
          <a:effectRef idx="0">
            <a:schemeClr val="dk1"/>
          </a:effectRef>
          <a:fontRef idx="minor">
            <a:schemeClr val="dk1"/>
          </a:fontRef>
        </p:style>
        <p:txBody>
          <a:bodyPr/>
          <a:lstStyle/>
          <a:p>
            <a:r>
              <a:rPr lang="en-US" dirty="0" smtClean="0"/>
              <a:t>LESSION 4 </a:t>
            </a:r>
            <a:endParaRPr lang="en-US" dirty="0"/>
          </a:p>
        </p:txBody>
      </p:sp>
    </p:spTree>
    <p:extLst>
      <p:ext uri="{BB962C8B-B14F-4D97-AF65-F5344CB8AC3E}">
        <p14:creationId xmlns:p14="http://schemas.microsoft.com/office/powerpoint/2010/main" val="822056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smtClean="0"/>
              <a:t>8. INTERJECTIONS</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en-US" dirty="0"/>
              <a:t>Interjections are often used to express surprise, disgust, joy, excitement, or </a:t>
            </a:r>
            <a:r>
              <a:rPr lang="en-US" dirty="0" smtClean="0"/>
              <a:t>enthusiasm</a:t>
            </a:r>
          </a:p>
          <a:p>
            <a:pPr marL="0" indent="0">
              <a:buNone/>
            </a:pPr>
            <a:r>
              <a:rPr lang="en-US" dirty="0" smtClean="0"/>
              <a:t>Example:</a:t>
            </a:r>
          </a:p>
          <a:p>
            <a:r>
              <a:rPr lang="en-US" dirty="0">
                <a:solidFill>
                  <a:srgbClr val="FF0000"/>
                </a:solidFill>
              </a:rPr>
              <a:t>Hey!</a:t>
            </a:r>
            <a:r>
              <a:rPr lang="en-US" dirty="0"/>
              <a:t> Get off that floor!</a:t>
            </a:r>
          </a:p>
          <a:p>
            <a:r>
              <a:rPr lang="en-US" dirty="0">
                <a:solidFill>
                  <a:srgbClr val="FF0000"/>
                </a:solidFill>
              </a:rPr>
              <a:t>Oh,</a:t>
            </a:r>
            <a:r>
              <a:rPr lang="en-US" dirty="0"/>
              <a:t> that is a surprise.</a:t>
            </a:r>
          </a:p>
          <a:p>
            <a:r>
              <a:rPr lang="en-US" dirty="0">
                <a:solidFill>
                  <a:srgbClr val="FF0000"/>
                </a:solidFill>
              </a:rPr>
              <a:t>Good!</a:t>
            </a:r>
            <a:r>
              <a:rPr lang="en-US" dirty="0"/>
              <a:t> Now we can move on.</a:t>
            </a:r>
          </a:p>
          <a:p>
            <a:pPr marL="0" indent="0">
              <a:buNone/>
            </a:pPr>
            <a:endParaRPr lang="en-US" dirty="0"/>
          </a:p>
        </p:txBody>
      </p:sp>
    </p:spTree>
    <p:extLst>
      <p:ext uri="{BB962C8B-B14F-4D97-AF65-F5344CB8AC3E}">
        <p14:creationId xmlns:p14="http://schemas.microsoft.com/office/powerpoint/2010/main" val="558868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style>
          <a:lnRef idx="2">
            <a:schemeClr val="dk1"/>
          </a:lnRef>
          <a:fillRef idx="1">
            <a:schemeClr val="lt1"/>
          </a:fillRef>
          <a:effectRef idx="0">
            <a:schemeClr val="dk1"/>
          </a:effectRef>
          <a:fontRef idx="minor">
            <a:schemeClr val="dk1"/>
          </a:fontRef>
        </p:style>
        <p:txBody>
          <a:bodyPr/>
          <a:lstStyle/>
          <a:p>
            <a:pPr eaLnBrk="1" hangingPunct="1"/>
            <a:r>
              <a:rPr lang="en-US" dirty="0" smtClean="0"/>
              <a:t>NOUN</a:t>
            </a:r>
          </a:p>
        </p:txBody>
      </p:sp>
      <p:sp>
        <p:nvSpPr>
          <p:cNvPr id="12291" name="Rectangle 3"/>
          <p:cNvSpPr>
            <a:spLocks noGrp="1" noChangeArrowheads="1"/>
          </p:cNvSpPr>
          <p:nvPr>
            <p:ph idx="1"/>
          </p:nvPr>
        </p:nvSpPr>
        <p:spPr/>
        <p:style>
          <a:lnRef idx="2">
            <a:schemeClr val="dk1"/>
          </a:lnRef>
          <a:fillRef idx="1">
            <a:schemeClr val="lt1"/>
          </a:fillRef>
          <a:effectRef idx="0">
            <a:schemeClr val="dk1"/>
          </a:effectRef>
          <a:fontRef idx="minor">
            <a:schemeClr val="dk1"/>
          </a:fontRef>
        </p:style>
        <p:txBody>
          <a:bodyPr>
            <a:normAutofit lnSpcReduction="10000"/>
          </a:bodyPr>
          <a:lstStyle/>
          <a:p>
            <a:pPr eaLnBrk="1" hangingPunct="1"/>
            <a:endParaRPr lang="en-US" dirty="0" smtClean="0"/>
          </a:p>
          <a:p>
            <a:pPr eaLnBrk="1" hangingPunct="1"/>
            <a:r>
              <a:rPr lang="en-US" dirty="0" smtClean="0"/>
              <a:t>A name given to a person, place, thing or an animal.</a:t>
            </a:r>
          </a:p>
          <a:p>
            <a:pPr eaLnBrk="1" hangingPunct="1">
              <a:buNone/>
            </a:pPr>
            <a:r>
              <a:rPr lang="en-US" dirty="0" smtClean="0"/>
              <a:t>Example:</a:t>
            </a:r>
          </a:p>
          <a:p>
            <a:pPr eaLnBrk="1" hangingPunct="1">
              <a:buNone/>
            </a:pPr>
            <a:r>
              <a:rPr lang="en-US" dirty="0" smtClean="0"/>
              <a:t>  </a:t>
            </a:r>
            <a:r>
              <a:rPr lang="en-US" dirty="0" err="1" smtClean="0"/>
              <a:t>Satish</a:t>
            </a:r>
            <a:endParaRPr lang="en-US" dirty="0" smtClean="0"/>
          </a:p>
          <a:p>
            <a:pPr eaLnBrk="1" hangingPunct="1">
              <a:buFont typeface="Wingdings" pitchFamily="2" charset="2"/>
              <a:buNone/>
            </a:pPr>
            <a:r>
              <a:rPr lang="en-US" dirty="0" smtClean="0"/>
              <a:t>  Pune</a:t>
            </a:r>
          </a:p>
          <a:p>
            <a:pPr eaLnBrk="1" hangingPunct="1">
              <a:buFont typeface="Wingdings" pitchFamily="2" charset="2"/>
              <a:buNone/>
            </a:pPr>
            <a:r>
              <a:rPr lang="en-US" dirty="0" smtClean="0"/>
              <a:t>  Table</a:t>
            </a:r>
          </a:p>
          <a:p>
            <a:pPr eaLnBrk="1" hangingPunct="1">
              <a:buFont typeface="Wingdings" pitchFamily="2" charset="2"/>
              <a:buNone/>
            </a:pPr>
            <a:r>
              <a:rPr lang="en-US" dirty="0" smtClean="0"/>
              <a:t>  Horse </a:t>
            </a:r>
          </a:p>
        </p:txBody>
      </p:sp>
    </p:spTree>
    <p:extLst>
      <p:ext uri="{BB962C8B-B14F-4D97-AF65-F5344CB8AC3E}">
        <p14:creationId xmlns:p14="http://schemas.microsoft.com/office/powerpoint/2010/main" val="192018940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p:style>
          <a:lnRef idx="2">
            <a:schemeClr val="dk1"/>
          </a:lnRef>
          <a:fillRef idx="1">
            <a:schemeClr val="lt1"/>
          </a:fillRef>
          <a:effectRef idx="0">
            <a:schemeClr val="dk1"/>
          </a:effectRef>
          <a:fontRef idx="minor">
            <a:schemeClr val="dk1"/>
          </a:fontRef>
        </p:style>
        <p:txBody>
          <a:bodyPr>
            <a:normAutofit/>
          </a:bodyPr>
          <a:lstStyle/>
          <a:p>
            <a:pPr eaLnBrk="1" hangingPunct="1"/>
            <a:r>
              <a:rPr lang="en-US" sz="6700" b="0" dirty="0" smtClean="0">
                <a:solidFill>
                  <a:schemeClr val="tx1"/>
                </a:solidFill>
              </a:rPr>
              <a:t>Noun</a:t>
            </a:r>
            <a:endParaRPr lang="en-US" sz="6700" b="0" dirty="0" smtClean="0">
              <a:solidFill>
                <a:schemeClr val="tx1"/>
              </a:solidFill>
            </a:endParaRPr>
          </a:p>
        </p:txBody>
      </p:sp>
      <p:sp>
        <p:nvSpPr>
          <p:cNvPr id="13315" name="Rectangle 3"/>
          <p:cNvSpPr>
            <a:spLocks noGrp="1" noChangeArrowheads="1"/>
          </p:cNvSpPr>
          <p:nvPr>
            <p:ph type="body" sz="half" idx="1"/>
          </p:nvPr>
        </p:nvSpPr>
        <p:spPr>
          <a:xfrm>
            <a:off x="1447800" y="2362200"/>
            <a:ext cx="6781800" cy="3724275"/>
          </a:xfrm>
        </p:spPr>
        <p:style>
          <a:lnRef idx="2">
            <a:schemeClr val="dk1"/>
          </a:lnRef>
          <a:fillRef idx="1">
            <a:schemeClr val="lt1"/>
          </a:fillRef>
          <a:effectRef idx="0">
            <a:schemeClr val="dk1"/>
          </a:effectRef>
          <a:fontRef idx="minor">
            <a:schemeClr val="dk1"/>
          </a:fontRef>
        </p:style>
        <p:txBody>
          <a:bodyPr/>
          <a:lstStyle/>
          <a:p>
            <a:pPr eaLnBrk="1" hangingPunct="1">
              <a:buFont typeface="Wingdings" pitchFamily="2" charset="2"/>
              <a:buNone/>
            </a:pPr>
            <a:r>
              <a:rPr lang="en-US" b="1" dirty="0" smtClean="0"/>
              <a:t>Types Of Nouns</a:t>
            </a:r>
          </a:p>
          <a:p>
            <a:pPr eaLnBrk="1" hangingPunct="1"/>
            <a:r>
              <a:rPr lang="en-US" sz="2400" dirty="0" smtClean="0"/>
              <a:t>Common Noun</a:t>
            </a:r>
          </a:p>
          <a:p>
            <a:pPr eaLnBrk="1" hangingPunct="1"/>
            <a:r>
              <a:rPr lang="en-US" sz="2400" dirty="0" smtClean="0"/>
              <a:t>Proper Noun</a:t>
            </a:r>
          </a:p>
          <a:p>
            <a:pPr eaLnBrk="1" hangingPunct="1"/>
            <a:r>
              <a:rPr lang="en-US" sz="2400" dirty="0" smtClean="0"/>
              <a:t>Collective Noun</a:t>
            </a:r>
          </a:p>
          <a:p>
            <a:pPr eaLnBrk="1" hangingPunct="1"/>
            <a:r>
              <a:rPr lang="en-US" sz="2400" dirty="0" smtClean="0"/>
              <a:t>Abstract Noun</a:t>
            </a:r>
          </a:p>
          <a:p>
            <a:pPr eaLnBrk="1" hangingPunct="1"/>
            <a:r>
              <a:rPr lang="en-US" sz="2400" dirty="0" smtClean="0"/>
              <a:t>Material </a:t>
            </a:r>
            <a:r>
              <a:rPr lang="en-US" sz="2400" dirty="0" smtClean="0"/>
              <a:t>Noun</a:t>
            </a:r>
            <a:endParaRPr lang="en-US" sz="2400" dirty="0" smtClean="0"/>
          </a:p>
          <a:p>
            <a:pPr eaLnBrk="1" hangingPunct="1"/>
            <a:r>
              <a:rPr lang="en-US" sz="2400" dirty="0" smtClean="0"/>
              <a:t>Countable / Uncountable Nouns</a:t>
            </a:r>
          </a:p>
        </p:txBody>
      </p:sp>
    </p:spTree>
    <p:extLst>
      <p:ext uri="{BB962C8B-B14F-4D97-AF65-F5344CB8AC3E}">
        <p14:creationId xmlns:p14="http://schemas.microsoft.com/office/powerpoint/2010/main" val="186985585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43000"/>
            <a:ext cx="8229600" cy="5181600"/>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endParaRPr lang="en-US" dirty="0" smtClean="0"/>
          </a:p>
          <a:p>
            <a:r>
              <a:rPr lang="en-US" dirty="0" smtClean="0">
                <a:solidFill>
                  <a:srgbClr val="FF0000"/>
                </a:solidFill>
              </a:rPr>
              <a:t>Common Noun: </a:t>
            </a:r>
            <a:r>
              <a:rPr lang="en-US" dirty="0" smtClean="0"/>
              <a:t>is a name given in common to every person or place, thing of the same class.</a:t>
            </a:r>
          </a:p>
          <a:p>
            <a:pPr marL="0" indent="0">
              <a:buNone/>
            </a:pPr>
            <a:r>
              <a:rPr lang="en-US" dirty="0" smtClean="0"/>
              <a:t>Ex: girl ,boy, woman, animal.</a:t>
            </a:r>
          </a:p>
          <a:p>
            <a:r>
              <a:rPr lang="en-US" dirty="0" smtClean="0">
                <a:solidFill>
                  <a:srgbClr val="FF0000"/>
                </a:solidFill>
              </a:rPr>
              <a:t>Proper Noun: </a:t>
            </a:r>
            <a:r>
              <a:rPr lang="en-US" dirty="0" smtClean="0"/>
              <a:t>is a name of some particular person or place.</a:t>
            </a:r>
          </a:p>
          <a:p>
            <a:pPr marL="0" indent="0">
              <a:buNone/>
            </a:pPr>
            <a:r>
              <a:rPr lang="en-US" dirty="0" smtClean="0"/>
              <a:t>Ex: victor, Mary, Mumbai, France.</a:t>
            </a:r>
          </a:p>
          <a:p>
            <a:r>
              <a:rPr lang="en-US" dirty="0" smtClean="0">
                <a:solidFill>
                  <a:srgbClr val="FF0000"/>
                </a:solidFill>
              </a:rPr>
              <a:t>Collective Noun: </a:t>
            </a:r>
            <a:r>
              <a:rPr lang="en-US" dirty="0" smtClean="0"/>
              <a:t>is the name of a number of persons or things taken together and spoken of as a whole.</a:t>
            </a:r>
          </a:p>
          <a:p>
            <a:pPr marL="0" indent="0">
              <a:buNone/>
            </a:pPr>
            <a:r>
              <a:rPr lang="en-US" dirty="0" smtClean="0"/>
              <a:t>Ex: Army, committee, crowd, Fleet of ships, Family,</a:t>
            </a:r>
          </a:p>
          <a:p>
            <a:pPr marL="0" indent="0">
              <a:buNone/>
            </a:pPr>
            <a:r>
              <a:rPr lang="en-US" dirty="0" smtClean="0"/>
              <a:t>Flock of birds.</a:t>
            </a:r>
          </a:p>
          <a:p>
            <a:pPr marL="0" indent="0">
              <a:buNone/>
            </a:pPr>
            <a:endParaRPr lang="en-US" dirty="0" smtClean="0"/>
          </a:p>
          <a:p>
            <a:endParaRPr lang="en-US" dirty="0"/>
          </a:p>
        </p:txBody>
      </p:sp>
    </p:spTree>
    <p:extLst>
      <p:ext uri="{BB962C8B-B14F-4D97-AF65-F5344CB8AC3E}">
        <p14:creationId xmlns:p14="http://schemas.microsoft.com/office/powerpoint/2010/main" val="121529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lnSpcReduction="10000"/>
          </a:bodyPr>
          <a:lstStyle/>
          <a:p>
            <a:r>
              <a:rPr lang="en-US" dirty="0" smtClean="0">
                <a:solidFill>
                  <a:srgbClr val="FF0000"/>
                </a:solidFill>
              </a:rPr>
              <a:t>Abstract Noun: </a:t>
            </a:r>
            <a:r>
              <a:rPr lang="en-US" dirty="0" smtClean="0"/>
              <a:t>is the name of a quality, action, and state.</a:t>
            </a:r>
          </a:p>
          <a:p>
            <a:pPr marL="0" indent="0">
              <a:buNone/>
            </a:pPr>
            <a:r>
              <a:rPr lang="en-US" dirty="0" smtClean="0"/>
              <a:t>Ex: </a:t>
            </a:r>
            <a:r>
              <a:rPr lang="en-US" dirty="0" smtClean="0">
                <a:solidFill>
                  <a:srgbClr val="FF0000"/>
                </a:solidFill>
              </a:rPr>
              <a:t>Quality:</a:t>
            </a:r>
            <a:r>
              <a:rPr lang="en-US" dirty="0" smtClean="0"/>
              <a:t> goodness, badness, whiteness, harshness, brightness.</a:t>
            </a:r>
          </a:p>
          <a:p>
            <a:pPr marL="0" indent="0">
              <a:buNone/>
            </a:pPr>
            <a:r>
              <a:rPr lang="en-US" dirty="0" smtClean="0">
                <a:solidFill>
                  <a:srgbClr val="FF0000"/>
                </a:solidFill>
              </a:rPr>
              <a:t>Action:</a:t>
            </a:r>
            <a:r>
              <a:rPr lang="en-US" dirty="0" smtClean="0"/>
              <a:t> laughter, theft, movement, judgment.</a:t>
            </a:r>
          </a:p>
          <a:p>
            <a:pPr marL="0" indent="0">
              <a:buNone/>
            </a:pPr>
            <a:r>
              <a:rPr lang="en-US" dirty="0" smtClean="0">
                <a:solidFill>
                  <a:srgbClr val="FF0000"/>
                </a:solidFill>
              </a:rPr>
              <a:t>State:</a:t>
            </a:r>
            <a:r>
              <a:rPr lang="en-US" dirty="0" smtClean="0"/>
              <a:t> childhood, boyhood, youth, slavery.</a:t>
            </a:r>
          </a:p>
          <a:p>
            <a:r>
              <a:rPr lang="en-US" dirty="0" smtClean="0">
                <a:solidFill>
                  <a:srgbClr val="FF0000"/>
                </a:solidFill>
              </a:rPr>
              <a:t>Material Noun:</a:t>
            </a:r>
            <a:r>
              <a:rPr lang="en-US" dirty="0" smtClean="0"/>
              <a:t> A noun that refers to metal and material from which something is made of is called material noun.</a:t>
            </a:r>
            <a:endParaRPr lang="en-US" dirty="0"/>
          </a:p>
        </p:txBody>
      </p:sp>
    </p:spTree>
    <p:extLst>
      <p:ext uri="{BB962C8B-B14F-4D97-AF65-F5344CB8AC3E}">
        <p14:creationId xmlns:p14="http://schemas.microsoft.com/office/powerpoint/2010/main" val="3298241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style>
          <a:lnRef idx="2">
            <a:schemeClr val="dk1"/>
          </a:lnRef>
          <a:fillRef idx="1">
            <a:schemeClr val="lt1"/>
          </a:fillRef>
          <a:effectRef idx="0">
            <a:schemeClr val="dk1"/>
          </a:effectRef>
          <a:fontRef idx="minor">
            <a:schemeClr val="dk1"/>
          </a:fontRef>
        </p:style>
        <p:txBody>
          <a:bodyPr>
            <a:normAutofit/>
          </a:bodyPr>
          <a:lstStyle/>
          <a:p>
            <a:r>
              <a:rPr lang="en-US" dirty="0" smtClean="0"/>
              <a:t>Guess the following</a:t>
            </a:r>
            <a:endParaRPr lang="en-US" dirty="0"/>
          </a:p>
        </p:txBody>
      </p:sp>
      <p:sp>
        <p:nvSpPr>
          <p:cNvPr id="3" name="Content Placeholder 2"/>
          <p:cNvSpPr>
            <a:spLocks noGrp="1"/>
          </p:cNvSpPr>
          <p:nvPr>
            <p:ph idx="1"/>
          </p:nvPr>
        </p:nvSpPr>
        <p:spPr>
          <a:xfrm>
            <a:off x="457200" y="1295400"/>
            <a:ext cx="8229600" cy="5029200"/>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a:buNone/>
            </a:pPr>
            <a:r>
              <a:rPr lang="en-US" dirty="0" smtClean="0"/>
              <a:t>1. __________of lawyers</a:t>
            </a:r>
          </a:p>
          <a:p>
            <a:pPr lvl="0">
              <a:buNone/>
            </a:pPr>
            <a:r>
              <a:rPr lang="en-US" b="1" dirty="0" smtClean="0"/>
              <a:t>2. __________</a:t>
            </a:r>
            <a:r>
              <a:rPr lang="en-US" dirty="0" smtClean="0"/>
              <a:t>of sailors</a:t>
            </a:r>
          </a:p>
          <a:p>
            <a:pPr lvl="0">
              <a:buNone/>
            </a:pPr>
            <a:r>
              <a:rPr lang="en-US" dirty="0" smtClean="0"/>
              <a:t>3. __________of musicians</a:t>
            </a:r>
          </a:p>
          <a:p>
            <a:pPr lvl="0">
              <a:buNone/>
            </a:pPr>
            <a:r>
              <a:rPr lang="en-US" dirty="0" smtClean="0"/>
              <a:t>4. __________of thieves</a:t>
            </a:r>
          </a:p>
          <a:p>
            <a:pPr lvl="0">
              <a:buNone/>
            </a:pPr>
            <a:r>
              <a:rPr lang="en-US" dirty="0" smtClean="0"/>
              <a:t>5. __________of tourists</a:t>
            </a:r>
          </a:p>
          <a:p>
            <a:pPr>
              <a:buNone/>
            </a:pPr>
            <a:r>
              <a:rPr lang="en-US" dirty="0" smtClean="0"/>
              <a:t>6. __________of directors</a:t>
            </a:r>
          </a:p>
          <a:p>
            <a:pPr lvl="0">
              <a:buNone/>
            </a:pPr>
            <a:r>
              <a:rPr lang="en-US" dirty="0" smtClean="0"/>
              <a:t>7. __________of fish</a:t>
            </a:r>
          </a:p>
          <a:p>
            <a:pPr lvl="0">
              <a:buNone/>
            </a:pPr>
            <a:r>
              <a:rPr lang="en-US" dirty="0" smtClean="0"/>
              <a:t>8. __________of horses</a:t>
            </a:r>
          </a:p>
          <a:p>
            <a:pPr lvl="0">
              <a:buNone/>
            </a:pPr>
            <a:r>
              <a:rPr lang="en-US" dirty="0" smtClean="0"/>
              <a:t>9.__________of stars</a:t>
            </a:r>
          </a:p>
          <a:p>
            <a:pPr>
              <a:buNone/>
            </a:pPr>
            <a:r>
              <a:rPr lang="en-US" dirty="0" smtClean="0"/>
              <a:t>10.__________ of mountains</a:t>
            </a:r>
          </a:p>
          <a:p>
            <a:pPr lvl="0">
              <a:buNone/>
            </a:pPr>
            <a:endParaRPr lang="en-US" dirty="0" smtClean="0"/>
          </a:p>
          <a:p>
            <a:pPr lvl="0">
              <a:buNone/>
            </a:pPr>
            <a:endParaRPr lang="en-US" dirty="0" smtClean="0"/>
          </a:p>
          <a:p>
            <a:pPr>
              <a:buNone/>
            </a:pPr>
            <a:endParaRPr lang="en-US" dirty="0" smtClean="0"/>
          </a:p>
          <a:p>
            <a:pPr lvl="0">
              <a:buNone/>
            </a:pPr>
            <a:endParaRPr lang="en-US" dirty="0" smtClean="0"/>
          </a:p>
          <a:p>
            <a:pPr>
              <a:buNone/>
            </a:pPr>
            <a:endParaRPr lang="en-US" dirty="0" smtClean="0"/>
          </a:p>
          <a:p>
            <a:pPr lvl="0">
              <a:buNone/>
            </a:pPr>
            <a:endParaRPr lang="en-US" dirty="0" smtClean="0"/>
          </a:p>
          <a:p>
            <a:pPr>
              <a:buNone/>
            </a:pPr>
            <a:endParaRPr lang="en-US" dirty="0"/>
          </a:p>
        </p:txBody>
      </p:sp>
    </p:spTree>
    <p:extLst>
      <p:ext uri="{BB962C8B-B14F-4D97-AF65-F5344CB8AC3E}">
        <p14:creationId xmlns:p14="http://schemas.microsoft.com/office/powerpoint/2010/main" val="3534848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style>
          <a:lnRef idx="2">
            <a:schemeClr val="dk1"/>
          </a:lnRef>
          <a:fillRef idx="1">
            <a:schemeClr val="lt1"/>
          </a:fillRef>
          <a:effectRef idx="0">
            <a:schemeClr val="dk1"/>
          </a:effectRef>
          <a:fontRef idx="minor">
            <a:schemeClr val="dk1"/>
          </a:fontRef>
        </p:style>
        <p:txBody>
          <a:bodyPr>
            <a:normAutofit/>
          </a:bodyPr>
          <a:lstStyle/>
          <a:p>
            <a:r>
              <a:rPr lang="en-US" dirty="0" smtClean="0"/>
              <a:t>Check the answers</a:t>
            </a:r>
            <a:endParaRPr lang="en-US" dirty="0"/>
          </a:p>
        </p:txBody>
      </p:sp>
      <p:sp>
        <p:nvSpPr>
          <p:cNvPr id="3" name="Content Placeholder 2"/>
          <p:cNvSpPr>
            <a:spLocks noGrp="1"/>
          </p:cNvSpPr>
          <p:nvPr>
            <p:ph idx="1"/>
          </p:nvPr>
        </p:nvSpPr>
        <p:spPr>
          <a:xfrm>
            <a:off x="457200" y="1447800"/>
            <a:ext cx="8229600" cy="4876800"/>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514350" indent="-514350">
              <a:buAutoNum type="arabicPeriod"/>
            </a:pPr>
            <a:r>
              <a:rPr lang="en-US" dirty="0" smtClean="0"/>
              <a:t>Eloquence of lawyers</a:t>
            </a:r>
          </a:p>
          <a:p>
            <a:pPr marL="514350" lvl="0" indent="-514350">
              <a:buFont typeface="Wingdings 2"/>
              <a:buAutoNum type="arabicPeriod"/>
            </a:pPr>
            <a:r>
              <a:rPr lang="en-US" dirty="0" smtClean="0"/>
              <a:t>crew of sailors</a:t>
            </a:r>
          </a:p>
          <a:p>
            <a:pPr marL="514350" lvl="0" indent="-514350">
              <a:buFont typeface="Wingdings 2"/>
              <a:buAutoNum type="arabicPeriod"/>
            </a:pPr>
            <a:r>
              <a:rPr lang="en-US" dirty="0" smtClean="0"/>
              <a:t>band of musicians</a:t>
            </a:r>
          </a:p>
          <a:p>
            <a:pPr marL="514350" indent="-514350">
              <a:buFont typeface="Wingdings 2"/>
              <a:buAutoNum type="arabicPeriod"/>
            </a:pPr>
            <a:r>
              <a:rPr lang="en-US" dirty="0" smtClean="0"/>
              <a:t>gang of thieves</a:t>
            </a:r>
          </a:p>
          <a:p>
            <a:pPr marL="514350" indent="-514350">
              <a:buFont typeface="Wingdings 2"/>
              <a:buAutoNum type="arabicPeriod"/>
            </a:pPr>
            <a:r>
              <a:rPr lang="en-US" dirty="0" smtClean="0"/>
              <a:t>flock of tourists</a:t>
            </a:r>
          </a:p>
          <a:p>
            <a:pPr marL="514350" lvl="0" indent="-514350">
              <a:buFont typeface="Wingdings 2"/>
              <a:buAutoNum type="arabicPeriod"/>
            </a:pPr>
            <a:r>
              <a:rPr lang="en-US" dirty="0" smtClean="0"/>
              <a:t>board of directors</a:t>
            </a:r>
          </a:p>
          <a:p>
            <a:pPr marL="514350" indent="-514350">
              <a:buFont typeface="Wingdings 2"/>
              <a:buAutoNum type="arabicPeriod"/>
            </a:pPr>
            <a:r>
              <a:rPr lang="en-US" dirty="0" smtClean="0"/>
              <a:t>catch of fish</a:t>
            </a:r>
          </a:p>
          <a:p>
            <a:pPr marL="514350" lvl="0" indent="-514350">
              <a:buFont typeface="Wingdings 2"/>
              <a:buAutoNum type="arabicPeriod"/>
            </a:pPr>
            <a:r>
              <a:rPr lang="en-US" dirty="0" smtClean="0"/>
              <a:t>A team of horses</a:t>
            </a:r>
          </a:p>
          <a:p>
            <a:pPr marL="514350" lvl="0" indent="-514350">
              <a:buFont typeface="Wingdings 2"/>
              <a:buAutoNum type="arabicPeriod"/>
            </a:pPr>
            <a:r>
              <a:rPr lang="en-US" dirty="0" smtClean="0"/>
              <a:t>galaxy of stars</a:t>
            </a:r>
          </a:p>
          <a:p>
            <a:pPr marL="514350" indent="-514350">
              <a:buFont typeface="Wingdings 2"/>
              <a:buAutoNum type="arabicPeriod"/>
            </a:pPr>
            <a:r>
              <a:rPr lang="en-US" dirty="0" smtClean="0"/>
              <a:t>range of mountains</a:t>
            </a:r>
          </a:p>
          <a:p>
            <a:pPr marL="514350" lvl="0" indent="-514350">
              <a:buNone/>
            </a:pPr>
            <a:endParaRPr lang="en-US" dirty="0" smtClean="0"/>
          </a:p>
          <a:p>
            <a:pPr marL="514350" lvl="0" indent="-514350">
              <a:buFont typeface="Wingdings 2"/>
              <a:buAutoNum type="arabicPeriod"/>
            </a:pPr>
            <a:endParaRPr lang="en-US" dirty="0" smtClean="0"/>
          </a:p>
          <a:p>
            <a:pPr marL="514350" indent="-514350">
              <a:buFont typeface="Wingdings 2"/>
              <a:buAutoNum type="arabicPeriod"/>
            </a:pPr>
            <a:endParaRPr lang="en-US" dirty="0" smtClean="0"/>
          </a:p>
          <a:p>
            <a:pPr marL="514350" lvl="0" indent="-514350">
              <a:buFont typeface="Wingdings 2"/>
              <a:buAutoNum type="arabicPeriod"/>
            </a:pPr>
            <a:endParaRPr lang="en-US" dirty="0" smtClean="0"/>
          </a:p>
          <a:p>
            <a:pPr marL="514350" indent="-514350">
              <a:buFont typeface="Wingdings 2"/>
              <a:buAutoNum type="arabicPeriod"/>
            </a:pPr>
            <a:endParaRPr lang="en-US" dirty="0" smtClean="0"/>
          </a:p>
          <a:p>
            <a:pPr marL="514350" indent="-514350">
              <a:buFont typeface="Wingdings 2"/>
              <a:buAutoNum type="arabicPeriod"/>
            </a:pPr>
            <a:endParaRPr lang="en-US" dirty="0" smtClean="0"/>
          </a:p>
          <a:p>
            <a:pPr marL="514350" lvl="0" indent="-514350">
              <a:buFont typeface="Wingdings 2"/>
              <a:buAutoNum type="arabicPeriod"/>
            </a:pPr>
            <a:endParaRPr lang="en-US" dirty="0" smtClean="0"/>
          </a:p>
          <a:p>
            <a:pPr marL="514350" lvl="0" indent="-514350">
              <a:buFont typeface="Wingdings 2"/>
              <a:buAutoNum type="arabicPeriod"/>
            </a:pPr>
            <a:endParaRPr lang="en-US" dirty="0" smtClean="0"/>
          </a:p>
          <a:p>
            <a:pPr marL="514350" lvl="0" indent="-514350">
              <a:buFont typeface="Wingdings 2"/>
              <a:buAutoNum type="arabicPeriod"/>
            </a:pPr>
            <a:endParaRPr lang="en-US" dirty="0" smtClean="0"/>
          </a:p>
          <a:p>
            <a:pPr marL="514350" indent="-514350">
              <a:buAutoNum type="arabicPeriod"/>
            </a:pPr>
            <a:endParaRPr lang="en-US" b="1" dirty="0" smtClean="0"/>
          </a:p>
          <a:p>
            <a:pPr marL="514350" indent="-514350">
              <a:buAutoNum type="arabicPeriod"/>
            </a:pPr>
            <a:endParaRPr lang="en-US" dirty="0"/>
          </a:p>
        </p:txBody>
      </p:sp>
    </p:spTree>
    <p:extLst>
      <p:ext uri="{BB962C8B-B14F-4D97-AF65-F5344CB8AC3E}">
        <p14:creationId xmlns:p14="http://schemas.microsoft.com/office/powerpoint/2010/main" val="2107311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a:xfrm>
            <a:off x="762000" y="392113"/>
            <a:ext cx="7924800" cy="768350"/>
          </a:xfrm>
        </p:spPr>
        <p:txBody>
          <a:bodyPr>
            <a:normAutofit/>
          </a:bodyPr>
          <a:lstStyle/>
          <a:p>
            <a:pPr eaLnBrk="1" hangingPunct="1"/>
            <a:r>
              <a:rPr lang="en-US" b="0" dirty="0" smtClean="0">
                <a:solidFill>
                  <a:schemeClr val="tx1"/>
                </a:solidFill>
              </a:rPr>
              <a:t>Parts of Speech</a:t>
            </a:r>
          </a:p>
        </p:txBody>
      </p:sp>
      <p:sp>
        <p:nvSpPr>
          <p:cNvPr id="11267" name="Rectangle 141"/>
          <p:cNvSpPr>
            <a:spLocks noChangeArrowheads="1"/>
          </p:cNvSpPr>
          <p:nvPr/>
        </p:nvSpPr>
        <p:spPr bwMode="auto">
          <a:xfrm>
            <a:off x="3352800" y="3795713"/>
            <a:ext cx="1447800" cy="1066800"/>
          </a:xfrm>
          <a:prstGeom prst="rect">
            <a:avLst/>
          </a:prstGeom>
          <a:gradFill rotWithShape="1">
            <a:gsLst>
              <a:gs pos="0">
                <a:schemeClr val="bg2"/>
              </a:gs>
              <a:gs pos="100000">
                <a:schemeClr val="bg1"/>
              </a:gs>
            </a:gsLst>
            <a:lin ang="2700000" scaled="1"/>
          </a:gradFill>
          <a:ln w="9525">
            <a:miter lim="800000"/>
            <a:headEnd/>
            <a:tailEnd/>
          </a:ln>
          <a:scene3d>
            <a:camera prst="legacyPerspectiveFront">
              <a:rot lat="20099958" lon="1500000" rev="0"/>
            </a:camera>
            <a:lightRig rig="legacyFlat4" dir="b"/>
          </a:scene3d>
          <a:sp3d extrusionH="430200" prstMaterial="legacyMatte">
            <a:bevelT w="13500" h="13500" prst="angle"/>
            <a:bevelB w="13500" h="13500" prst="angle"/>
            <a:extrusionClr>
              <a:schemeClr val="bg2"/>
            </a:extrusionClr>
          </a:sp3d>
        </p:spPr>
        <p:txBody>
          <a:bodyPr wrap="none" anchor="ctr">
            <a:flatTx/>
          </a:bodyPr>
          <a:lstStyle/>
          <a:p>
            <a:endParaRPr lang="en-US"/>
          </a:p>
        </p:txBody>
      </p:sp>
      <p:sp>
        <p:nvSpPr>
          <p:cNvPr id="11268" name="Rectangle 142"/>
          <p:cNvSpPr>
            <a:spLocks noChangeArrowheads="1"/>
          </p:cNvSpPr>
          <p:nvPr/>
        </p:nvSpPr>
        <p:spPr bwMode="auto">
          <a:xfrm>
            <a:off x="1143000" y="5395913"/>
            <a:ext cx="1676400" cy="1066800"/>
          </a:xfrm>
          <a:prstGeom prst="rect">
            <a:avLst/>
          </a:prstGeom>
          <a:gradFill rotWithShape="1">
            <a:gsLst>
              <a:gs pos="0">
                <a:schemeClr val="bg2"/>
              </a:gs>
              <a:gs pos="100000">
                <a:schemeClr val="bg1"/>
              </a:gs>
            </a:gsLst>
            <a:lin ang="2700000" scaled="1"/>
          </a:gradFill>
          <a:ln w="9525">
            <a:miter lim="800000"/>
            <a:headEnd/>
            <a:tailEnd/>
          </a:ln>
          <a:scene3d>
            <a:camera prst="legacyPerspectiveFront">
              <a:rot lat="20099958" lon="1500000" rev="0"/>
            </a:camera>
            <a:lightRig rig="legacyFlat4" dir="b"/>
          </a:scene3d>
          <a:sp3d extrusionH="430200" prstMaterial="legacyMatte">
            <a:bevelT w="13500" h="13500" prst="angle"/>
            <a:bevelB w="13500" h="13500" prst="angle"/>
            <a:extrusionClr>
              <a:schemeClr val="bg2"/>
            </a:extrusionClr>
          </a:sp3d>
        </p:spPr>
        <p:txBody>
          <a:bodyPr wrap="none" anchor="ctr">
            <a:flatTx/>
          </a:bodyPr>
          <a:lstStyle/>
          <a:p>
            <a:endParaRPr lang="en-US"/>
          </a:p>
        </p:txBody>
      </p:sp>
      <p:sp>
        <p:nvSpPr>
          <p:cNvPr id="11269" name="Rectangle 143"/>
          <p:cNvSpPr>
            <a:spLocks noChangeArrowheads="1"/>
          </p:cNvSpPr>
          <p:nvPr/>
        </p:nvSpPr>
        <p:spPr bwMode="auto">
          <a:xfrm>
            <a:off x="914400" y="3886200"/>
            <a:ext cx="1676400" cy="1066800"/>
          </a:xfrm>
          <a:prstGeom prst="rect">
            <a:avLst/>
          </a:prstGeom>
          <a:gradFill rotWithShape="1">
            <a:gsLst>
              <a:gs pos="0">
                <a:schemeClr val="bg2"/>
              </a:gs>
              <a:gs pos="100000">
                <a:schemeClr val="bg1"/>
              </a:gs>
            </a:gsLst>
            <a:lin ang="2700000" scaled="1"/>
          </a:gradFill>
          <a:ln w="9525">
            <a:miter lim="800000"/>
            <a:headEnd/>
            <a:tailEnd/>
          </a:ln>
          <a:scene3d>
            <a:camera prst="legacyPerspectiveFront">
              <a:rot lat="20099958" lon="1500000" rev="0"/>
            </a:camera>
            <a:lightRig rig="legacyFlat4" dir="b"/>
          </a:scene3d>
          <a:sp3d extrusionH="430200" prstMaterial="legacyMatte">
            <a:bevelT w="13500" h="13500" prst="angle"/>
            <a:bevelB w="13500" h="13500" prst="angle"/>
            <a:extrusionClr>
              <a:schemeClr val="bg2"/>
            </a:extrusionClr>
          </a:sp3d>
        </p:spPr>
        <p:txBody>
          <a:bodyPr wrap="none" anchor="ctr">
            <a:flatTx/>
          </a:bodyPr>
          <a:lstStyle/>
          <a:p>
            <a:endParaRPr lang="en-US"/>
          </a:p>
        </p:txBody>
      </p:sp>
      <p:sp>
        <p:nvSpPr>
          <p:cNvPr id="11270" name="Rectangle 144"/>
          <p:cNvSpPr>
            <a:spLocks noChangeArrowheads="1"/>
          </p:cNvSpPr>
          <p:nvPr/>
        </p:nvSpPr>
        <p:spPr bwMode="auto">
          <a:xfrm>
            <a:off x="1447800" y="2271713"/>
            <a:ext cx="1447800" cy="1066800"/>
          </a:xfrm>
          <a:prstGeom prst="rect">
            <a:avLst/>
          </a:prstGeom>
          <a:gradFill rotWithShape="1">
            <a:gsLst>
              <a:gs pos="0">
                <a:schemeClr val="bg2"/>
              </a:gs>
              <a:gs pos="100000">
                <a:schemeClr val="bg1"/>
              </a:gs>
            </a:gsLst>
            <a:lin ang="2700000" scaled="1"/>
          </a:gradFill>
          <a:ln w="9525">
            <a:miter lim="800000"/>
            <a:headEnd/>
            <a:tailEnd/>
          </a:ln>
          <a:scene3d>
            <a:camera prst="legacyPerspectiveFront">
              <a:rot lat="20099958" lon="1500000" rev="0"/>
            </a:camera>
            <a:lightRig rig="legacyFlat4" dir="b"/>
          </a:scene3d>
          <a:sp3d extrusionH="430200" prstMaterial="legacyMatte">
            <a:bevelT w="13500" h="13500" prst="angle"/>
            <a:bevelB w="13500" h="13500" prst="angle"/>
            <a:extrusionClr>
              <a:schemeClr val="bg2"/>
            </a:extrusionClr>
          </a:sp3d>
        </p:spPr>
        <p:txBody>
          <a:bodyPr wrap="none" anchor="ctr">
            <a:flatTx/>
          </a:bodyPr>
          <a:lstStyle/>
          <a:p>
            <a:endParaRPr lang="en-US"/>
          </a:p>
        </p:txBody>
      </p:sp>
      <p:sp>
        <p:nvSpPr>
          <p:cNvPr id="11271" name="Rectangle 145"/>
          <p:cNvSpPr>
            <a:spLocks noChangeArrowheads="1"/>
          </p:cNvSpPr>
          <p:nvPr/>
        </p:nvSpPr>
        <p:spPr bwMode="auto">
          <a:xfrm>
            <a:off x="3352800" y="1905000"/>
            <a:ext cx="1447800" cy="1066800"/>
          </a:xfrm>
          <a:prstGeom prst="rect">
            <a:avLst/>
          </a:prstGeom>
          <a:gradFill rotWithShape="1">
            <a:gsLst>
              <a:gs pos="0">
                <a:schemeClr val="bg2"/>
              </a:gs>
              <a:gs pos="100000">
                <a:schemeClr val="bg1"/>
              </a:gs>
            </a:gsLst>
            <a:lin ang="2700000" scaled="1"/>
          </a:gradFill>
          <a:ln w="9525">
            <a:miter lim="800000"/>
            <a:headEnd/>
            <a:tailEnd/>
          </a:ln>
          <a:scene3d>
            <a:camera prst="legacyPerspectiveFront">
              <a:rot lat="20099958" lon="1500000" rev="0"/>
            </a:camera>
            <a:lightRig rig="legacyFlat4" dir="b"/>
          </a:scene3d>
          <a:sp3d extrusionH="430200" prstMaterial="legacyMatte">
            <a:bevelT w="13500" h="13500" prst="angle"/>
            <a:bevelB w="13500" h="13500" prst="angle"/>
            <a:extrusionClr>
              <a:schemeClr val="bg2"/>
            </a:extrusionClr>
          </a:sp3d>
        </p:spPr>
        <p:txBody>
          <a:bodyPr wrap="none" anchor="ctr">
            <a:flatTx/>
          </a:bodyPr>
          <a:lstStyle/>
          <a:p>
            <a:endParaRPr lang="en-US"/>
          </a:p>
        </p:txBody>
      </p:sp>
      <p:sp>
        <p:nvSpPr>
          <p:cNvPr id="11272" name="Rectangle 146"/>
          <p:cNvSpPr>
            <a:spLocks noChangeArrowheads="1"/>
          </p:cNvSpPr>
          <p:nvPr/>
        </p:nvSpPr>
        <p:spPr bwMode="auto">
          <a:xfrm>
            <a:off x="3352800" y="5562600"/>
            <a:ext cx="1447800" cy="1066800"/>
          </a:xfrm>
          <a:prstGeom prst="rect">
            <a:avLst/>
          </a:prstGeom>
          <a:gradFill rotWithShape="1">
            <a:gsLst>
              <a:gs pos="0">
                <a:schemeClr val="bg2"/>
              </a:gs>
              <a:gs pos="100000">
                <a:schemeClr val="bg1"/>
              </a:gs>
            </a:gsLst>
            <a:lin ang="2700000" scaled="1"/>
          </a:gradFill>
          <a:ln w="9525">
            <a:miter lim="800000"/>
            <a:headEnd/>
            <a:tailEnd/>
          </a:ln>
          <a:scene3d>
            <a:camera prst="legacyPerspectiveFront">
              <a:rot lat="20099958" lon="1500000" rev="0"/>
            </a:camera>
            <a:lightRig rig="legacyFlat4" dir="b"/>
          </a:scene3d>
          <a:sp3d extrusionH="430200" prstMaterial="legacyMatte">
            <a:bevelT w="13500" h="13500" prst="angle"/>
            <a:bevelB w="13500" h="13500" prst="angle"/>
            <a:extrusionClr>
              <a:schemeClr val="bg2"/>
            </a:extrusionClr>
          </a:sp3d>
        </p:spPr>
        <p:txBody>
          <a:bodyPr wrap="none" anchor="ctr">
            <a:flatTx/>
          </a:bodyPr>
          <a:lstStyle/>
          <a:p>
            <a:endParaRPr lang="en-US"/>
          </a:p>
        </p:txBody>
      </p:sp>
      <p:sp>
        <p:nvSpPr>
          <p:cNvPr id="11273" name="Rectangle 147"/>
          <p:cNvSpPr>
            <a:spLocks noChangeArrowheads="1"/>
          </p:cNvSpPr>
          <p:nvPr/>
        </p:nvSpPr>
        <p:spPr bwMode="auto">
          <a:xfrm>
            <a:off x="5257800" y="5319713"/>
            <a:ext cx="1447800" cy="1066800"/>
          </a:xfrm>
          <a:prstGeom prst="rect">
            <a:avLst/>
          </a:prstGeom>
          <a:gradFill rotWithShape="1">
            <a:gsLst>
              <a:gs pos="0">
                <a:schemeClr val="bg2"/>
              </a:gs>
              <a:gs pos="100000">
                <a:schemeClr val="bg1"/>
              </a:gs>
            </a:gsLst>
            <a:lin ang="2700000" scaled="1"/>
          </a:gradFill>
          <a:ln w="9525">
            <a:miter lim="800000"/>
            <a:headEnd/>
            <a:tailEnd/>
          </a:ln>
          <a:scene3d>
            <a:camera prst="legacyPerspectiveFront">
              <a:rot lat="20099958" lon="1500000" rev="0"/>
            </a:camera>
            <a:lightRig rig="legacyFlat4" dir="b"/>
          </a:scene3d>
          <a:sp3d extrusionH="430200" prstMaterial="legacyMatte">
            <a:bevelT w="13500" h="13500" prst="angle"/>
            <a:bevelB w="13500" h="13500" prst="angle"/>
            <a:extrusionClr>
              <a:schemeClr val="bg2"/>
            </a:extrusionClr>
          </a:sp3d>
        </p:spPr>
        <p:txBody>
          <a:bodyPr wrap="none" anchor="ctr">
            <a:flatTx/>
          </a:bodyPr>
          <a:lstStyle/>
          <a:p>
            <a:endParaRPr lang="en-US"/>
          </a:p>
        </p:txBody>
      </p:sp>
      <p:sp>
        <p:nvSpPr>
          <p:cNvPr id="11274" name="Rectangle 148"/>
          <p:cNvSpPr>
            <a:spLocks noChangeArrowheads="1"/>
          </p:cNvSpPr>
          <p:nvPr/>
        </p:nvSpPr>
        <p:spPr bwMode="auto">
          <a:xfrm>
            <a:off x="5562600" y="3795713"/>
            <a:ext cx="1447800" cy="1066800"/>
          </a:xfrm>
          <a:prstGeom prst="rect">
            <a:avLst/>
          </a:prstGeom>
          <a:gradFill rotWithShape="1">
            <a:gsLst>
              <a:gs pos="0">
                <a:schemeClr val="bg2"/>
              </a:gs>
              <a:gs pos="100000">
                <a:schemeClr val="bg1"/>
              </a:gs>
            </a:gsLst>
            <a:lin ang="2700000" scaled="1"/>
          </a:gradFill>
          <a:ln w="9525">
            <a:miter lim="800000"/>
            <a:headEnd/>
            <a:tailEnd/>
          </a:ln>
          <a:scene3d>
            <a:camera prst="legacyPerspectiveFront">
              <a:rot lat="20099958" lon="1500000" rev="0"/>
            </a:camera>
            <a:lightRig rig="legacyFlat4" dir="b"/>
          </a:scene3d>
          <a:sp3d extrusionH="430200" prstMaterial="legacyMatte">
            <a:bevelT w="13500" h="13500" prst="angle"/>
            <a:bevelB w="13500" h="13500" prst="angle"/>
            <a:extrusionClr>
              <a:schemeClr val="bg2"/>
            </a:extrusionClr>
          </a:sp3d>
        </p:spPr>
        <p:txBody>
          <a:bodyPr wrap="none" anchor="ctr">
            <a:flatTx/>
          </a:bodyPr>
          <a:lstStyle/>
          <a:p>
            <a:endParaRPr lang="en-US"/>
          </a:p>
        </p:txBody>
      </p:sp>
      <p:sp>
        <p:nvSpPr>
          <p:cNvPr id="11275" name="Rectangle 149"/>
          <p:cNvSpPr>
            <a:spLocks noChangeArrowheads="1"/>
          </p:cNvSpPr>
          <p:nvPr/>
        </p:nvSpPr>
        <p:spPr bwMode="auto">
          <a:xfrm>
            <a:off x="5257800" y="2271713"/>
            <a:ext cx="1447800" cy="1066800"/>
          </a:xfrm>
          <a:prstGeom prst="rect">
            <a:avLst/>
          </a:prstGeom>
          <a:gradFill rotWithShape="1">
            <a:gsLst>
              <a:gs pos="0">
                <a:schemeClr val="bg2"/>
              </a:gs>
              <a:gs pos="100000">
                <a:schemeClr val="bg1"/>
              </a:gs>
            </a:gsLst>
            <a:lin ang="2700000" scaled="1"/>
          </a:gradFill>
          <a:ln w="9525">
            <a:miter lim="800000"/>
            <a:headEnd/>
            <a:tailEnd/>
          </a:ln>
          <a:scene3d>
            <a:camera prst="legacyPerspectiveFront">
              <a:rot lat="20099958" lon="1500000" rev="0"/>
            </a:camera>
            <a:lightRig rig="legacyFlat4" dir="b"/>
          </a:scene3d>
          <a:sp3d extrusionH="430200" prstMaterial="legacyMatte">
            <a:bevelT w="13500" h="13500" prst="angle"/>
            <a:bevelB w="13500" h="13500" prst="angle"/>
            <a:extrusionClr>
              <a:schemeClr val="bg2"/>
            </a:extrusionClr>
          </a:sp3d>
        </p:spPr>
        <p:txBody>
          <a:bodyPr wrap="none" anchor="ctr">
            <a:flatTx/>
          </a:bodyPr>
          <a:lstStyle/>
          <a:p>
            <a:endParaRPr lang="en-US"/>
          </a:p>
        </p:txBody>
      </p:sp>
      <p:sp>
        <p:nvSpPr>
          <p:cNvPr id="11276" name="Line 150"/>
          <p:cNvSpPr>
            <a:spLocks noChangeShapeType="1"/>
          </p:cNvSpPr>
          <p:nvPr/>
        </p:nvSpPr>
        <p:spPr bwMode="auto">
          <a:xfrm>
            <a:off x="4038600" y="3262313"/>
            <a:ext cx="0" cy="609600"/>
          </a:xfrm>
          <a:prstGeom prst="line">
            <a:avLst/>
          </a:prstGeom>
          <a:noFill/>
          <a:ln w="38100">
            <a:solidFill>
              <a:schemeClr val="bg2"/>
            </a:solidFill>
            <a:round/>
            <a:headEnd/>
            <a:tailEnd/>
          </a:ln>
        </p:spPr>
        <p:txBody>
          <a:bodyPr/>
          <a:lstStyle/>
          <a:p>
            <a:endParaRPr lang="en-US"/>
          </a:p>
        </p:txBody>
      </p:sp>
      <p:sp>
        <p:nvSpPr>
          <p:cNvPr id="11277" name="Line 151"/>
          <p:cNvSpPr>
            <a:spLocks noChangeShapeType="1"/>
          </p:cNvSpPr>
          <p:nvPr/>
        </p:nvSpPr>
        <p:spPr bwMode="auto">
          <a:xfrm>
            <a:off x="4114800" y="5014913"/>
            <a:ext cx="0" cy="471487"/>
          </a:xfrm>
          <a:prstGeom prst="line">
            <a:avLst/>
          </a:prstGeom>
          <a:noFill/>
          <a:ln w="38100">
            <a:solidFill>
              <a:schemeClr val="bg2"/>
            </a:solidFill>
            <a:round/>
            <a:headEnd/>
            <a:tailEnd/>
          </a:ln>
        </p:spPr>
        <p:txBody>
          <a:bodyPr/>
          <a:lstStyle/>
          <a:p>
            <a:endParaRPr lang="en-US"/>
          </a:p>
        </p:txBody>
      </p:sp>
      <p:sp>
        <p:nvSpPr>
          <p:cNvPr id="11278" name="Line 154"/>
          <p:cNvSpPr>
            <a:spLocks noChangeShapeType="1"/>
          </p:cNvSpPr>
          <p:nvPr/>
        </p:nvSpPr>
        <p:spPr bwMode="auto">
          <a:xfrm flipH="1">
            <a:off x="2819400" y="4481513"/>
            <a:ext cx="609600" cy="0"/>
          </a:xfrm>
          <a:prstGeom prst="line">
            <a:avLst/>
          </a:prstGeom>
          <a:noFill/>
          <a:ln w="38100">
            <a:solidFill>
              <a:schemeClr val="bg2"/>
            </a:solidFill>
            <a:round/>
            <a:headEnd/>
            <a:tailEnd/>
          </a:ln>
        </p:spPr>
        <p:txBody>
          <a:bodyPr/>
          <a:lstStyle/>
          <a:p>
            <a:endParaRPr lang="en-US"/>
          </a:p>
        </p:txBody>
      </p:sp>
      <p:sp>
        <p:nvSpPr>
          <p:cNvPr id="11279" name="Line 155"/>
          <p:cNvSpPr>
            <a:spLocks noChangeShapeType="1"/>
          </p:cNvSpPr>
          <p:nvPr/>
        </p:nvSpPr>
        <p:spPr bwMode="auto">
          <a:xfrm flipH="1">
            <a:off x="4876800" y="4405313"/>
            <a:ext cx="609600" cy="0"/>
          </a:xfrm>
          <a:prstGeom prst="line">
            <a:avLst/>
          </a:prstGeom>
          <a:noFill/>
          <a:ln w="38100">
            <a:solidFill>
              <a:schemeClr val="bg2"/>
            </a:solidFill>
            <a:round/>
            <a:headEnd/>
            <a:tailEnd/>
          </a:ln>
        </p:spPr>
        <p:txBody>
          <a:bodyPr/>
          <a:lstStyle/>
          <a:p>
            <a:endParaRPr lang="en-US"/>
          </a:p>
        </p:txBody>
      </p:sp>
      <p:sp>
        <p:nvSpPr>
          <p:cNvPr id="11280" name="Line 156"/>
          <p:cNvSpPr>
            <a:spLocks noChangeShapeType="1"/>
          </p:cNvSpPr>
          <p:nvPr/>
        </p:nvSpPr>
        <p:spPr bwMode="auto">
          <a:xfrm flipV="1">
            <a:off x="4800600" y="3338513"/>
            <a:ext cx="457200" cy="457200"/>
          </a:xfrm>
          <a:prstGeom prst="line">
            <a:avLst/>
          </a:prstGeom>
          <a:noFill/>
          <a:ln w="38100">
            <a:solidFill>
              <a:schemeClr val="bg2"/>
            </a:solidFill>
            <a:round/>
            <a:headEnd/>
            <a:tailEnd/>
          </a:ln>
        </p:spPr>
        <p:txBody>
          <a:bodyPr/>
          <a:lstStyle/>
          <a:p>
            <a:endParaRPr lang="en-US"/>
          </a:p>
        </p:txBody>
      </p:sp>
      <p:sp>
        <p:nvSpPr>
          <p:cNvPr id="11281" name="Line 157"/>
          <p:cNvSpPr>
            <a:spLocks noChangeShapeType="1"/>
          </p:cNvSpPr>
          <p:nvPr/>
        </p:nvSpPr>
        <p:spPr bwMode="auto">
          <a:xfrm>
            <a:off x="3048000" y="3567113"/>
            <a:ext cx="457200" cy="457200"/>
          </a:xfrm>
          <a:prstGeom prst="line">
            <a:avLst/>
          </a:prstGeom>
          <a:noFill/>
          <a:ln w="38100">
            <a:solidFill>
              <a:schemeClr val="bg2"/>
            </a:solidFill>
            <a:round/>
            <a:headEnd/>
            <a:tailEnd/>
          </a:ln>
        </p:spPr>
        <p:txBody>
          <a:bodyPr/>
          <a:lstStyle/>
          <a:p>
            <a:endParaRPr lang="en-US"/>
          </a:p>
        </p:txBody>
      </p:sp>
      <p:sp>
        <p:nvSpPr>
          <p:cNvPr id="11282" name="Line 158"/>
          <p:cNvSpPr>
            <a:spLocks noChangeShapeType="1"/>
          </p:cNvSpPr>
          <p:nvPr/>
        </p:nvSpPr>
        <p:spPr bwMode="auto">
          <a:xfrm flipH="1">
            <a:off x="3048000" y="4938713"/>
            <a:ext cx="533400" cy="533400"/>
          </a:xfrm>
          <a:prstGeom prst="line">
            <a:avLst/>
          </a:prstGeom>
          <a:noFill/>
          <a:ln w="38100">
            <a:solidFill>
              <a:schemeClr val="bg2"/>
            </a:solidFill>
            <a:round/>
            <a:headEnd/>
            <a:tailEnd/>
          </a:ln>
        </p:spPr>
        <p:txBody>
          <a:bodyPr/>
          <a:lstStyle/>
          <a:p>
            <a:endParaRPr lang="en-US"/>
          </a:p>
        </p:txBody>
      </p:sp>
      <p:sp>
        <p:nvSpPr>
          <p:cNvPr id="11283" name="Line 159"/>
          <p:cNvSpPr>
            <a:spLocks noChangeShapeType="1"/>
          </p:cNvSpPr>
          <p:nvPr/>
        </p:nvSpPr>
        <p:spPr bwMode="auto">
          <a:xfrm>
            <a:off x="4876800" y="4862513"/>
            <a:ext cx="457200" cy="457200"/>
          </a:xfrm>
          <a:prstGeom prst="line">
            <a:avLst/>
          </a:prstGeom>
          <a:noFill/>
          <a:ln w="38100">
            <a:solidFill>
              <a:schemeClr val="bg2"/>
            </a:solidFill>
            <a:round/>
            <a:headEnd/>
            <a:tailEnd/>
          </a:ln>
        </p:spPr>
        <p:txBody>
          <a:bodyPr/>
          <a:lstStyle/>
          <a:p>
            <a:endParaRPr lang="en-US"/>
          </a:p>
        </p:txBody>
      </p:sp>
      <p:sp>
        <p:nvSpPr>
          <p:cNvPr id="37024" name="Text Box 160"/>
          <p:cNvSpPr txBox="1">
            <a:spLocks noChangeArrowheads="1"/>
          </p:cNvSpPr>
          <p:nvPr/>
        </p:nvSpPr>
        <p:spPr bwMode="auto">
          <a:xfrm rot="-726302">
            <a:off x="3508375" y="3992563"/>
            <a:ext cx="1200150" cy="641350"/>
          </a:xfrm>
          <a:prstGeom prst="rect">
            <a:avLst/>
          </a:prstGeom>
          <a:noFill/>
          <a:ln w="9525">
            <a:noFill/>
            <a:miter lim="800000"/>
            <a:headEnd/>
            <a:tailEnd/>
          </a:ln>
          <a:effectLst/>
        </p:spPr>
        <p:txBody>
          <a:bodyPr>
            <a:spAutoFit/>
          </a:bodyPr>
          <a:lstStyle/>
          <a:p>
            <a:pPr algn="ctr">
              <a:spcBef>
                <a:spcPct val="50000"/>
              </a:spcBef>
              <a:defRPr/>
            </a:pPr>
            <a:r>
              <a:rPr lang="en-US" b="1" dirty="0">
                <a:effectLst>
                  <a:outerShdw blurRad="38100" dist="38100" dir="2700000" algn="tl">
                    <a:srgbClr val="C0C0C0"/>
                  </a:outerShdw>
                </a:effectLst>
              </a:rPr>
              <a:t>Parts of Speech</a:t>
            </a:r>
          </a:p>
        </p:txBody>
      </p:sp>
      <p:sp>
        <p:nvSpPr>
          <p:cNvPr id="37025" name="Text Box 161"/>
          <p:cNvSpPr txBox="1">
            <a:spLocks noChangeArrowheads="1"/>
          </p:cNvSpPr>
          <p:nvPr/>
        </p:nvSpPr>
        <p:spPr bwMode="auto">
          <a:xfrm rot="-726302">
            <a:off x="5381625" y="5638800"/>
            <a:ext cx="1200150" cy="366713"/>
          </a:xfrm>
          <a:prstGeom prst="rect">
            <a:avLst/>
          </a:prstGeom>
          <a:noFill/>
          <a:ln w="9525">
            <a:noFill/>
            <a:miter lim="800000"/>
            <a:headEnd/>
            <a:tailEnd/>
          </a:ln>
          <a:effectLst/>
        </p:spPr>
        <p:txBody>
          <a:bodyPr>
            <a:spAutoFit/>
          </a:bodyPr>
          <a:lstStyle/>
          <a:p>
            <a:pPr>
              <a:spcBef>
                <a:spcPct val="50000"/>
              </a:spcBef>
              <a:defRPr/>
            </a:pPr>
            <a:r>
              <a:rPr lang="en-US" b="1">
                <a:effectLst>
                  <a:outerShdw blurRad="38100" dist="38100" dir="2700000" algn="tl">
                    <a:srgbClr val="C0C0C0"/>
                  </a:outerShdw>
                </a:effectLst>
              </a:rPr>
              <a:t>Adjective</a:t>
            </a:r>
          </a:p>
        </p:txBody>
      </p:sp>
      <p:sp>
        <p:nvSpPr>
          <p:cNvPr id="37026" name="Text Box 162"/>
          <p:cNvSpPr txBox="1">
            <a:spLocks noChangeArrowheads="1"/>
          </p:cNvSpPr>
          <p:nvPr/>
        </p:nvSpPr>
        <p:spPr bwMode="auto">
          <a:xfrm rot="-726302">
            <a:off x="3524250" y="5867400"/>
            <a:ext cx="1200150" cy="366713"/>
          </a:xfrm>
          <a:prstGeom prst="rect">
            <a:avLst/>
          </a:prstGeom>
          <a:noFill/>
          <a:ln w="9525">
            <a:noFill/>
            <a:miter lim="800000"/>
            <a:headEnd/>
            <a:tailEnd/>
          </a:ln>
          <a:effectLst/>
        </p:spPr>
        <p:txBody>
          <a:bodyPr>
            <a:spAutoFit/>
          </a:bodyPr>
          <a:lstStyle/>
          <a:p>
            <a:pPr>
              <a:spcBef>
                <a:spcPct val="50000"/>
              </a:spcBef>
              <a:defRPr/>
            </a:pPr>
            <a:r>
              <a:rPr lang="en-US" b="1">
                <a:effectLst>
                  <a:outerShdw blurRad="38100" dist="38100" dir="2700000" algn="tl">
                    <a:srgbClr val="C0C0C0"/>
                  </a:outerShdw>
                </a:effectLst>
              </a:rPr>
              <a:t>Adverb</a:t>
            </a:r>
          </a:p>
        </p:txBody>
      </p:sp>
      <p:sp>
        <p:nvSpPr>
          <p:cNvPr id="37027" name="Text Box 163"/>
          <p:cNvSpPr txBox="1">
            <a:spLocks noChangeArrowheads="1"/>
          </p:cNvSpPr>
          <p:nvPr/>
        </p:nvSpPr>
        <p:spPr bwMode="auto">
          <a:xfrm rot="-726302">
            <a:off x="1274396" y="5730356"/>
            <a:ext cx="1591083" cy="366713"/>
          </a:xfrm>
          <a:prstGeom prst="rect">
            <a:avLst/>
          </a:prstGeom>
          <a:noFill/>
          <a:ln w="9525">
            <a:noFill/>
            <a:miter lim="800000"/>
            <a:headEnd/>
            <a:tailEnd/>
          </a:ln>
          <a:effectLst/>
        </p:spPr>
        <p:txBody>
          <a:bodyPr wrap="square">
            <a:spAutoFit/>
          </a:bodyPr>
          <a:lstStyle/>
          <a:p>
            <a:pPr>
              <a:spcBef>
                <a:spcPct val="50000"/>
              </a:spcBef>
              <a:defRPr/>
            </a:pPr>
            <a:r>
              <a:rPr lang="en-US" b="1" dirty="0">
                <a:effectLst>
                  <a:outerShdw blurRad="38100" dist="38100" dir="2700000" algn="tl">
                    <a:srgbClr val="C0C0C0"/>
                  </a:outerShdw>
                </a:effectLst>
              </a:rPr>
              <a:t>Preposition</a:t>
            </a:r>
          </a:p>
        </p:txBody>
      </p:sp>
      <p:sp>
        <p:nvSpPr>
          <p:cNvPr id="37028" name="Text Box 164"/>
          <p:cNvSpPr txBox="1">
            <a:spLocks noChangeArrowheads="1"/>
          </p:cNvSpPr>
          <p:nvPr/>
        </p:nvSpPr>
        <p:spPr bwMode="auto">
          <a:xfrm rot="-726302">
            <a:off x="1048090" y="4291720"/>
            <a:ext cx="1619995" cy="366712"/>
          </a:xfrm>
          <a:prstGeom prst="rect">
            <a:avLst/>
          </a:prstGeom>
          <a:noFill/>
          <a:ln w="9525">
            <a:noFill/>
            <a:miter lim="800000"/>
            <a:headEnd/>
            <a:tailEnd/>
          </a:ln>
          <a:effectLst/>
        </p:spPr>
        <p:txBody>
          <a:bodyPr wrap="square">
            <a:spAutoFit/>
          </a:bodyPr>
          <a:lstStyle/>
          <a:p>
            <a:pPr>
              <a:spcBef>
                <a:spcPct val="50000"/>
              </a:spcBef>
              <a:defRPr/>
            </a:pPr>
            <a:r>
              <a:rPr lang="en-US" b="1" dirty="0">
                <a:effectLst>
                  <a:outerShdw blurRad="38100" dist="38100" dir="2700000" algn="tl">
                    <a:srgbClr val="C0C0C0"/>
                  </a:outerShdw>
                </a:effectLst>
              </a:rPr>
              <a:t>Conjunction</a:t>
            </a:r>
          </a:p>
        </p:txBody>
      </p:sp>
      <p:sp>
        <p:nvSpPr>
          <p:cNvPr id="37029" name="Text Box 165"/>
          <p:cNvSpPr txBox="1">
            <a:spLocks noChangeArrowheads="1"/>
          </p:cNvSpPr>
          <p:nvPr/>
        </p:nvSpPr>
        <p:spPr bwMode="auto">
          <a:xfrm rot="-726302">
            <a:off x="5962650" y="4114800"/>
            <a:ext cx="1200150" cy="366713"/>
          </a:xfrm>
          <a:prstGeom prst="rect">
            <a:avLst/>
          </a:prstGeom>
          <a:noFill/>
          <a:ln w="9525">
            <a:noFill/>
            <a:miter lim="800000"/>
            <a:headEnd/>
            <a:tailEnd/>
          </a:ln>
          <a:effectLst/>
        </p:spPr>
        <p:txBody>
          <a:bodyPr>
            <a:spAutoFit/>
          </a:bodyPr>
          <a:lstStyle/>
          <a:p>
            <a:pPr>
              <a:spcBef>
                <a:spcPct val="50000"/>
              </a:spcBef>
              <a:defRPr/>
            </a:pPr>
            <a:r>
              <a:rPr lang="en-US" b="1" dirty="0">
                <a:effectLst>
                  <a:outerShdw blurRad="38100" dist="38100" dir="2700000" algn="tl">
                    <a:srgbClr val="C0C0C0"/>
                  </a:outerShdw>
                </a:effectLst>
              </a:rPr>
              <a:t>Verb</a:t>
            </a:r>
          </a:p>
        </p:txBody>
      </p:sp>
      <p:sp>
        <p:nvSpPr>
          <p:cNvPr id="37030" name="Text Box 166"/>
          <p:cNvSpPr txBox="1">
            <a:spLocks noChangeArrowheads="1"/>
          </p:cNvSpPr>
          <p:nvPr/>
        </p:nvSpPr>
        <p:spPr bwMode="auto">
          <a:xfrm rot="-726302">
            <a:off x="1493838" y="2590800"/>
            <a:ext cx="1522412" cy="366713"/>
          </a:xfrm>
          <a:prstGeom prst="rect">
            <a:avLst/>
          </a:prstGeom>
          <a:noFill/>
          <a:ln w="9525">
            <a:noFill/>
            <a:miter lim="800000"/>
            <a:headEnd/>
            <a:tailEnd/>
          </a:ln>
          <a:effectLst/>
        </p:spPr>
        <p:txBody>
          <a:bodyPr>
            <a:spAutoFit/>
          </a:bodyPr>
          <a:lstStyle/>
          <a:p>
            <a:pPr>
              <a:spcBef>
                <a:spcPct val="50000"/>
              </a:spcBef>
              <a:defRPr/>
            </a:pPr>
            <a:r>
              <a:rPr lang="en-US" b="1" dirty="0">
                <a:effectLst>
                  <a:outerShdw blurRad="38100" dist="38100" dir="2700000" algn="tl">
                    <a:srgbClr val="C0C0C0"/>
                  </a:outerShdw>
                </a:effectLst>
              </a:rPr>
              <a:t>Interjection</a:t>
            </a:r>
          </a:p>
        </p:txBody>
      </p:sp>
      <p:sp>
        <p:nvSpPr>
          <p:cNvPr id="37031" name="Text Box 167"/>
          <p:cNvSpPr txBox="1">
            <a:spLocks noChangeArrowheads="1"/>
          </p:cNvSpPr>
          <p:nvPr/>
        </p:nvSpPr>
        <p:spPr bwMode="auto">
          <a:xfrm rot="-726302">
            <a:off x="5581650" y="2590800"/>
            <a:ext cx="1200150" cy="366713"/>
          </a:xfrm>
          <a:prstGeom prst="rect">
            <a:avLst/>
          </a:prstGeom>
          <a:noFill/>
          <a:ln w="9525">
            <a:noFill/>
            <a:miter lim="800000"/>
            <a:headEnd/>
            <a:tailEnd/>
          </a:ln>
          <a:effectLst/>
        </p:spPr>
        <p:txBody>
          <a:bodyPr>
            <a:spAutoFit/>
          </a:bodyPr>
          <a:lstStyle/>
          <a:p>
            <a:pPr>
              <a:spcBef>
                <a:spcPct val="50000"/>
              </a:spcBef>
              <a:defRPr/>
            </a:pPr>
            <a:r>
              <a:rPr lang="en-US" b="1" dirty="0">
                <a:effectLst>
                  <a:outerShdw blurRad="38100" dist="38100" dir="2700000" algn="tl">
                    <a:srgbClr val="C0C0C0"/>
                  </a:outerShdw>
                </a:effectLst>
              </a:rPr>
              <a:t>Noun</a:t>
            </a:r>
          </a:p>
        </p:txBody>
      </p:sp>
      <p:sp>
        <p:nvSpPr>
          <p:cNvPr id="37032" name="Text Box 168"/>
          <p:cNvSpPr txBox="1">
            <a:spLocks noChangeArrowheads="1"/>
          </p:cNvSpPr>
          <p:nvPr/>
        </p:nvSpPr>
        <p:spPr bwMode="auto">
          <a:xfrm rot="-726302">
            <a:off x="3552825" y="2209800"/>
            <a:ext cx="1200150" cy="366713"/>
          </a:xfrm>
          <a:prstGeom prst="rect">
            <a:avLst/>
          </a:prstGeom>
          <a:noFill/>
          <a:ln w="9525">
            <a:noFill/>
            <a:miter lim="800000"/>
            <a:headEnd/>
            <a:tailEnd/>
          </a:ln>
          <a:effectLst/>
        </p:spPr>
        <p:txBody>
          <a:bodyPr>
            <a:spAutoFit/>
          </a:bodyPr>
          <a:lstStyle/>
          <a:p>
            <a:pPr>
              <a:spcBef>
                <a:spcPct val="50000"/>
              </a:spcBef>
              <a:defRPr/>
            </a:pPr>
            <a:r>
              <a:rPr lang="en-US" b="1">
                <a:effectLst>
                  <a:outerShdw blurRad="38100" dist="38100" dir="2700000" algn="tl">
                    <a:srgbClr val="C0C0C0"/>
                  </a:outerShdw>
                </a:effectLst>
              </a:rPr>
              <a:t>Pronoun</a:t>
            </a:r>
          </a:p>
        </p:txBody>
      </p:sp>
    </p:spTree>
    <p:extLst>
      <p:ext uri="{BB962C8B-B14F-4D97-AF65-F5344CB8AC3E}">
        <p14:creationId xmlns:p14="http://schemas.microsoft.com/office/powerpoint/2010/main" val="85708443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smtClean="0"/>
              <a:t>1. NOUNS</a:t>
            </a:r>
            <a:endParaRPr lang="en-US" dirty="0"/>
          </a:p>
        </p:txBody>
      </p:sp>
      <p:sp>
        <p:nvSpPr>
          <p:cNvPr id="6" name="Content Placeholder 5"/>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en-US" dirty="0"/>
              <a:t>The word </a:t>
            </a:r>
            <a:r>
              <a:rPr lang="en-US" i="1" dirty="0"/>
              <a:t>noun</a:t>
            </a:r>
            <a:r>
              <a:rPr lang="en-US" dirty="0"/>
              <a:t> comes from Latin </a:t>
            </a:r>
            <a:r>
              <a:rPr lang="en-US" i="1" dirty="0" err="1"/>
              <a:t>nomen</a:t>
            </a:r>
            <a:r>
              <a:rPr lang="en-US" dirty="0"/>
              <a:t>, which means </a:t>
            </a:r>
            <a:r>
              <a:rPr lang="en-US" i="1" dirty="0"/>
              <a:t>name</a:t>
            </a:r>
            <a:r>
              <a:rPr lang="en-US" dirty="0"/>
              <a:t>. At a basic level, a noun names a person, </a:t>
            </a:r>
            <a:r>
              <a:rPr lang="en-US" dirty="0" smtClean="0"/>
              <a:t>place, thing or animal:</a:t>
            </a:r>
          </a:p>
          <a:p>
            <a:r>
              <a:rPr lang="en-US" dirty="0" smtClean="0"/>
              <a:t>Examples: </a:t>
            </a:r>
          </a:p>
          <a:p>
            <a:pPr marL="0" indent="0">
              <a:buNone/>
            </a:pPr>
            <a:r>
              <a:rPr lang="en-US" dirty="0" smtClean="0"/>
              <a:t>Sarah</a:t>
            </a:r>
            <a:br>
              <a:rPr lang="en-US" dirty="0" smtClean="0"/>
            </a:br>
            <a:r>
              <a:rPr lang="en-US" dirty="0"/>
              <a:t>dishwasher</a:t>
            </a:r>
            <a:r>
              <a:rPr lang="en-US" dirty="0" smtClean="0"/>
              <a:t/>
            </a:r>
            <a:br>
              <a:rPr lang="en-US" dirty="0" smtClean="0"/>
            </a:br>
            <a:r>
              <a:rPr lang="en-US" dirty="0"/>
              <a:t>ocean</a:t>
            </a:r>
            <a:r>
              <a:rPr lang="en-US" dirty="0" smtClean="0"/>
              <a:t/>
            </a:r>
            <a:br>
              <a:rPr lang="en-US" dirty="0" smtClean="0"/>
            </a:br>
            <a:r>
              <a:rPr lang="en-US" dirty="0"/>
              <a:t>New York</a:t>
            </a:r>
          </a:p>
        </p:txBody>
      </p:sp>
    </p:spTree>
    <p:extLst>
      <p:ext uri="{BB962C8B-B14F-4D97-AF65-F5344CB8AC3E}">
        <p14:creationId xmlns:p14="http://schemas.microsoft.com/office/powerpoint/2010/main" val="90279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smtClean="0"/>
              <a:t>2. PRONOUNS</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en-US" dirty="0"/>
              <a:t>A pronoun is a word that stands in for a noun. The word goes back to Latin (</a:t>
            </a:r>
            <a:r>
              <a:rPr lang="en-US" i="1" dirty="0" err="1"/>
              <a:t>pronomen</a:t>
            </a:r>
            <a:r>
              <a:rPr lang="en-US" dirty="0"/>
              <a:t>), and literally means </a:t>
            </a:r>
            <a:r>
              <a:rPr lang="en-US" i="1" dirty="0"/>
              <a:t>in the place</a:t>
            </a:r>
            <a:r>
              <a:rPr lang="en-US" dirty="0"/>
              <a:t> </a:t>
            </a:r>
            <a:r>
              <a:rPr lang="en-US" i="1" dirty="0"/>
              <a:t>of</a:t>
            </a:r>
            <a:r>
              <a:rPr lang="en-US" dirty="0"/>
              <a:t> (pro) a </a:t>
            </a:r>
            <a:r>
              <a:rPr lang="en-US" i="1" dirty="0"/>
              <a:t>name/noun</a:t>
            </a:r>
            <a:r>
              <a:rPr lang="en-US" dirty="0"/>
              <a:t> (</a:t>
            </a:r>
            <a:r>
              <a:rPr lang="en-US" dirty="0" err="1"/>
              <a:t>nomen</a:t>
            </a:r>
            <a:r>
              <a:rPr lang="en-US" dirty="0"/>
              <a:t>). That’s why pronouns usually come after the noun that they refer back to</a:t>
            </a:r>
            <a:r>
              <a:rPr lang="en-US" dirty="0" smtClean="0"/>
              <a:t>:</a:t>
            </a:r>
          </a:p>
          <a:p>
            <a:pPr marL="0" indent="0">
              <a:buNone/>
            </a:pPr>
            <a:r>
              <a:rPr lang="en-US" dirty="0" smtClean="0"/>
              <a:t>Example:</a:t>
            </a:r>
          </a:p>
          <a:p>
            <a:r>
              <a:rPr lang="en-US" dirty="0" smtClean="0">
                <a:solidFill>
                  <a:srgbClr val="FF0000"/>
                </a:solidFill>
              </a:rPr>
              <a:t>John</a:t>
            </a:r>
            <a:r>
              <a:rPr lang="en-US" dirty="0">
                <a:solidFill>
                  <a:srgbClr val="FF0000"/>
                </a:solidFill>
              </a:rPr>
              <a:t>‘s</a:t>
            </a:r>
            <a:r>
              <a:rPr lang="en-US" dirty="0"/>
              <a:t> robot even combs </a:t>
            </a:r>
            <a:r>
              <a:rPr lang="en-US" dirty="0" smtClean="0">
                <a:solidFill>
                  <a:srgbClr val="FF0000"/>
                </a:solidFill>
              </a:rPr>
              <a:t>his</a:t>
            </a:r>
            <a:r>
              <a:rPr lang="en-US" dirty="0">
                <a:solidFill>
                  <a:srgbClr val="FF0000"/>
                </a:solidFill>
              </a:rPr>
              <a:t> </a:t>
            </a:r>
            <a:r>
              <a:rPr lang="en-US" dirty="0"/>
              <a:t>hair for him.</a:t>
            </a:r>
            <a:endParaRPr lang="en-US" dirty="0" smtClean="0"/>
          </a:p>
          <a:p>
            <a:pPr marL="0" indent="0">
              <a:buNone/>
            </a:pPr>
            <a:endParaRPr lang="en-US" dirty="0"/>
          </a:p>
        </p:txBody>
      </p:sp>
    </p:spTree>
    <p:extLst>
      <p:ext uri="{BB962C8B-B14F-4D97-AF65-F5344CB8AC3E}">
        <p14:creationId xmlns:p14="http://schemas.microsoft.com/office/powerpoint/2010/main" val="218506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smtClean="0"/>
              <a:t>3. ADJECTIVES</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en-US" dirty="0"/>
              <a:t>Adjectives are descriptive words that modify nouns or pronouns</a:t>
            </a:r>
            <a:r>
              <a:rPr lang="en-US" dirty="0" smtClean="0"/>
              <a:t>:</a:t>
            </a:r>
          </a:p>
          <a:p>
            <a:r>
              <a:rPr lang="en-US" dirty="0" smtClean="0"/>
              <a:t>Example:</a:t>
            </a:r>
          </a:p>
          <a:p>
            <a:pPr marL="0" indent="0">
              <a:buNone/>
            </a:pPr>
            <a:r>
              <a:rPr lang="en-US" dirty="0"/>
              <a:t>The </a:t>
            </a:r>
            <a:r>
              <a:rPr lang="en-US" dirty="0" smtClean="0">
                <a:solidFill>
                  <a:srgbClr val="FF0000"/>
                </a:solidFill>
              </a:rPr>
              <a:t>blue</a:t>
            </a:r>
            <a:r>
              <a:rPr lang="en-US" dirty="0"/>
              <a:t> ribbon</a:t>
            </a:r>
            <a:r>
              <a:rPr lang="en-US" dirty="0" smtClean="0"/>
              <a:t/>
            </a:r>
            <a:br>
              <a:rPr lang="en-US" dirty="0" smtClean="0"/>
            </a:br>
            <a:r>
              <a:rPr lang="en-US" dirty="0"/>
              <a:t>That </a:t>
            </a:r>
            <a:r>
              <a:rPr lang="en-US" dirty="0" smtClean="0">
                <a:solidFill>
                  <a:srgbClr val="FF0000"/>
                </a:solidFill>
              </a:rPr>
              <a:t>black</a:t>
            </a:r>
            <a:r>
              <a:rPr lang="en-US" dirty="0">
                <a:solidFill>
                  <a:srgbClr val="FF0000"/>
                </a:solidFill>
              </a:rPr>
              <a:t> </a:t>
            </a:r>
            <a:r>
              <a:rPr lang="en-US" dirty="0"/>
              <a:t>cat</a:t>
            </a:r>
            <a:r>
              <a:rPr lang="en-US" dirty="0" smtClean="0"/>
              <a:t/>
            </a:r>
            <a:br>
              <a:rPr lang="en-US" dirty="0" smtClean="0"/>
            </a:br>
            <a:r>
              <a:rPr lang="en-US" dirty="0"/>
              <a:t>A </a:t>
            </a:r>
            <a:r>
              <a:rPr lang="en-US" dirty="0" smtClean="0">
                <a:solidFill>
                  <a:srgbClr val="FF0000"/>
                </a:solidFill>
              </a:rPr>
              <a:t>better</a:t>
            </a:r>
            <a:r>
              <a:rPr lang="en-US" dirty="0"/>
              <a:t> me</a:t>
            </a:r>
            <a:r>
              <a:rPr lang="en-US" dirty="0" smtClean="0"/>
              <a:t/>
            </a:r>
            <a:br>
              <a:rPr lang="en-US" dirty="0" smtClean="0"/>
            </a:br>
            <a:r>
              <a:rPr lang="en-US" dirty="0"/>
              <a:t>An </a:t>
            </a:r>
            <a:r>
              <a:rPr lang="en-US" dirty="0" smtClean="0">
                <a:solidFill>
                  <a:srgbClr val="FF0000"/>
                </a:solidFill>
              </a:rPr>
              <a:t>educational</a:t>
            </a:r>
            <a:r>
              <a:rPr lang="en-US" dirty="0"/>
              <a:t> speech</a:t>
            </a:r>
          </a:p>
        </p:txBody>
      </p:sp>
    </p:spTree>
    <p:extLst>
      <p:ext uri="{BB962C8B-B14F-4D97-AF65-F5344CB8AC3E}">
        <p14:creationId xmlns:p14="http://schemas.microsoft.com/office/powerpoint/2010/main" val="307824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smtClean="0"/>
              <a:t>4. Verb</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lnSpcReduction="10000"/>
          </a:bodyPr>
          <a:lstStyle/>
          <a:p>
            <a:r>
              <a:rPr lang="en-US" dirty="0"/>
              <a:t>Verbs are the action words in a sentence that describe what the subject is doing. Along with nouns, verbs are the main part of a sentence or phrase, telling a story about what is taking place</a:t>
            </a:r>
            <a:r>
              <a:rPr lang="en-US" dirty="0" smtClean="0"/>
              <a:t>.</a:t>
            </a:r>
          </a:p>
          <a:p>
            <a:pPr marL="0" indent="0">
              <a:buNone/>
            </a:pPr>
            <a:r>
              <a:rPr lang="en-US" dirty="0" smtClean="0"/>
              <a:t>Example:</a:t>
            </a:r>
          </a:p>
          <a:p>
            <a:pPr marL="0" indent="0">
              <a:buNone/>
            </a:pPr>
            <a:r>
              <a:rPr lang="en-US" i="1" dirty="0"/>
              <a:t>Maria </a:t>
            </a:r>
            <a:r>
              <a:rPr lang="en-US" b="1" i="1" dirty="0" smtClean="0">
                <a:solidFill>
                  <a:srgbClr val="FF0000"/>
                </a:solidFill>
              </a:rPr>
              <a:t>sings</a:t>
            </a:r>
          </a:p>
          <a:p>
            <a:pPr marL="0" indent="0">
              <a:buNone/>
            </a:pPr>
            <a:r>
              <a:rPr lang="en-US" i="1" dirty="0"/>
              <a:t>He </a:t>
            </a:r>
            <a:r>
              <a:rPr lang="en-US" b="1" i="1" dirty="0">
                <a:solidFill>
                  <a:srgbClr val="FF0000"/>
                </a:solidFill>
              </a:rPr>
              <a:t>ran</a:t>
            </a:r>
            <a:r>
              <a:rPr lang="en-US" i="1" dirty="0"/>
              <a:t> </a:t>
            </a:r>
            <a:r>
              <a:rPr lang="en-US" i="1" dirty="0" smtClean="0"/>
              <a:t>away</a:t>
            </a:r>
          </a:p>
          <a:p>
            <a:pPr marL="0" indent="0">
              <a:buNone/>
            </a:pPr>
            <a:r>
              <a:rPr lang="en-US" i="1" dirty="0" smtClean="0"/>
              <a:t>She</a:t>
            </a:r>
            <a:r>
              <a:rPr lang="en-US" i="1" dirty="0"/>
              <a:t> </a:t>
            </a:r>
            <a:r>
              <a:rPr lang="en-US" b="1" i="1" dirty="0">
                <a:solidFill>
                  <a:srgbClr val="FF0000"/>
                </a:solidFill>
              </a:rPr>
              <a:t>eats</a:t>
            </a:r>
            <a:r>
              <a:rPr lang="en-US" i="1" dirty="0"/>
              <a:t> chocolate cake on Sundays</a:t>
            </a:r>
            <a:endParaRPr lang="en-US" dirty="0"/>
          </a:p>
        </p:txBody>
      </p:sp>
    </p:spTree>
    <p:extLst>
      <p:ext uri="{BB962C8B-B14F-4D97-AF65-F5344CB8AC3E}">
        <p14:creationId xmlns:p14="http://schemas.microsoft.com/office/powerpoint/2010/main" val="3587880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smtClean="0"/>
              <a:t>5. Adverb</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20000"/>
          </a:bodyPr>
          <a:lstStyle/>
          <a:p>
            <a:r>
              <a:rPr lang="en-US" dirty="0"/>
              <a:t>An adverb is a word that is used to change, modify or qualify several types of words including an </a:t>
            </a:r>
            <a:r>
              <a:rPr lang="en-US" b="1" dirty="0">
                <a:hlinkClick r:id="rId2"/>
              </a:rPr>
              <a:t>adjective</a:t>
            </a:r>
            <a:r>
              <a:rPr lang="en-US" dirty="0"/>
              <a:t>, a </a:t>
            </a:r>
            <a:r>
              <a:rPr lang="en-US" b="1" dirty="0">
                <a:hlinkClick r:id="rId3"/>
              </a:rPr>
              <a:t>verb</a:t>
            </a:r>
            <a:r>
              <a:rPr lang="en-US" dirty="0"/>
              <a:t>, a </a:t>
            </a:r>
            <a:r>
              <a:rPr lang="en-US" b="1" dirty="0">
                <a:hlinkClick r:id="rId4"/>
              </a:rPr>
              <a:t>clause</a:t>
            </a:r>
            <a:r>
              <a:rPr lang="en-US" dirty="0"/>
              <a:t>, another </a:t>
            </a:r>
            <a:r>
              <a:rPr lang="en-US" b="1" dirty="0">
                <a:hlinkClick r:id="rId5"/>
              </a:rPr>
              <a:t>adverb</a:t>
            </a:r>
            <a:r>
              <a:rPr lang="en-US" dirty="0"/>
              <a:t>, or any other type of word or </a:t>
            </a:r>
            <a:r>
              <a:rPr lang="en-US" dirty="0" smtClean="0"/>
              <a:t>phrase</a:t>
            </a:r>
          </a:p>
          <a:p>
            <a:pPr marL="0" indent="0">
              <a:buNone/>
            </a:pPr>
            <a:r>
              <a:rPr lang="en-US" dirty="0" smtClean="0"/>
              <a:t>Example:</a:t>
            </a:r>
          </a:p>
          <a:p>
            <a:r>
              <a:rPr lang="en-US" dirty="0"/>
              <a:t>When? She </a:t>
            </a:r>
            <a:r>
              <a:rPr lang="en-US" i="1" dirty="0">
                <a:solidFill>
                  <a:srgbClr val="FF0000"/>
                </a:solidFill>
              </a:rPr>
              <a:t>always</a:t>
            </a:r>
            <a:r>
              <a:rPr lang="en-US" dirty="0"/>
              <a:t> arrives early.</a:t>
            </a:r>
          </a:p>
          <a:p>
            <a:r>
              <a:rPr lang="en-US" dirty="0"/>
              <a:t>How? He drives </a:t>
            </a:r>
            <a:r>
              <a:rPr lang="en-US" i="1" dirty="0">
                <a:solidFill>
                  <a:srgbClr val="FF0000"/>
                </a:solidFill>
              </a:rPr>
              <a:t>carefully</a:t>
            </a:r>
            <a:r>
              <a:rPr lang="en-US" dirty="0"/>
              <a:t>.</a:t>
            </a:r>
          </a:p>
          <a:p>
            <a:r>
              <a:rPr lang="en-US" dirty="0"/>
              <a:t>Where? They go </a:t>
            </a:r>
            <a:r>
              <a:rPr lang="en-US" i="1" dirty="0">
                <a:solidFill>
                  <a:srgbClr val="FF0000"/>
                </a:solidFill>
              </a:rPr>
              <a:t>everywhere</a:t>
            </a:r>
            <a:r>
              <a:rPr lang="en-US" dirty="0"/>
              <a:t> together.</a:t>
            </a:r>
          </a:p>
          <a:p>
            <a:r>
              <a:rPr lang="en-US" dirty="0"/>
              <a:t>In what way? She eats</a:t>
            </a:r>
            <a:r>
              <a:rPr lang="en-US" i="1" dirty="0"/>
              <a:t> </a:t>
            </a:r>
            <a:r>
              <a:rPr lang="en-US" i="1" dirty="0">
                <a:solidFill>
                  <a:srgbClr val="FF0000"/>
                </a:solidFill>
              </a:rPr>
              <a:t>slowly</a:t>
            </a:r>
            <a:r>
              <a:rPr lang="en-US" dirty="0"/>
              <a:t>.</a:t>
            </a:r>
          </a:p>
          <a:p>
            <a:r>
              <a:rPr lang="en-US" dirty="0"/>
              <a:t>To what extent? It is </a:t>
            </a:r>
            <a:r>
              <a:rPr lang="en-US" i="1" dirty="0">
                <a:solidFill>
                  <a:srgbClr val="FF0000"/>
                </a:solidFill>
              </a:rPr>
              <a:t>terribly</a:t>
            </a:r>
            <a:r>
              <a:rPr lang="en-US" dirty="0"/>
              <a:t> hot.</a:t>
            </a:r>
          </a:p>
          <a:p>
            <a:pPr marL="0" indent="0">
              <a:buNone/>
            </a:pPr>
            <a:endParaRPr lang="en-US" dirty="0"/>
          </a:p>
        </p:txBody>
      </p:sp>
    </p:spTree>
    <p:extLst>
      <p:ext uri="{BB962C8B-B14F-4D97-AF65-F5344CB8AC3E}">
        <p14:creationId xmlns:p14="http://schemas.microsoft.com/office/powerpoint/2010/main" val="1856988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smtClean="0"/>
              <a:t>6. Preposition</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10000"/>
          </a:bodyPr>
          <a:lstStyle/>
          <a:p>
            <a:r>
              <a:rPr lang="en-US" dirty="0"/>
              <a:t>A preposition is a word used to link </a:t>
            </a:r>
            <a:r>
              <a:rPr lang="en-US" dirty="0">
                <a:hlinkClick r:id="rId2"/>
              </a:rPr>
              <a:t>nouns</a:t>
            </a:r>
            <a:r>
              <a:rPr lang="en-US" dirty="0"/>
              <a:t>, </a:t>
            </a:r>
            <a:r>
              <a:rPr lang="en-US" dirty="0">
                <a:hlinkClick r:id="rId3"/>
              </a:rPr>
              <a:t>pronouns</a:t>
            </a:r>
            <a:r>
              <a:rPr lang="en-US" dirty="0"/>
              <a:t>, or phrases to other words within a sentence. </a:t>
            </a:r>
            <a:endParaRPr lang="en-US" dirty="0" smtClean="0"/>
          </a:p>
          <a:p>
            <a:pPr marL="0" indent="0">
              <a:buNone/>
            </a:pPr>
            <a:r>
              <a:rPr lang="en-US" dirty="0" smtClean="0"/>
              <a:t>Example:</a:t>
            </a:r>
          </a:p>
          <a:p>
            <a:r>
              <a:rPr lang="en-US" dirty="0"/>
              <a:t>I prefer to read </a:t>
            </a:r>
            <a:r>
              <a:rPr lang="en-US" i="1" dirty="0">
                <a:solidFill>
                  <a:srgbClr val="FF0000"/>
                </a:solidFill>
              </a:rPr>
              <a:t>in</a:t>
            </a:r>
            <a:r>
              <a:rPr lang="en-US" i="1" dirty="0"/>
              <a:t> </a:t>
            </a:r>
            <a:r>
              <a:rPr lang="en-US" dirty="0"/>
              <a:t>the library.</a:t>
            </a:r>
          </a:p>
          <a:p>
            <a:r>
              <a:rPr lang="en-US" dirty="0"/>
              <a:t>He climbed </a:t>
            </a:r>
            <a:r>
              <a:rPr lang="en-US" i="1" dirty="0">
                <a:solidFill>
                  <a:srgbClr val="FF0000"/>
                </a:solidFill>
              </a:rPr>
              <a:t>up</a:t>
            </a:r>
            <a:r>
              <a:rPr lang="en-US" dirty="0"/>
              <a:t> the ladder to get </a:t>
            </a:r>
            <a:r>
              <a:rPr lang="en-US" i="1" dirty="0"/>
              <a:t>onto</a:t>
            </a:r>
            <a:r>
              <a:rPr lang="en-US" dirty="0"/>
              <a:t> the roof.</a:t>
            </a:r>
          </a:p>
          <a:p>
            <a:r>
              <a:rPr lang="en-US" dirty="0"/>
              <a:t>Please sign your name </a:t>
            </a:r>
            <a:r>
              <a:rPr lang="en-US" i="1" dirty="0">
                <a:solidFill>
                  <a:srgbClr val="FF0000"/>
                </a:solidFill>
              </a:rPr>
              <a:t>on</a:t>
            </a:r>
            <a:r>
              <a:rPr lang="en-US" dirty="0"/>
              <a:t> the dotted line </a:t>
            </a:r>
            <a:r>
              <a:rPr lang="en-US" i="1" dirty="0"/>
              <a:t>after</a:t>
            </a:r>
            <a:r>
              <a:rPr lang="en-US" dirty="0"/>
              <a:t> you read the contract.</a:t>
            </a:r>
          </a:p>
          <a:p>
            <a:r>
              <a:rPr lang="en-US" dirty="0"/>
              <a:t>Go </a:t>
            </a:r>
            <a:r>
              <a:rPr lang="en-US" i="1" dirty="0"/>
              <a:t>down</a:t>
            </a:r>
            <a:r>
              <a:rPr lang="en-US" dirty="0"/>
              <a:t> the stairs and </a:t>
            </a:r>
            <a:r>
              <a:rPr lang="en-US" i="1" dirty="0">
                <a:solidFill>
                  <a:srgbClr val="FF0000"/>
                </a:solidFill>
              </a:rPr>
              <a:t>through</a:t>
            </a:r>
            <a:r>
              <a:rPr lang="en-US" dirty="0"/>
              <a:t> the door.</a:t>
            </a:r>
          </a:p>
          <a:p>
            <a:pPr marL="0" indent="0">
              <a:buNone/>
            </a:pPr>
            <a:endParaRPr lang="en-US" dirty="0" smtClean="0"/>
          </a:p>
          <a:p>
            <a:endParaRPr lang="en-US" dirty="0"/>
          </a:p>
        </p:txBody>
      </p:sp>
    </p:spTree>
    <p:extLst>
      <p:ext uri="{BB962C8B-B14F-4D97-AF65-F5344CB8AC3E}">
        <p14:creationId xmlns:p14="http://schemas.microsoft.com/office/powerpoint/2010/main" val="2888864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smtClean="0"/>
              <a:t>7. CONJUNCTION</a:t>
            </a:r>
            <a:endParaRPr lang="en-US" dirty="0"/>
          </a:p>
        </p:txBody>
      </p:sp>
      <p:sp>
        <p:nvSpPr>
          <p:cNvPr id="3" name="Content Placeholder 2"/>
          <p:cNvSpPr>
            <a:spLocks noGrp="1"/>
          </p:cNvSpPr>
          <p:nvPr>
            <p:ph idx="1"/>
          </p:nvPr>
        </p:nvSpPr>
        <p:spPr/>
        <p:txBody>
          <a:bodyPr>
            <a:normAutofit lnSpcReduction="10000"/>
          </a:bodyPr>
          <a:lstStyle/>
          <a:p>
            <a:r>
              <a:rPr lang="en-US" dirty="0"/>
              <a:t>A conjunction is a part of speech that is used to connect words, phrases, clauses, or sentences. Conjunctions are considered to be invariable grammar particle, and they may or may not stand between items they conjoin</a:t>
            </a:r>
            <a:r>
              <a:rPr lang="en-US" dirty="0" smtClean="0"/>
              <a:t>.</a:t>
            </a:r>
          </a:p>
          <a:p>
            <a:pPr marL="0" indent="0">
              <a:buNone/>
            </a:pPr>
            <a:r>
              <a:rPr lang="en-US" dirty="0" smtClean="0"/>
              <a:t>Example:</a:t>
            </a:r>
          </a:p>
          <a:p>
            <a:r>
              <a:rPr lang="en-US" dirty="0"/>
              <a:t>I tried to hit the nail </a:t>
            </a:r>
            <a:r>
              <a:rPr lang="en-US" b="1" i="1" dirty="0">
                <a:solidFill>
                  <a:srgbClr val="FF0000"/>
                </a:solidFill>
              </a:rPr>
              <a:t>but</a:t>
            </a:r>
            <a:r>
              <a:rPr lang="en-US" dirty="0"/>
              <a:t> hit my thumb instead.</a:t>
            </a:r>
          </a:p>
          <a:p>
            <a:r>
              <a:rPr lang="en-US" dirty="0"/>
              <a:t>I have two goldfish </a:t>
            </a:r>
            <a:r>
              <a:rPr lang="en-US" b="1" i="1" dirty="0">
                <a:solidFill>
                  <a:srgbClr val="FF0000"/>
                </a:solidFill>
              </a:rPr>
              <a:t>and</a:t>
            </a:r>
            <a:r>
              <a:rPr lang="en-US" dirty="0"/>
              <a:t> a cat.</a:t>
            </a:r>
          </a:p>
          <a:p>
            <a:r>
              <a:rPr lang="en-US" dirty="0"/>
              <a:t>I’d like a bike </a:t>
            </a:r>
            <a:r>
              <a:rPr lang="en-US" b="1" i="1" dirty="0">
                <a:solidFill>
                  <a:srgbClr val="FF0000"/>
                </a:solidFill>
              </a:rPr>
              <a:t>for</a:t>
            </a:r>
            <a:r>
              <a:rPr lang="en-US" dirty="0"/>
              <a:t> commuting to work.</a:t>
            </a:r>
          </a:p>
          <a:p>
            <a:pPr marL="0" indent="0">
              <a:buNone/>
            </a:pPr>
            <a:endParaRPr lang="en-US" dirty="0"/>
          </a:p>
        </p:txBody>
      </p:sp>
    </p:spTree>
    <p:extLst>
      <p:ext uri="{BB962C8B-B14F-4D97-AF65-F5344CB8AC3E}">
        <p14:creationId xmlns:p14="http://schemas.microsoft.com/office/powerpoint/2010/main" val="1203168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500</Words>
  <Application>Microsoft Office PowerPoint</Application>
  <PresentationFormat>On-screen Show (4:3)</PresentationFormat>
  <Paragraphs>123</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Wingdings</vt:lpstr>
      <vt:lpstr>Wingdings 2</vt:lpstr>
      <vt:lpstr>Office Theme</vt:lpstr>
      <vt:lpstr>LESSION 4 </vt:lpstr>
      <vt:lpstr>Parts of Speech</vt:lpstr>
      <vt:lpstr>1. NOUNS</vt:lpstr>
      <vt:lpstr>2. PRONOUNS</vt:lpstr>
      <vt:lpstr>3. ADJECTIVES</vt:lpstr>
      <vt:lpstr>4. Verb</vt:lpstr>
      <vt:lpstr>5. Adverb</vt:lpstr>
      <vt:lpstr>6. Preposition</vt:lpstr>
      <vt:lpstr>7. CONJUNCTION</vt:lpstr>
      <vt:lpstr>8. INTERJECTIONS</vt:lpstr>
      <vt:lpstr>NOUN</vt:lpstr>
      <vt:lpstr>Noun</vt:lpstr>
      <vt:lpstr>PowerPoint Presentation</vt:lpstr>
      <vt:lpstr>PowerPoint Presentation</vt:lpstr>
      <vt:lpstr>Guess the following</vt:lpstr>
      <vt:lpstr>Check the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LESSION 4 </dc:title>
  <dc:creator>Windows User</dc:creator>
  <cp:lastModifiedBy>admin</cp:lastModifiedBy>
  <cp:revision>13</cp:revision>
  <dcterms:created xsi:type="dcterms:W3CDTF">2021-09-09T05:56:24Z</dcterms:created>
  <dcterms:modified xsi:type="dcterms:W3CDTF">2024-07-31T07:37:29Z</dcterms:modified>
</cp:coreProperties>
</file>