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1450" y="67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2105-803E-4C10-A9C7-4E77BA71A45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9873-89AF-4740-A206-337A1895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680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2105-803E-4C10-A9C7-4E77BA71A45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9873-89AF-4740-A206-337A1895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094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2105-803E-4C10-A9C7-4E77BA71A45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9873-89AF-4740-A206-337A1895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728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2105-803E-4C10-A9C7-4E77BA71A45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9873-89AF-4740-A206-337A1895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411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2105-803E-4C10-A9C7-4E77BA71A45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9873-89AF-4740-A206-337A1895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63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2105-803E-4C10-A9C7-4E77BA71A45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9873-89AF-4740-A206-337A1895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01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2105-803E-4C10-A9C7-4E77BA71A45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9873-89AF-4740-A206-337A1895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724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2105-803E-4C10-A9C7-4E77BA71A45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9873-89AF-4740-A206-337A1895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98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2105-803E-4C10-A9C7-4E77BA71A45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9873-89AF-4740-A206-337A1895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235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2105-803E-4C10-A9C7-4E77BA71A45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9873-89AF-4740-A206-337A1895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613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E2105-803E-4C10-A9C7-4E77BA71A45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39873-89AF-4740-A206-337A1895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787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E2105-803E-4C10-A9C7-4E77BA71A45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739873-89AF-4740-A206-337A1895A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685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LESSON 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36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Title 1"/>
          <p:cNvSpPr>
            <a:spLocks noGrp="1"/>
          </p:cNvSpPr>
          <p:nvPr>
            <p:ph type="title"/>
          </p:nvPr>
        </p:nvSpPr>
        <p:spPr>
          <a:xfrm>
            <a:off x="457200" y="260350"/>
            <a:ext cx="8156575" cy="8683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Geographical Use of Definite Article ‘</a:t>
            </a:r>
            <a:r>
              <a:rPr lang="en-US" sz="2800" i="1" dirty="0" smtClean="0"/>
              <a:t>The’</a:t>
            </a:r>
            <a:r>
              <a:rPr lang="en-US" sz="28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  <p:sp>
        <p:nvSpPr>
          <p:cNvPr id="77827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/>
              <a:t>rivers, oceans, seas (e.g. the Mississippi River, the Atlantic Ocean,)</a:t>
            </a:r>
          </a:p>
          <a:p>
            <a:r>
              <a:rPr lang="en-US" dirty="0" smtClean="0"/>
              <a:t>mountain ranges (e.g. the Rockies, the Dolomites, the </a:t>
            </a:r>
            <a:r>
              <a:rPr lang="en-US" dirty="0" err="1" smtClean="0"/>
              <a:t>Laurentians</a:t>
            </a:r>
            <a:r>
              <a:rPr lang="en-US" dirty="0" smtClean="0"/>
              <a:t>)</a:t>
            </a:r>
          </a:p>
          <a:p>
            <a:r>
              <a:rPr lang="en-US" dirty="0" smtClean="0"/>
              <a:t>points on the globe (e.g. the Equator, the North Pole)</a:t>
            </a:r>
          </a:p>
          <a:p>
            <a:r>
              <a:rPr lang="en-US" dirty="0" smtClean="0"/>
              <a:t>geographical areas (e.g. the Middle East, the South)</a:t>
            </a:r>
          </a:p>
          <a:p>
            <a:r>
              <a:rPr lang="en-US" dirty="0" smtClean="0"/>
              <a:t>deserts and forests (e.g. the Gobi Desert, the Black Forest)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16399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itle 1"/>
          <p:cNvSpPr>
            <a:spLocks noGrp="1"/>
          </p:cNvSpPr>
          <p:nvPr>
            <p:ph type="title"/>
          </p:nvPr>
        </p:nvSpPr>
        <p:spPr>
          <a:xfrm>
            <a:off x="762000" y="990600"/>
            <a:ext cx="7543800" cy="148748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u="sng" dirty="0"/>
              <a:t/>
            </a:r>
            <a:br>
              <a:rPr lang="en-US" sz="2400" u="sng" dirty="0"/>
            </a:br>
            <a:r>
              <a:rPr lang="en-US" sz="2400" dirty="0" smtClean="0"/>
              <a:t>Why we use article ‘the’ with USA,UK but not with India, China, Pakistan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u="sng" dirty="0" smtClean="0"/>
              <a:t/>
            </a:r>
            <a:br>
              <a:rPr lang="en-US" sz="2400" u="sng" dirty="0" smtClean="0"/>
            </a:br>
            <a:r>
              <a:rPr lang="en-US" sz="2400" u="sng" dirty="0" smtClean="0"/>
              <a:t/>
            </a:r>
            <a:br>
              <a:rPr lang="en-US" sz="2400" u="sng" dirty="0" smtClean="0"/>
            </a:br>
            <a:endParaRPr lang="en-US" dirty="0" smtClean="0"/>
          </a:p>
        </p:txBody>
      </p:sp>
      <p:sp>
        <p:nvSpPr>
          <p:cNvPr id="78851" name="Content Placeholder 2"/>
          <p:cNvSpPr>
            <a:spLocks noGrp="1"/>
          </p:cNvSpPr>
          <p:nvPr>
            <p:ph idx="1"/>
          </p:nvPr>
        </p:nvSpPr>
        <p:spPr>
          <a:xfrm>
            <a:off x="762000" y="2514600"/>
            <a:ext cx="7543800" cy="3230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the countries which consist the words ‘states’, ‘republic’, ‘kingdom’.</a:t>
            </a:r>
          </a:p>
          <a:p>
            <a:r>
              <a:rPr lang="en-US" dirty="0" smtClean="0"/>
              <a:t>‘The’ is also used with the countries consisting many Islands.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E.g.: The Philippines, The Maldives, The West Indies etc.</a:t>
            </a:r>
          </a:p>
        </p:txBody>
      </p:sp>
    </p:spTree>
    <p:extLst>
      <p:ext uri="{BB962C8B-B14F-4D97-AF65-F5344CB8AC3E}">
        <p14:creationId xmlns:p14="http://schemas.microsoft.com/office/powerpoint/2010/main" val="11199698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199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Not Used </a:t>
            </a:r>
          </a:p>
        </p:txBody>
      </p:sp>
      <p:sp>
        <p:nvSpPr>
          <p:cNvPr id="74755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387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/>
              <a:t>Before plural countable nouns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Horses are noble animals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Children like chocolates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  </a:t>
            </a:r>
          </a:p>
          <a:p>
            <a:r>
              <a:rPr lang="en-US" dirty="0" smtClean="0"/>
              <a:t>Before uncountable nouns</a:t>
            </a:r>
            <a:br>
              <a:rPr lang="en-US" dirty="0" smtClean="0"/>
            </a:br>
            <a:r>
              <a:rPr lang="en-US" dirty="0" smtClean="0"/>
              <a:t>Milk is good for you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Gold is a precious metal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n-US" dirty="0" smtClean="0"/>
              <a:t>Before abstract nouns</a:t>
            </a:r>
            <a:br>
              <a:rPr lang="en-US" dirty="0" smtClean="0"/>
            </a:br>
            <a:r>
              <a:rPr lang="en-US" dirty="0" smtClean="0"/>
              <a:t>Fear is natural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 Honesty is the best policy</a:t>
            </a:r>
          </a:p>
        </p:txBody>
      </p:sp>
    </p:spTree>
    <p:extLst>
      <p:ext uri="{BB962C8B-B14F-4D97-AF65-F5344CB8AC3E}">
        <p14:creationId xmlns:p14="http://schemas.microsoft.com/office/powerpoint/2010/main" val="16053103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/>
              <a:t>Before proper names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Gopal , India, Ramesh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n-US" dirty="0" smtClean="0"/>
              <a:t>Before Languages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English, Sanskrit, Chinese 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n-US" dirty="0" smtClean="0"/>
              <a:t>Before names of relation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Father has returned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Aunt wants you to see her</a:t>
            </a:r>
          </a:p>
        </p:txBody>
      </p:sp>
    </p:spTree>
    <p:extLst>
      <p:ext uri="{BB962C8B-B14F-4D97-AF65-F5344CB8AC3E}">
        <p14:creationId xmlns:p14="http://schemas.microsoft.com/office/powerpoint/2010/main" val="214973326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9144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Articles</a:t>
            </a:r>
          </a:p>
        </p:txBody>
      </p:sp>
      <p:sp>
        <p:nvSpPr>
          <p:cNvPr id="70659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Indefinite   			         Definite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Articles 					 Article	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 (A, An)					   (The)</a:t>
            </a:r>
          </a:p>
        </p:txBody>
      </p:sp>
      <p:cxnSp>
        <p:nvCxnSpPr>
          <p:cNvPr id="70660" name="Straight Arrow Connector 4"/>
          <p:cNvCxnSpPr>
            <a:cxnSpLocks noChangeShapeType="1"/>
          </p:cNvCxnSpPr>
          <p:nvPr/>
        </p:nvCxnSpPr>
        <p:spPr bwMode="auto">
          <a:xfrm>
            <a:off x="4267200" y="1295400"/>
            <a:ext cx="0" cy="812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prstShdw prst="shdw13" dist="52363" dir="11642175">
              <a:schemeClr val="bg2">
                <a:alpha val="50000"/>
              </a:schemeClr>
            </a:prstShdw>
          </a:effectLst>
        </p:spPr>
      </p:cxnSp>
      <p:cxnSp>
        <p:nvCxnSpPr>
          <p:cNvPr id="70661" name="Straight Connector 8"/>
          <p:cNvCxnSpPr>
            <a:cxnSpLocks noChangeShapeType="1"/>
          </p:cNvCxnSpPr>
          <p:nvPr/>
        </p:nvCxnSpPr>
        <p:spPr bwMode="auto">
          <a:xfrm>
            <a:off x="1676400" y="2133600"/>
            <a:ext cx="4962525" cy="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>
            <a:prstShdw prst="shdw13" dist="52363" dir="11642175">
              <a:schemeClr val="bg2">
                <a:alpha val="50000"/>
              </a:schemeClr>
            </a:prstShdw>
          </a:effectLst>
        </p:spPr>
      </p:cxnSp>
      <p:cxnSp>
        <p:nvCxnSpPr>
          <p:cNvPr id="70662" name="Straight Arrow Connector 10"/>
          <p:cNvCxnSpPr>
            <a:cxnSpLocks noChangeShapeType="1"/>
          </p:cNvCxnSpPr>
          <p:nvPr/>
        </p:nvCxnSpPr>
        <p:spPr bwMode="auto">
          <a:xfrm>
            <a:off x="1676400" y="2133600"/>
            <a:ext cx="15875" cy="66675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prstShdw prst="shdw13" dist="52363" dir="11642175">
              <a:schemeClr val="bg2">
                <a:alpha val="50000"/>
              </a:schemeClr>
            </a:prstShdw>
          </a:effectLst>
        </p:spPr>
      </p:cxnSp>
      <p:cxnSp>
        <p:nvCxnSpPr>
          <p:cNvPr id="70663" name="Straight Arrow Connector 11"/>
          <p:cNvCxnSpPr>
            <a:cxnSpLocks noChangeShapeType="1"/>
          </p:cNvCxnSpPr>
          <p:nvPr/>
        </p:nvCxnSpPr>
        <p:spPr bwMode="auto">
          <a:xfrm>
            <a:off x="6629400" y="2133600"/>
            <a:ext cx="14288" cy="66833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  <a:effectLst>
            <a:prstShdw prst="shdw13" dist="52363" dir="11642175">
              <a:schemeClr val="bg2">
                <a:alpha val="50000"/>
              </a:schemeClr>
            </a:prstShdw>
          </a:effectLst>
        </p:spPr>
      </p:cxnSp>
    </p:spTree>
    <p:extLst>
      <p:ext uri="{BB962C8B-B14F-4D97-AF65-F5344CB8AC3E}">
        <p14:creationId xmlns:p14="http://schemas.microsoft.com/office/powerpoint/2010/main" val="331730895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 TEST ON ARTICLE</a:t>
            </a:r>
          </a:p>
        </p:txBody>
      </p:sp>
      <p:graphicFrame>
        <p:nvGraphicFramePr>
          <p:cNvPr id="5122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7570462"/>
              </p:ext>
            </p:extLst>
          </p:nvPr>
        </p:nvGraphicFramePr>
        <p:xfrm>
          <a:off x="3733800" y="2971800"/>
          <a:ext cx="914400" cy="714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" name="Document" showAsIcon="1" r:id="rId3" imgW="914400" imgH="714240" progId="Word.Document.12">
                  <p:embed/>
                </p:oleObj>
              </mc:Choice>
              <mc:Fallback>
                <p:oleObj name="Document" showAsIcon="1" r:id="rId3" imgW="914400" imgH="714240" progId="Word.Document.12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2971800"/>
                        <a:ext cx="914400" cy="714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919842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Indefinite Articles</a:t>
            </a:r>
          </a:p>
        </p:txBody>
      </p:sp>
      <p:sp>
        <p:nvSpPr>
          <p:cNvPr id="7168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US" sz="3000" dirty="0" smtClean="0"/>
              <a:t>Before a singular noun which is countable</a:t>
            </a:r>
          </a:p>
          <a:p>
            <a:pPr>
              <a:buFont typeface="Wingdings" pitchFamily="2" charset="2"/>
              <a:buNone/>
            </a:pPr>
            <a:r>
              <a:rPr lang="en-US" sz="3000" dirty="0" smtClean="0"/>
              <a:t>   A horse, A book</a:t>
            </a:r>
          </a:p>
          <a:p>
            <a:r>
              <a:rPr lang="en-US" sz="3000" dirty="0" smtClean="0"/>
              <a:t>With a noun complement, including names of professions. </a:t>
            </a:r>
            <a:br>
              <a:rPr lang="en-US" sz="3000" dirty="0" smtClean="0"/>
            </a:br>
            <a:r>
              <a:rPr lang="en-US" sz="3000" dirty="0" smtClean="0"/>
              <a:t> She is a doctor</a:t>
            </a:r>
          </a:p>
          <a:p>
            <a:pPr>
              <a:buFont typeface="Wingdings" pitchFamily="2" charset="2"/>
              <a:buNone/>
            </a:pPr>
            <a:r>
              <a:rPr lang="en-US" sz="3000" dirty="0" smtClean="0"/>
              <a:t>    He became a famous actor</a:t>
            </a:r>
          </a:p>
          <a:p>
            <a:r>
              <a:rPr lang="en-US" sz="3000" dirty="0" smtClean="0"/>
              <a:t>In certain numerical expressions</a:t>
            </a:r>
            <a:br>
              <a:rPr lang="en-US" sz="3000" dirty="0" smtClean="0"/>
            </a:br>
            <a:r>
              <a:rPr lang="en-US" sz="3000" dirty="0" smtClean="0"/>
              <a:t>a dozen, a hundred</a:t>
            </a:r>
          </a:p>
          <a:p>
            <a:r>
              <a:rPr lang="en-US" sz="3000" dirty="0" smtClean="0"/>
              <a:t>In exclamations ….</a:t>
            </a:r>
          </a:p>
          <a:p>
            <a:pPr>
              <a:buFont typeface="Wingdings" pitchFamily="2" charset="2"/>
              <a:buNone/>
            </a:pPr>
            <a:r>
              <a:rPr lang="en-US" sz="3000" dirty="0" smtClean="0"/>
              <a:t>   “What a sunny day!”</a:t>
            </a:r>
          </a:p>
          <a:p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0837365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86000"/>
            <a:ext cx="8229600" cy="19050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dirty="0" smtClean="0"/>
              <a:t>Before certain uncountable nouns / or certain expressions of quantity: Example: </a:t>
            </a:r>
            <a:r>
              <a:rPr lang="en-US" i="1" dirty="0" smtClean="0"/>
              <a:t>a piece</a:t>
            </a:r>
            <a:r>
              <a:rPr lang="en-US" dirty="0" smtClean="0"/>
              <a:t> of advice, </a:t>
            </a:r>
            <a:r>
              <a:rPr lang="en-US" i="1" dirty="0" smtClean="0"/>
              <a:t>a lot of</a:t>
            </a:r>
            <a:r>
              <a:rPr lang="en-US" dirty="0" smtClean="0"/>
              <a:t>, </a:t>
            </a:r>
            <a:r>
              <a:rPr lang="en-US" i="1" dirty="0" smtClean="0"/>
              <a:t> a couple of days ago </a:t>
            </a:r>
            <a:r>
              <a:rPr lang="en-US" dirty="0" smtClean="0"/>
              <a:t>etc.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564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An</a:t>
            </a:r>
          </a:p>
        </p:txBody>
      </p:sp>
      <p:sp>
        <p:nvSpPr>
          <p:cNvPr id="72707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3200" dirty="0" smtClean="0"/>
              <a:t>A – An apple a day keeps a doctor  away</a:t>
            </a:r>
          </a:p>
          <a:p>
            <a:r>
              <a:rPr lang="en-US" sz="3200" dirty="0" smtClean="0"/>
              <a:t>E  - I want to be an engineer</a:t>
            </a:r>
          </a:p>
          <a:p>
            <a:r>
              <a:rPr lang="en-US" sz="3200" dirty="0" smtClean="0"/>
              <a:t>I – He placed an ink bottle on the </a:t>
            </a:r>
          </a:p>
          <a:p>
            <a:pPr>
              <a:buFont typeface="Wingdings" pitchFamily="2" charset="2"/>
              <a:buNone/>
            </a:pPr>
            <a:r>
              <a:rPr lang="en-US" sz="3200" dirty="0" smtClean="0"/>
              <a:t>         table</a:t>
            </a:r>
          </a:p>
          <a:p>
            <a:r>
              <a:rPr lang="en-US" sz="3200" dirty="0" smtClean="0"/>
              <a:t>O – An owl can see in dark</a:t>
            </a:r>
          </a:p>
          <a:p>
            <a:r>
              <a:rPr lang="en-US" sz="3200" dirty="0" smtClean="0"/>
              <a:t>U – I always carry an umbrella</a:t>
            </a:r>
          </a:p>
        </p:txBody>
      </p:sp>
    </p:spTree>
    <p:extLst>
      <p:ext uri="{BB962C8B-B14F-4D97-AF65-F5344CB8AC3E}">
        <p14:creationId xmlns:p14="http://schemas.microsoft.com/office/powerpoint/2010/main" val="258008866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Content Placeholder 2"/>
          <p:cNvSpPr>
            <a:spLocks noGrp="1"/>
          </p:cNvSpPr>
          <p:nvPr>
            <p:ph idx="1"/>
          </p:nvPr>
        </p:nvSpPr>
        <p:spPr>
          <a:xfrm>
            <a:off x="609600" y="1981200"/>
            <a:ext cx="7772400" cy="23447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sz="2800" dirty="0" smtClean="0"/>
              <a:t>I went to ___University   (a/an/the).</a:t>
            </a:r>
          </a:p>
          <a:p>
            <a:pPr>
              <a:buFont typeface="Wingdings" pitchFamily="2" charset="2"/>
              <a:buNone/>
            </a:pPr>
            <a:endParaRPr lang="en-US" sz="2800" dirty="0" smtClean="0"/>
          </a:p>
          <a:p>
            <a:r>
              <a:rPr lang="en-US" sz="2800" dirty="0" smtClean="0"/>
              <a:t>An honest man, an hour,  An honorable man. </a:t>
            </a:r>
          </a:p>
        </p:txBody>
      </p:sp>
    </p:spTree>
    <p:extLst>
      <p:ext uri="{BB962C8B-B14F-4D97-AF65-F5344CB8AC3E}">
        <p14:creationId xmlns:p14="http://schemas.microsoft.com/office/powerpoint/2010/main" val="15125537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9131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 Definite Article</a:t>
            </a:r>
          </a:p>
        </p:txBody>
      </p:sp>
      <p:sp>
        <p:nvSpPr>
          <p:cNvPr id="76803" name="Content Placeholder 2"/>
          <p:cNvSpPr>
            <a:spLocks noGrp="1"/>
          </p:cNvSpPr>
          <p:nvPr>
            <p:ph idx="1"/>
          </p:nvPr>
        </p:nvSpPr>
        <p:spPr>
          <a:xfrm>
            <a:off x="457200" y="1277938"/>
            <a:ext cx="8229600" cy="53848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 dirty="0" smtClean="0"/>
              <a:t>Before nouns of which there is only one.(Unique)</a:t>
            </a:r>
            <a:br>
              <a:rPr lang="en-US" dirty="0" smtClean="0"/>
            </a:br>
            <a:r>
              <a:rPr lang="en-US" dirty="0" smtClean="0"/>
              <a:t>"The earth is round." </a:t>
            </a:r>
          </a:p>
          <a:p>
            <a:r>
              <a:rPr lang="en-US" dirty="0" smtClean="0"/>
              <a:t>Before superlatives 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"The longest river in the world." </a:t>
            </a:r>
          </a:p>
          <a:p>
            <a:r>
              <a:rPr lang="en-US" dirty="0" smtClean="0"/>
              <a:t>Before musical instruments.</a:t>
            </a:r>
            <a:br>
              <a:rPr lang="en-US" dirty="0" smtClean="0"/>
            </a:br>
            <a:r>
              <a:rPr lang="en-US" dirty="0" smtClean="0"/>
              <a:t>She plays the piano" </a:t>
            </a:r>
          </a:p>
          <a:p>
            <a:r>
              <a:rPr lang="en-US" dirty="0" smtClean="0"/>
              <a:t>Before a noun which has become definite as a result of being mentioned a second time.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"We saw a good film last night. It was the film which  you recommended."  </a:t>
            </a:r>
          </a:p>
        </p:txBody>
      </p:sp>
    </p:spTree>
    <p:extLst>
      <p:ext uri="{BB962C8B-B14F-4D97-AF65-F5344CB8AC3E}">
        <p14:creationId xmlns:p14="http://schemas.microsoft.com/office/powerpoint/2010/main" val="30483953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057399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lvl="0"/>
            <a:r>
              <a:rPr lang="en-US" dirty="0"/>
              <a:t>It is </a:t>
            </a:r>
            <a:r>
              <a:rPr lang="en-US" dirty="0" smtClean="0"/>
              <a:t>used refer a </a:t>
            </a:r>
            <a:r>
              <a:rPr lang="en-US" dirty="0"/>
              <a:t>whole group of people.</a:t>
            </a:r>
          </a:p>
          <a:p>
            <a:pPr>
              <a:buNone/>
            </a:pPr>
            <a:r>
              <a:rPr lang="en-US" b="1" dirty="0" smtClean="0"/>
              <a:t>  Example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i="1" dirty="0"/>
              <a:t>the Japanese, the Russians, the Indians.</a:t>
            </a:r>
            <a:r>
              <a:rPr lang="en-US" dirty="0"/>
              <a:t> 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98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1820</TotalTime>
  <Words>329</Words>
  <Application>Microsoft Office PowerPoint</Application>
  <PresentationFormat>On-screen Show (4:3)</PresentationFormat>
  <Paragraphs>66</Paragraphs>
  <Slides>13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Wingdings</vt:lpstr>
      <vt:lpstr>Office Theme</vt:lpstr>
      <vt:lpstr>Microsoft Word Document</vt:lpstr>
      <vt:lpstr>LESSON 5</vt:lpstr>
      <vt:lpstr>Articles</vt:lpstr>
      <vt:lpstr>  TEST ON ARTICLE</vt:lpstr>
      <vt:lpstr> Indefinite Articles</vt:lpstr>
      <vt:lpstr>PowerPoint Presentation</vt:lpstr>
      <vt:lpstr> An</vt:lpstr>
      <vt:lpstr>PowerPoint Presentation</vt:lpstr>
      <vt:lpstr> Definite Article</vt:lpstr>
      <vt:lpstr>PowerPoint Presentation</vt:lpstr>
      <vt:lpstr> Geographical Use of Definite Article ‘The’  </vt:lpstr>
      <vt:lpstr>      Why we use article ‘the’ with USA,UK but not with India, China, Pakistan      </vt:lpstr>
      <vt:lpstr> Not Used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5</dc:title>
  <dc:creator>Windows User</dc:creator>
  <cp:lastModifiedBy>admin</cp:lastModifiedBy>
  <cp:revision>31</cp:revision>
  <dcterms:created xsi:type="dcterms:W3CDTF">2021-09-09T16:30:50Z</dcterms:created>
  <dcterms:modified xsi:type="dcterms:W3CDTF">2025-06-09T14:18:31Z</dcterms:modified>
</cp:coreProperties>
</file>