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1"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867654-8CC6-4BEB-B246-299750996D90}" type="datetimeFigureOut">
              <a:rPr lang="en-IN" smtClean="0"/>
              <a:t>14-04-2023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7FEF17-26D8-4F24-A361-8F941CEC284D}" type="slidenum">
              <a:rPr lang="en-IN" smtClean="0"/>
              <a:t>‹#›</a:t>
            </a:fld>
            <a:endParaRPr lang="en-IN"/>
          </a:p>
        </p:txBody>
      </p:sp>
    </p:spTree>
    <p:extLst>
      <p:ext uri="{BB962C8B-B14F-4D97-AF65-F5344CB8AC3E}">
        <p14:creationId xmlns:p14="http://schemas.microsoft.com/office/powerpoint/2010/main" val="572436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p:spPr>
        <p:txBody>
          <a:bodyPr/>
          <a:lstStyle/>
          <a:p>
            <a:r>
              <a:rPr lang="en-US" dirty="0" smtClean="0"/>
              <a:t>Nominative – subject of a sentence</a:t>
            </a:r>
          </a:p>
          <a:p>
            <a:r>
              <a:rPr lang="en-US" dirty="0" smtClean="0"/>
              <a:t>Possessive – A pronoun indicating possession</a:t>
            </a:r>
          </a:p>
          <a:p>
            <a:r>
              <a:rPr lang="en-US" dirty="0" smtClean="0"/>
              <a:t>Accusative – object of a sentence.</a:t>
            </a:r>
          </a:p>
        </p:txBody>
      </p:sp>
      <p:sp>
        <p:nvSpPr>
          <p:cNvPr id="101380" name="Slide Number Placeholder 3"/>
          <p:cNvSpPr>
            <a:spLocks noGrp="1"/>
          </p:cNvSpPr>
          <p:nvPr>
            <p:ph type="sldNum" sz="quarter" idx="5"/>
          </p:nvPr>
        </p:nvSpPr>
        <p:spPr>
          <a:noFill/>
        </p:spPr>
        <p:txBody>
          <a:bodyPr/>
          <a:lstStyle/>
          <a:p>
            <a:fld id="{15FAD495-EE78-4A45-9B29-F9166A4E52BE}" type="slidenum">
              <a:rPr lang="en-US" smtClean="0"/>
              <a:pPr/>
              <a:t>2</a:t>
            </a:fld>
            <a:endParaRPr lang="en-US" smtClean="0"/>
          </a:p>
        </p:txBody>
      </p:sp>
    </p:spTree>
    <p:extLst>
      <p:ext uri="{BB962C8B-B14F-4D97-AF65-F5344CB8AC3E}">
        <p14:creationId xmlns:p14="http://schemas.microsoft.com/office/powerpoint/2010/main" val="3969460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CA87284-E67D-4FF7-AF81-7D0E5D177C2F}"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671CC-4BD7-4CCE-A076-A2008F2B7C26}" type="slidenum">
              <a:rPr lang="en-IN" smtClean="0"/>
              <a:t>‹#›</a:t>
            </a:fld>
            <a:endParaRPr lang="en-IN"/>
          </a:p>
        </p:txBody>
      </p:sp>
    </p:spTree>
    <p:extLst>
      <p:ext uri="{BB962C8B-B14F-4D97-AF65-F5344CB8AC3E}">
        <p14:creationId xmlns:p14="http://schemas.microsoft.com/office/powerpoint/2010/main" val="4290670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A87284-E67D-4FF7-AF81-7D0E5D177C2F}"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671CC-4BD7-4CCE-A076-A2008F2B7C26}" type="slidenum">
              <a:rPr lang="en-IN" smtClean="0"/>
              <a:t>‹#›</a:t>
            </a:fld>
            <a:endParaRPr lang="en-IN"/>
          </a:p>
        </p:txBody>
      </p:sp>
    </p:spTree>
    <p:extLst>
      <p:ext uri="{BB962C8B-B14F-4D97-AF65-F5344CB8AC3E}">
        <p14:creationId xmlns:p14="http://schemas.microsoft.com/office/powerpoint/2010/main" val="2052097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A87284-E67D-4FF7-AF81-7D0E5D177C2F}"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671CC-4BD7-4CCE-A076-A2008F2B7C26}" type="slidenum">
              <a:rPr lang="en-IN" smtClean="0"/>
              <a:t>‹#›</a:t>
            </a:fld>
            <a:endParaRPr lang="en-IN"/>
          </a:p>
        </p:txBody>
      </p:sp>
    </p:spTree>
    <p:extLst>
      <p:ext uri="{BB962C8B-B14F-4D97-AF65-F5344CB8AC3E}">
        <p14:creationId xmlns:p14="http://schemas.microsoft.com/office/powerpoint/2010/main" val="834702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CA87284-E67D-4FF7-AF81-7D0E5D177C2F}"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671CC-4BD7-4CCE-A076-A2008F2B7C26}" type="slidenum">
              <a:rPr lang="en-IN" smtClean="0"/>
              <a:t>‹#›</a:t>
            </a:fld>
            <a:endParaRPr lang="en-IN"/>
          </a:p>
        </p:txBody>
      </p:sp>
    </p:spTree>
    <p:extLst>
      <p:ext uri="{BB962C8B-B14F-4D97-AF65-F5344CB8AC3E}">
        <p14:creationId xmlns:p14="http://schemas.microsoft.com/office/powerpoint/2010/main" val="4119516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A87284-E67D-4FF7-AF81-7D0E5D177C2F}" type="datetimeFigureOut">
              <a:rPr lang="en-IN" smtClean="0"/>
              <a:t>14-04-2023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0671CC-4BD7-4CCE-A076-A2008F2B7C26}" type="slidenum">
              <a:rPr lang="en-IN" smtClean="0"/>
              <a:t>‹#›</a:t>
            </a:fld>
            <a:endParaRPr lang="en-IN"/>
          </a:p>
        </p:txBody>
      </p:sp>
    </p:spTree>
    <p:extLst>
      <p:ext uri="{BB962C8B-B14F-4D97-AF65-F5344CB8AC3E}">
        <p14:creationId xmlns:p14="http://schemas.microsoft.com/office/powerpoint/2010/main" val="58966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CA87284-E67D-4FF7-AF81-7D0E5D177C2F}"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671CC-4BD7-4CCE-A076-A2008F2B7C26}" type="slidenum">
              <a:rPr lang="en-IN" smtClean="0"/>
              <a:t>‹#›</a:t>
            </a:fld>
            <a:endParaRPr lang="en-IN"/>
          </a:p>
        </p:txBody>
      </p:sp>
    </p:spTree>
    <p:extLst>
      <p:ext uri="{BB962C8B-B14F-4D97-AF65-F5344CB8AC3E}">
        <p14:creationId xmlns:p14="http://schemas.microsoft.com/office/powerpoint/2010/main" val="271176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CA87284-E67D-4FF7-AF81-7D0E5D177C2F}" type="datetimeFigureOut">
              <a:rPr lang="en-IN" smtClean="0"/>
              <a:t>14-04-2023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0671CC-4BD7-4CCE-A076-A2008F2B7C26}" type="slidenum">
              <a:rPr lang="en-IN" smtClean="0"/>
              <a:t>‹#›</a:t>
            </a:fld>
            <a:endParaRPr lang="en-IN"/>
          </a:p>
        </p:txBody>
      </p:sp>
    </p:spTree>
    <p:extLst>
      <p:ext uri="{BB962C8B-B14F-4D97-AF65-F5344CB8AC3E}">
        <p14:creationId xmlns:p14="http://schemas.microsoft.com/office/powerpoint/2010/main" val="3981269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CA87284-E67D-4FF7-AF81-7D0E5D177C2F}" type="datetimeFigureOut">
              <a:rPr lang="en-IN" smtClean="0"/>
              <a:t>14-04-2023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0671CC-4BD7-4CCE-A076-A2008F2B7C26}" type="slidenum">
              <a:rPr lang="en-IN" smtClean="0"/>
              <a:t>‹#›</a:t>
            </a:fld>
            <a:endParaRPr lang="en-IN"/>
          </a:p>
        </p:txBody>
      </p:sp>
    </p:spTree>
    <p:extLst>
      <p:ext uri="{BB962C8B-B14F-4D97-AF65-F5344CB8AC3E}">
        <p14:creationId xmlns:p14="http://schemas.microsoft.com/office/powerpoint/2010/main" val="2468378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A87284-E67D-4FF7-AF81-7D0E5D177C2F}" type="datetimeFigureOut">
              <a:rPr lang="en-IN" smtClean="0"/>
              <a:t>14-04-2023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0671CC-4BD7-4CCE-A076-A2008F2B7C26}" type="slidenum">
              <a:rPr lang="en-IN" smtClean="0"/>
              <a:t>‹#›</a:t>
            </a:fld>
            <a:endParaRPr lang="en-IN"/>
          </a:p>
        </p:txBody>
      </p:sp>
    </p:spTree>
    <p:extLst>
      <p:ext uri="{BB962C8B-B14F-4D97-AF65-F5344CB8AC3E}">
        <p14:creationId xmlns:p14="http://schemas.microsoft.com/office/powerpoint/2010/main" val="127443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A87284-E67D-4FF7-AF81-7D0E5D177C2F}"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671CC-4BD7-4CCE-A076-A2008F2B7C26}" type="slidenum">
              <a:rPr lang="en-IN" smtClean="0"/>
              <a:t>‹#›</a:t>
            </a:fld>
            <a:endParaRPr lang="en-IN"/>
          </a:p>
        </p:txBody>
      </p:sp>
    </p:spTree>
    <p:extLst>
      <p:ext uri="{BB962C8B-B14F-4D97-AF65-F5344CB8AC3E}">
        <p14:creationId xmlns:p14="http://schemas.microsoft.com/office/powerpoint/2010/main" val="289207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A87284-E67D-4FF7-AF81-7D0E5D177C2F}" type="datetimeFigureOut">
              <a:rPr lang="en-IN" smtClean="0"/>
              <a:t>14-04-2023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0671CC-4BD7-4CCE-A076-A2008F2B7C26}" type="slidenum">
              <a:rPr lang="en-IN" smtClean="0"/>
              <a:t>‹#›</a:t>
            </a:fld>
            <a:endParaRPr lang="en-IN"/>
          </a:p>
        </p:txBody>
      </p:sp>
    </p:spTree>
    <p:extLst>
      <p:ext uri="{BB962C8B-B14F-4D97-AF65-F5344CB8AC3E}">
        <p14:creationId xmlns:p14="http://schemas.microsoft.com/office/powerpoint/2010/main" val="128362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A87284-E67D-4FF7-AF81-7D0E5D177C2F}" type="datetimeFigureOut">
              <a:rPr lang="en-IN" smtClean="0"/>
              <a:t>14-04-2023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671CC-4BD7-4CCE-A076-A2008F2B7C26}" type="slidenum">
              <a:rPr lang="en-IN" smtClean="0"/>
              <a:t>‹#›</a:t>
            </a:fld>
            <a:endParaRPr lang="en-IN"/>
          </a:p>
        </p:txBody>
      </p:sp>
    </p:spTree>
    <p:extLst>
      <p:ext uri="{BB962C8B-B14F-4D97-AF65-F5344CB8AC3E}">
        <p14:creationId xmlns:p14="http://schemas.microsoft.com/office/powerpoint/2010/main" val="3827223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ctr"/>
            <a:r>
              <a:rPr lang="en-US" dirty="0" smtClean="0"/>
              <a:t> Pronoun</a:t>
            </a:r>
          </a:p>
        </p:txBody>
      </p:sp>
      <p:sp>
        <p:nvSpPr>
          <p:cNvPr id="20483" name="Content Placeholder 2"/>
          <p:cNvSpPr>
            <a:spLocks noGrp="1"/>
          </p:cNvSpPr>
          <p:nvPr>
            <p:ph idx="1"/>
          </p:nvPr>
        </p:nvSpPr>
        <p:spPr>
          <a:solidFill>
            <a:schemeClr val="bg1"/>
          </a:solidFill>
        </p:spPr>
        <p:txBody>
          <a:bodyPr>
            <a:normAutofit/>
          </a:bodyPr>
          <a:lstStyle/>
          <a:p>
            <a:pPr algn="ctr">
              <a:buFont typeface="Wingdings" pitchFamily="2" charset="2"/>
              <a:buNone/>
            </a:pPr>
            <a:r>
              <a:rPr lang="en-US" sz="4400" dirty="0" smtClean="0">
                <a:solidFill>
                  <a:srgbClr val="FF0000"/>
                </a:solidFill>
              </a:rPr>
              <a:t> </a:t>
            </a:r>
            <a:r>
              <a:rPr lang="en-US" sz="4400" dirty="0" smtClean="0">
                <a:solidFill>
                  <a:srgbClr val="FF0000"/>
                </a:solidFill>
              </a:rPr>
              <a:t>A </a:t>
            </a:r>
            <a:r>
              <a:rPr lang="en-US" sz="4400" dirty="0" smtClean="0">
                <a:solidFill>
                  <a:srgbClr val="FF0000"/>
                </a:solidFill>
              </a:rPr>
              <a:t>word used instead of </a:t>
            </a:r>
            <a:r>
              <a:rPr lang="en-US" sz="4400" dirty="0" smtClean="0">
                <a:solidFill>
                  <a:srgbClr val="FF0000"/>
                </a:solidFill>
              </a:rPr>
              <a:t>noun</a:t>
            </a:r>
            <a:endParaRPr lang="en-US" dirty="0" smtClean="0"/>
          </a:p>
          <a:p>
            <a:pPr>
              <a:buFont typeface="Wingdings" pitchFamily="2" charset="2"/>
              <a:buNone/>
            </a:pPr>
            <a:r>
              <a:rPr lang="en-US" dirty="0" smtClean="0"/>
              <a:t>           </a:t>
            </a:r>
          </a:p>
          <a:p>
            <a:pPr>
              <a:buFont typeface="Wingdings" pitchFamily="2" charset="2"/>
              <a:buNone/>
            </a:pPr>
            <a:r>
              <a:rPr lang="en-US" dirty="0" smtClean="0"/>
              <a:t>          		 First Person</a:t>
            </a:r>
          </a:p>
          <a:p>
            <a:pPr>
              <a:buFont typeface="Wingdings" pitchFamily="2" charset="2"/>
              <a:buNone/>
            </a:pPr>
            <a:r>
              <a:rPr lang="en-US" dirty="0" smtClean="0"/>
              <a:t>       		Second Person</a:t>
            </a:r>
          </a:p>
          <a:p>
            <a:pPr>
              <a:buFont typeface="Wingdings" pitchFamily="2" charset="2"/>
              <a:buNone/>
            </a:pPr>
            <a:r>
              <a:rPr lang="en-US" dirty="0" smtClean="0"/>
              <a:t>          		Third Person</a:t>
            </a:r>
          </a:p>
          <a:p>
            <a:pPr>
              <a:buFont typeface="Wingdings" pitchFamily="2" charset="2"/>
              <a:buNone/>
            </a:pPr>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3624001850"/>
              </p:ext>
            </p:extLst>
          </p:nvPr>
        </p:nvGraphicFramePr>
        <p:xfrm>
          <a:off x="4966563" y="2640921"/>
          <a:ext cx="3962400" cy="1930399"/>
        </p:xfrm>
        <a:graphic>
          <a:graphicData uri="http://schemas.openxmlformats.org/drawingml/2006/table">
            <a:tbl>
              <a:tblPr firstRow="1" bandRow="1">
                <a:tableStyleId>{073A0DAA-6AF3-43AB-8588-CEC1D06C72B9}</a:tableStyleId>
              </a:tblPr>
              <a:tblGrid>
                <a:gridCol w="19050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513015">
                <a:tc>
                  <a:txBody>
                    <a:bodyPr/>
                    <a:lstStyle/>
                    <a:p>
                      <a:pPr algn="ctr"/>
                      <a:r>
                        <a:rPr lang="en-US" sz="2400" b="1" dirty="0" smtClean="0"/>
                        <a:t>Singular </a:t>
                      </a:r>
                      <a:endParaRPr lang="en-US" sz="2400" b="1" dirty="0"/>
                    </a:p>
                  </a:txBody>
                  <a:tcPr/>
                </a:tc>
                <a:tc>
                  <a:txBody>
                    <a:bodyPr/>
                    <a:lstStyle/>
                    <a:p>
                      <a:pPr algn="ctr"/>
                      <a:r>
                        <a:rPr lang="en-US" sz="2400" b="1" dirty="0" smtClean="0"/>
                        <a:t>Plural</a:t>
                      </a:r>
                      <a:endParaRPr lang="en-US" sz="2400" b="1" dirty="0"/>
                    </a:p>
                  </a:txBody>
                  <a:tcPr/>
                </a:tc>
                <a:extLst>
                  <a:ext uri="{0D108BD9-81ED-4DB2-BD59-A6C34878D82A}">
                    <a16:rowId xmlns:a16="http://schemas.microsoft.com/office/drawing/2014/main" val="10000"/>
                  </a:ext>
                </a:extLst>
              </a:tr>
              <a:tr h="444614">
                <a:tc>
                  <a:txBody>
                    <a:bodyPr/>
                    <a:lstStyle/>
                    <a:p>
                      <a:pPr algn="ctr"/>
                      <a:r>
                        <a:rPr lang="en-US" sz="2000" b="1" dirty="0" smtClean="0"/>
                        <a:t>I</a:t>
                      </a:r>
                      <a:endParaRPr lang="en-US" sz="2000" b="1" dirty="0"/>
                    </a:p>
                  </a:txBody>
                  <a:tcPr/>
                </a:tc>
                <a:tc>
                  <a:txBody>
                    <a:bodyPr/>
                    <a:lstStyle/>
                    <a:p>
                      <a:pPr algn="ctr"/>
                      <a:r>
                        <a:rPr lang="en-US" sz="2000" b="1" dirty="0" smtClean="0"/>
                        <a:t>We</a:t>
                      </a:r>
                      <a:endParaRPr lang="en-US" sz="2000" b="1" dirty="0"/>
                    </a:p>
                  </a:txBody>
                  <a:tcPr/>
                </a:tc>
                <a:extLst>
                  <a:ext uri="{0D108BD9-81ED-4DB2-BD59-A6C34878D82A}">
                    <a16:rowId xmlns:a16="http://schemas.microsoft.com/office/drawing/2014/main" val="10001"/>
                  </a:ext>
                </a:extLst>
              </a:tr>
              <a:tr h="444614">
                <a:tc>
                  <a:txBody>
                    <a:bodyPr/>
                    <a:lstStyle/>
                    <a:p>
                      <a:pPr algn="ctr"/>
                      <a:r>
                        <a:rPr lang="en-US" sz="2000" b="1" dirty="0" smtClean="0"/>
                        <a:t>You</a:t>
                      </a:r>
                      <a:endParaRPr lang="en-US" sz="2000" b="1" dirty="0"/>
                    </a:p>
                  </a:txBody>
                  <a:tcPr/>
                </a:tc>
                <a:tc>
                  <a:txBody>
                    <a:bodyPr/>
                    <a:lstStyle/>
                    <a:p>
                      <a:pPr algn="ctr"/>
                      <a:r>
                        <a:rPr lang="en-US" sz="2000" b="1" dirty="0" smtClean="0"/>
                        <a:t>You</a:t>
                      </a:r>
                      <a:endParaRPr lang="en-US" sz="2000" b="1" dirty="0"/>
                    </a:p>
                  </a:txBody>
                  <a:tcPr/>
                </a:tc>
                <a:extLst>
                  <a:ext uri="{0D108BD9-81ED-4DB2-BD59-A6C34878D82A}">
                    <a16:rowId xmlns:a16="http://schemas.microsoft.com/office/drawing/2014/main" val="10002"/>
                  </a:ext>
                </a:extLst>
              </a:tr>
              <a:tr h="528156">
                <a:tc>
                  <a:txBody>
                    <a:bodyPr/>
                    <a:lstStyle/>
                    <a:p>
                      <a:pPr algn="ctr"/>
                      <a:r>
                        <a:rPr lang="en-US" sz="2000" b="1" dirty="0" smtClean="0"/>
                        <a:t>He/She/It</a:t>
                      </a:r>
                      <a:endParaRPr lang="en-US" sz="2000" b="1" dirty="0"/>
                    </a:p>
                  </a:txBody>
                  <a:tcPr/>
                </a:tc>
                <a:tc>
                  <a:txBody>
                    <a:bodyPr/>
                    <a:lstStyle/>
                    <a:p>
                      <a:pPr algn="ctr"/>
                      <a:r>
                        <a:rPr lang="en-US" sz="2000" b="1" dirty="0" smtClean="0"/>
                        <a:t>They</a:t>
                      </a:r>
                      <a:endParaRPr lang="en-US" sz="2000" b="1"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06116302"/>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b="1" dirty="0" smtClean="0"/>
              <a:t/>
            </a:r>
            <a:br>
              <a:rPr lang="en-US" b="1" dirty="0" smtClean="0"/>
            </a:br>
            <a:r>
              <a:rPr lang="en-US" b="1" dirty="0" smtClean="0"/>
              <a:t>Indefinite </a:t>
            </a:r>
            <a:r>
              <a:rPr lang="en-US" b="1" dirty="0"/>
              <a:t>Pronouns</a:t>
            </a:r>
            <a:r>
              <a:rPr lang="en-US" dirty="0"/>
              <a:t/>
            </a:r>
            <a:br>
              <a:rPr lang="en-US" dirty="0"/>
            </a:b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fontScale="85000" lnSpcReduction="10000"/>
          </a:bodyPr>
          <a:lstStyle/>
          <a:p>
            <a:r>
              <a:rPr lang="en-US" dirty="0"/>
              <a:t>An indefinite pronoun does not refer to any specific person, thing or amount. It is vague and "not definite". Some typical indefinite pronouns are:</a:t>
            </a:r>
          </a:p>
          <a:p>
            <a:pPr lvl="0"/>
            <a:r>
              <a:rPr lang="en-US" dirty="0"/>
              <a:t>all, another, any, anybody/anyone, anything, each, everybody/everyone, everything, few, many, nobody, none, one, several, some, somebody/someone</a:t>
            </a:r>
          </a:p>
          <a:p>
            <a:r>
              <a:rPr lang="en-US" dirty="0"/>
              <a:t>Most indefinite pronouns are either singular or plural. However, some of them can be singular in one context and plural in another. The most common indefinite pronouns are listed below, with examples, as singular, plural or singular/plural. </a:t>
            </a:r>
          </a:p>
          <a:p>
            <a:r>
              <a:rPr lang="en-US" dirty="0"/>
              <a:t>Notice that a singular </a:t>
            </a:r>
            <a:r>
              <a:rPr lang="en-US" b="1" dirty="0"/>
              <a:t>pronoun</a:t>
            </a:r>
            <a:r>
              <a:rPr lang="en-US" dirty="0"/>
              <a:t> takes a singular </a:t>
            </a:r>
            <a:r>
              <a:rPr lang="en-US" i="1" dirty="0"/>
              <a:t>verb</a:t>
            </a:r>
            <a:r>
              <a:rPr lang="en-US" dirty="0"/>
              <a:t> AND that any personal pronoun should also </a:t>
            </a:r>
            <a:r>
              <a:rPr lang="en-US" i="1" dirty="0"/>
              <a:t>agree</a:t>
            </a:r>
            <a:r>
              <a:rPr lang="en-US" dirty="0"/>
              <a:t> (in number and gender). Look at these examples: </a:t>
            </a:r>
          </a:p>
          <a:p>
            <a:pPr lvl="0"/>
            <a:r>
              <a:rPr lang="en-US" b="1" dirty="0"/>
              <a:t>Each</a:t>
            </a:r>
            <a:r>
              <a:rPr lang="en-US" dirty="0"/>
              <a:t> of the players </a:t>
            </a:r>
            <a:r>
              <a:rPr lang="en-US" i="1" dirty="0"/>
              <a:t>has</a:t>
            </a:r>
            <a:r>
              <a:rPr lang="en-US" dirty="0"/>
              <a:t> a doctor. </a:t>
            </a:r>
          </a:p>
          <a:p>
            <a:pPr lvl="0"/>
            <a:r>
              <a:rPr lang="en-US" dirty="0"/>
              <a:t>I met two girls. </a:t>
            </a:r>
            <a:r>
              <a:rPr lang="en-US" b="1" dirty="0"/>
              <a:t>One</a:t>
            </a:r>
            <a:r>
              <a:rPr lang="en-US" dirty="0"/>
              <a:t> </a:t>
            </a:r>
            <a:r>
              <a:rPr lang="en-US" i="1" dirty="0"/>
              <a:t>has</a:t>
            </a:r>
            <a:r>
              <a:rPr lang="en-US" dirty="0"/>
              <a:t> given me </a:t>
            </a:r>
            <a:r>
              <a:rPr lang="en-US" i="1" dirty="0"/>
              <a:t>her</a:t>
            </a:r>
            <a:r>
              <a:rPr lang="en-US" dirty="0"/>
              <a:t> phone number.</a:t>
            </a:r>
          </a:p>
          <a:p>
            <a:endParaRPr lang="en-US" dirty="0"/>
          </a:p>
        </p:txBody>
      </p:sp>
    </p:spTree>
    <p:extLst>
      <p:ext uri="{BB962C8B-B14F-4D97-AF65-F5344CB8AC3E}">
        <p14:creationId xmlns:p14="http://schemas.microsoft.com/office/powerpoint/2010/main" val="30467678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4041"/>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b="1" dirty="0" smtClean="0"/>
              <a:t/>
            </a:r>
            <a:br>
              <a:rPr lang="en-US" b="1" dirty="0" smtClean="0"/>
            </a:br>
            <a:r>
              <a:rPr lang="en-US" b="1" dirty="0" smtClean="0"/>
              <a:t>Relative </a:t>
            </a:r>
            <a:r>
              <a:rPr lang="en-US" b="1" dirty="0"/>
              <a:t>Pronouns</a:t>
            </a:r>
            <a:r>
              <a:rPr lang="en-US" dirty="0"/>
              <a:t/>
            </a:r>
            <a:br>
              <a:rPr lang="en-US" dirty="0"/>
            </a:br>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a:bodyPr>
          <a:lstStyle/>
          <a:p>
            <a:r>
              <a:rPr lang="en-US" dirty="0"/>
              <a:t>A relative pronoun is a pronoun that introduces a relative clause. It is called a "relative" pronoun because it "relates" to the word that its relative clause modifies. Here is an example:</a:t>
            </a:r>
          </a:p>
          <a:p>
            <a:pPr lvl="0"/>
            <a:r>
              <a:rPr lang="en-US" dirty="0"/>
              <a:t>The person </a:t>
            </a:r>
            <a:r>
              <a:rPr lang="en-US" b="1" dirty="0"/>
              <a:t>who</a:t>
            </a:r>
            <a:r>
              <a:rPr lang="en-US" dirty="0"/>
              <a:t> phoned me last night is my teacher.</a:t>
            </a:r>
          </a:p>
          <a:p>
            <a:pPr marL="0" indent="0">
              <a:buNone/>
            </a:pPr>
            <a:r>
              <a:rPr lang="en-US" dirty="0" smtClean="0"/>
              <a:t>    In </a:t>
            </a:r>
            <a:r>
              <a:rPr lang="en-US" dirty="0"/>
              <a:t>the above example, "who":</a:t>
            </a:r>
          </a:p>
          <a:p>
            <a:pPr lvl="0"/>
            <a:r>
              <a:rPr lang="en-US" dirty="0"/>
              <a:t>relates to "The person", which "who phoned me last night" </a:t>
            </a:r>
            <a:r>
              <a:rPr lang="en-US" dirty="0" smtClean="0"/>
              <a:t>modifies.</a:t>
            </a:r>
            <a:endParaRPr lang="en-US" dirty="0"/>
          </a:p>
          <a:p>
            <a:pPr lvl="0"/>
            <a:r>
              <a:rPr lang="en-US" dirty="0"/>
              <a:t>introduces the relative clause "who phoned me last </a:t>
            </a:r>
            <a:r>
              <a:rPr lang="en-US" dirty="0" smtClean="0"/>
              <a:t>night“</a:t>
            </a:r>
            <a:endParaRPr lang="en-US" dirty="0"/>
          </a:p>
          <a:p>
            <a:pPr marL="0" indent="0">
              <a:buNone/>
            </a:pPr>
            <a:r>
              <a:rPr lang="en-US" dirty="0" smtClean="0"/>
              <a:t>  </a:t>
            </a:r>
            <a:r>
              <a:rPr lang="en-US" dirty="0"/>
              <a:t> </a:t>
            </a:r>
            <a:r>
              <a:rPr lang="en-US" b="1" dirty="0"/>
              <a:t>who</a:t>
            </a:r>
            <a:r>
              <a:rPr lang="en-US" dirty="0"/>
              <a:t>, </a:t>
            </a:r>
            <a:r>
              <a:rPr lang="en-US" b="1" dirty="0"/>
              <a:t>whom</a:t>
            </a:r>
            <a:r>
              <a:rPr lang="en-US" dirty="0"/>
              <a:t>, </a:t>
            </a:r>
            <a:r>
              <a:rPr lang="en-US" b="1" dirty="0"/>
              <a:t>whose</a:t>
            </a:r>
            <a:r>
              <a:rPr lang="en-US" dirty="0"/>
              <a:t>, </a:t>
            </a:r>
            <a:r>
              <a:rPr lang="en-US" b="1" dirty="0" smtClean="0"/>
              <a:t>which.</a:t>
            </a:r>
            <a:endParaRPr lang="en-US" dirty="0"/>
          </a:p>
          <a:p>
            <a:endParaRPr lang="en-US" dirty="0"/>
          </a:p>
        </p:txBody>
      </p:sp>
    </p:spTree>
    <p:extLst>
      <p:ext uri="{BB962C8B-B14F-4D97-AF65-F5344CB8AC3E}">
        <p14:creationId xmlns:p14="http://schemas.microsoft.com/office/powerpoint/2010/main" val="37066826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ctr"/>
            <a:r>
              <a:rPr lang="en-US" dirty="0" smtClean="0"/>
              <a:t>  FIRST PERSON</a:t>
            </a:r>
          </a:p>
        </p:txBody>
      </p:sp>
      <p:sp>
        <p:nvSpPr>
          <p:cNvPr id="21507" name="Content Placeholder 2"/>
          <p:cNvSpPr>
            <a:spLocks noGrp="1"/>
          </p:cNvSpPr>
          <p:nvPr>
            <p:ph idx="1"/>
          </p:nvPr>
        </p:nvSpPr>
        <p:spPr>
          <a:solidFill>
            <a:schemeClr val="bg1"/>
          </a:solidFill>
        </p:spPr>
        <p:txBody>
          <a:bodyPr>
            <a:normAutofit/>
          </a:bodyPr>
          <a:lstStyle/>
          <a:p>
            <a:pPr>
              <a:buFont typeface="Wingdings" pitchFamily="2" charset="2"/>
              <a:buNone/>
            </a:pPr>
            <a:r>
              <a:rPr lang="en-US" dirty="0" smtClean="0"/>
              <a:t> </a:t>
            </a:r>
          </a:p>
          <a:p>
            <a:pPr>
              <a:buFont typeface="Wingdings" pitchFamily="2" charset="2"/>
              <a:buNone/>
            </a:pPr>
            <a:endParaRPr lang="en-US" dirty="0" smtClean="0"/>
          </a:p>
          <a:p>
            <a:pPr>
              <a:buFont typeface="Wingdings" pitchFamily="2" charset="2"/>
              <a:buNone/>
            </a:pPr>
            <a:r>
              <a:rPr lang="en-US" dirty="0" smtClean="0"/>
              <a:t>          	</a:t>
            </a:r>
            <a:r>
              <a:rPr lang="en-US" dirty="0" smtClean="0"/>
              <a:t>           </a:t>
            </a:r>
            <a:r>
              <a:rPr lang="en-US" dirty="0" smtClean="0"/>
              <a:t>Nominative</a:t>
            </a:r>
          </a:p>
          <a:p>
            <a:pPr>
              <a:buFont typeface="Wingdings" pitchFamily="2" charset="2"/>
              <a:buNone/>
            </a:pPr>
            <a:r>
              <a:rPr lang="en-US" dirty="0" smtClean="0"/>
              <a:t>          		Possessive</a:t>
            </a:r>
          </a:p>
          <a:p>
            <a:pPr>
              <a:buFont typeface="Wingdings" pitchFamily="2" charset="2"/>
              <a:buNone/>
            </a:pPr>
            <a:r>
              <a:rPr lang="en-US" dirty="0" smtClean="0"/>
              <a:t>          		Accusative </a:t>
            </a:r>
          </a:p>
          <a:p>
            <a:pPr>
              <a:buFont typeface="Wingdings" pitchFamily="2" charset="2"/>
              <a:buNone/>
            </a:pPr>
            <a:endParaRPr lang="en-US" dirty="0" smtClean="0"/>
          </a:p>
        </p:txBody>
      </p:sp>
      <p:graphicFrame>
        <p:nvGraphicFramePr>
          <p:cNvPr id="7" name="Table 6"/>
          <p:cNvGraphicFramePr>
            <a:graphicFrameLocks noGrp="1"/>
          </p:cNvGraphicFramePr>
          <p:nvPr>
            <p:extLst>
              <p:ext uri="{D42A27DB-BD31-4B8C-83A1-F6EECF244321}">
                <p14:modId xmlns:p14="http://schemas.microsoft.com/office/powerpoint/2010/main" val="3150113265"/>
              </p:ext>
            </p:extLst>
          </p:nvPr>
        </p:nvGraphicFramePr>
        <p:xfrm>
          <a:off x="4613865" y="2353538"/>
          <a:ext cx="3962400" cy="1930399"/>
        </p:xfrm>
        <a:graphic>
          <a:graphicData uri="http://schemas.openxmlformats.org/drawingml/2006/table">
            <a:tbl>
              <a:tblPr firstRow="1" bandRow="1">
                <a:tableStyleId>{073A0DAA-6AF3-43AB-8588-CEC1D06C72B9}</a:tableStyleId>
              </a:tblPr>
              <a:tblGrid>
                <a:gridCol w="19050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513015">
                <a:tc>
                  <a:txBody>
                    <a:bodyPr/>
                    <a:lstStyle/>
                    <a:p>
                      <a:pPr algn="ctr"/>
                      <a:r>
                        <a:rPr lang="en-US" sz="2400" b="1" dirty="0" smtClean="0"/>
                        <a:t>Singular </a:t>
                      </a:r>
                      <a:endParaRPr lang="en-US" sz="2400" b="1" dirty="0"/>
                    </a:p>
                  </a:txBody>
                  <a:tcPr/>
                </a:tc>
                <a:tc>
                  <a:txBody>
                    <a:bodyPr/>
                    <a:lstStyle/>
                    <a:p>
                      <a:pPr algn="ctr"/>
                      <a:r>
                        <a:rPr lang="en-US" sz="2400" b="1" dirty="0" smtClean="0"/>
                        <a:t>Plural</a:t>
                      </a:r>
                      <a:endParaRPr lang="en-US" sz="2400" b="1" dirty="0"/>
                    </a:p>
                  </a:txBody>
                  <a:tcPr/>
                </a:tc>
                <a:extLst>
                  <a:ext uri="{0D108BD9-81ED-4DB2-BD59-A6C34878D82A}">
                    <a16:rowId xmlns:a16="http://schemas.microsoft.com/office/drawing/2014/main" val="10000"/>
                  </a:ext>
                </a:extLst>
              </a:tr>
              <a:tr h="444614">
                <a:tc>
                  <a:txBody>
                    <a:bodyPr/>
                    <a:lstStyle/>
                    <a:p>
                      <a:pPr algn="ctr"/>
                      <a:r>
                        <a:rPr lang="en-US" sz="2000" b="1" dirty="0" smtClean="0"/>
                        <a:t>I</a:t>
                      </a:r>
                      <a:endParaRPr lang="en-US" sz="2000" b="1" dirty="0"/>
                    </a:p>
                  </a:txBody>
                  <a:tcPr/>
                </a:tc>
                <a:tc>
                  <a:txBody>
                    <a:bodyPr/>
                    <a:lstStyle/>
                    <a:p>
                      <a:pPr algn="ctr"/>
                      <a:r>
                        <a:rPr lang="en-US" sz="2000" b="1" dirty="0" smtClean="0"/>
                        <a:t>We</a:t>
                      </a:r>
                      <a:endParaRPr lang="en-US" sz="2000" b="1" dirty="0"/>
                    </a:p>
                  </a:txBody>
                  <a:tcPr/>
                </a:tc>
                <a:extLst>
                  <a:ext uri="{0D108BD9-81ED-4DB2-BD59-A6C34878D82A}">
                    <a16:rowId xmlns:a16="http://schemas.microsoft.com/office/drawing/2014/main" val="10001"/>
                  </a:ext>
                </a:extLst>
              </a:tr>
              <a:tr h="444614">
                <a:tc>
                  <a:txBody>
                    <a:bodyPr/>
                    <a:lstStyle/>
                    <a:p>
                      <a:pPr algn="ctr"/>
                      <a:r>
                        <a:rPr lang="en-US" sz="2000" b="1" dirty="0" smtClean="0"/>
                        <a:t>My, Mine</a:t>
                      </a:r>
                      <a:endParaRPr lang="en-US" sz="2000" b="1" dirty="0"/>
                    </a:p>
                  </a:txBody>
                  <a:tcPr/>
                </a:tc>
                <a:tc>
                  <a:txBody>
                    <a:bodyPr/>
                    <a:lstStyle/>
                    <a:p>
                      <a:pPr algn="ctr"/>
                      <a:r>
                        <a:rPr lang="en-US" sz="2000" b="1" dirty="0" smtClean="0"/>
                        <a:t>Our</a:t>
                      </a:r>
                      <a:r>
                        <a:rPr lang="en-US" sz="2000" b="1" baseline="0" dirty="0" smtClean="0"/>
                        <a:t>, Ours</a:t>
                      </a:r>
                      <a:endParaRPr lang="en-US" sz="2000" b="1" dirty="0"/>
                    </a:p>
                  </a:txBody>
                  <a:tcPr/>
                </a:tc>
                <a:extLst>
                  <a:ext uri="{0D108BD9-81ED-4DB2-BD59-A6C34878D82A}">
                    <a16:rowId xmlns:a16="http://schemas.microsoft.com/office/drawing/2014/main" val="10002"/>
                  </a:ext>
                </a:extLst>
              </a:tr>
              <a:tr h="528156">
                <a:tc>
                  <a:txBody>
                    <a:bodyPr/>
                    <a:lstStyle/>
                    <a:p>
                      <a:pPr algn="ctr"/>
                      <a:r>
                        <a:rPr lang="en-US" sz="2000" b="1" dirty="0" smtClean="0"/>
                        <a:t>me</a:t>
                      </a:r>
                      <a:endParaRPr lang="en-US" sz="2000" b="1" dirty="0"/>
                    </a:p>
                  </a:txBody>
                  <a:tcPr/>
                </a:tc>
                <a:tc>
                  <a:txBody>
                    <a:bodyPr/>
                    <a:lstStyle/>
                    <a:p>
                      <a:pPr algn="ctr"/>
                      <a:r>
                        <a:rPr lang="en-US" sz="2000" b="1" dirty="0" smtClean="0"/>
                        <a:t>us</a:t>
                      </a:r>
                      <a:endParaRPr lang="en-US" sz="2000" b="1"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3836912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ctr"/>
            <a:r>
              <a:rPr lang="en-US" dirty="0" smtClean="0"/>
              <a:t> SECOND PERSON</a:t>
            </a:r>
          </a:p>
        </p:txBody>
      </p:sp>
      <p:sp>
        <p:nvSpPr>
          <p:cNvPr id="22531" name="Content Placeholder 4"/>
          <p:cNvSpPr>
            <a:spLocks noGrp="1"/>
          </p:cNvSpPr>
          <p:nvPr>
            <p:ph idx="1"/>
          </p:nvPr>
        </p:nvSpPr>
        <p:spPr/>
        <p:txBody>
          <a:bodyPr/>
          <a:lstStyle/>
          <a:p>
            <a:endParaRPr lang="en-US" dirty="0" smtClean="0"/>
          </a:p>
          <a:p>
            <a:endParaRPr lang="en-US" dirty="0" smtClean="0"/>
          </a:p>
          <a:p>
            <a:pPr marL="0" indent="0" algn="ctr">
              <a:buNone/>
            </a:pPr>
            <a:r>
              <a:rPr lang="en-US" sz="4000" dirty="0" smtClean="0"/>
              <a:t>Nominative  : You</a:t>
            </a:r>
          </a:p>
          <a:p>
            <a:pPr marL="0" indent="0" algn="ctr">
              <a:buNone/>
            </a:pPr>
            <a:r>
              <a:rPr lang="en-US" sz="4000" dirty="0" smtClean="0"/>
              <a:t>Possessive   : Your, Yours</a:t>
            </a:r>
          </a:p>
          <a:p>
            <a:pPr marL="0" indent="0" algn="ctr">
              <a:buNone/>
            </a:pPr>
            <a:r>
              <a:rPr lang="en-US" sz="4000" dirty="0" smtClean="0"/>
              <a:t>Accusative   : You </a:t>
            </a:r>
          </a:p>
          <a:p>
            <a:endParaRPr lang="en-US" dirty="0" smtClean="0"/>
          </a:p>
        </p:txBody>
      </p:sp>
    </p:spTree>
    <p:extLst>
      <p:ext uri="{BB962C8B-B14F-4D97-AF65-F5344CB8AC3E}">
        <p14:creationId xmlns:p14="http://schemas.microsoft.com/office/powerpoint/2010/main" val="138520526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pPr algn="ctr"/>
            <a:r>
              <a:rPr lang="en-US" dirty="0" smtClean="0"/>
              <a:t>  THIRD PERSON</a:t>
            </a:r>
          </a:p>
        </p:txBody>
      </p:sp>
      <p:graphicFrame>
        <p:nvGraphicFramePr>
          <p:cNvPr id="2" name="Table 1"/>
          <p:cNvGraphicFramePr>
            <a:graphicFrameLocks noGrp="1"/>
          </p:cNvGraphicFramePr>
          <p:nvPr>
            <p:extLst>
              <p:ext uri="{D42A27DB-BD31-4B8C-83A1-F6EECF244321}">
                <p14:modId xmlns:p14="http://schemas.microsoft.com/office/powerpoint/2010/main" val="1422636194"/>
              </p:ext>
            </p:extLst>
          </p:nvPr>
        </p:nvGraphicFramePr>
        <p:xfrm>
          <a:off x="1724298" y="2538179"/>
          <a:ext cx="9274628" cy="2103120"/>
        </p:xfrm>
        <a:graphic>
          <a:graphicData uri="http://schemas.openxmlformats.org/drawingml/2006/table">
            <a:tbl>
              <a:tblPr firstRow="1" firstCol="1" bandRow="1">
                <a:tableStyleId>{5C22544A-7EE6-4342-B048-85BDC9FD1C3A}</a:tableStyleId>
              </a:tblPr>
              <a:tblGrid>
                <a:gridCol w="1854732">
                  <a:extLst>
                    <a:ext uri="{9D8B030D-6E8A-4147-A177-3AD203B41FA5}">
                      <a16:colId xmlns:a16="http://schemas.microsoft.com/office/drawing/2014/main" val="2985642815"/>
                    </a:ext>
                  </a:extLst>
                </a:gridCol>
                <a:gridCol w="1854732">
                  <a:extLst>
                    <a:ext uri="{9D8B030D-6E8A-4147-A177-3AD203B41FA5}">
                      <a16:colId xmlns:a16="http://schemas.microsoft.com/office/drawing/2014/main" val="1044980953"/>
                    </a:ext>
                  </a:extLst>
                </a:gridCol>
                <a:gridCol w="1854732">
                  <a:extLst>
                    <a:ext uri="{9D8B030D-6E8A-4147-A177-3AD203B41FA5}">
                      <a16:colId xmlns:a16="http://schemas.microsoft.com/office/drawing/2014/main" val="1602903978"/>
                    </a:ext>
                  </a:extLst>
                </a:gridCol>
                <a:gridCol w="1854732">
                  <a:extLst>
                    <a:ext uri="{9D8B030D-6E8A-4147-A177-3AD203B41FA5}">
                      <a16:colId xmlns:a16="http://schemas.microsoft.com/office/drawing/2014/main" val="379717533"/>
                    </a:ext>
                  </a:extLst>
                </a:gridCol>
                <a:gridCol w="1855700">
                  <a:extLst>
                    <a:ext uri="{9D8B030D-6E8A-4147-A177-3AD203B41FA5}">
                      <a16:colId xmlns:a16="http://schemas.microsoft.com/office/drawing/2014/main" val="1918255596"/>
                    </a:ext>
                  </a:extLst>
                </a:gridCol>
              </a:tblGrid>
              <a:tr h="0">
                <a:tc>
                  <a:txBody>
                    <a:bodyPr/>
                    <a:lstStyle/>
                    <a:p>
                      <a:pPr>
                        <a:lnSpc>
                          <a:spcPct val="115000"/>
                        </a:lnSpc>
                        <a:spcAft>
                          <a:spcPts val="0"/>
                        </a:spcAft>
                      </a:pPr>
                      <a:r>
                        <a:rPr lang="en-US" sz="2400">
                          <a:effectLst/>
                        </a:rPr>
                        <a:t> </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 </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SINGULAR</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 </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PLURAL</a:t>
                      </a:r>
                      <a:endParaRPr lang="en-IN" sz="240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085054766"/>
                  </a:ext>
                </a:extLst>
              </a:tr>
              <a:tr h="0">
                <a:tc>
                  <a:txBody>
                    <a:bodyPr/>
                    <a:lstStyle/>
                    <a:p>
                      <a:pPr>
                        <a:lnSpc>
                          <a:spcPct val="115000"/>
                        </a:lnSpc>
                        <a:spcAft>
                          <a:spcPts val="0"/>
                        </a:spcAft>
                      </a:pPr>
                      <a:r>
                        <a:rPr lang="en-US" sz="2400">
                          <a:effectLst/>
                        </a:rPr>
                        <a:t> </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Masculine</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Feminine</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Neuter</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All gender</a:t>
                      </a:r>
                      <a:endParaRPr lang="en-IN" sz="240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2385097791"/>
                  </a:ext>
                </a:extLst>
              </a:tr>
              <a:tr h="0">
                <a:tc>
                  <a:txBody>
                    <a:bodyPr/>
                    <a:lstStyle/>
                    <a:p>
                      <a:pPr>
                        <a:lnSpc>
                          <a:spcPct val="115000"/>
                        </a:lnSpc>
                        <a:spcAft>
                          <a:spcPts val="0"/>
                        </a:spcAft>
                      </a:pPr>
                      <a:r>
                        <a:rPr lang="en-US" sz="2400">
                          <a:effectLst/>
                        </a:rPr>
                        <a:t>NOMINATIVE</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He</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She</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It</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They</a:t>
                      </a:r>
                      <a:endParaRPr lang="en-IN" sz="240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648380735"/>
                  </a:ext>
                </a:extLst>
              </a:tr>
              <a:tr h="0">
                <a:tc>
                  <a:txBody>
                    <a:bodyPr/>
                    <a:lstStyle/>
                    <a:p>
                      <a:pPr>
                        <a:lnSpc>
                          <a:spcPct val="115000"/>
                        </a:lnSpc>
                        <a:spcAft>
                          <a:spcPts val="0"/>
                        </a:spcAft>
                      </a:pPr>
                      <a:r>
                        <a:rPr lang="en-US" sz="2400">
                          <a:effectLst/>
                        </a:rPr>
                        <a:t>POSSEESSIVE</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His</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Her, Hers</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Its</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Their</a:t>
                      </a:r>
                      <a:endParaRPr lang="en-IN" sz="240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2414043846"/>
                  </a:ext>
                </a:extLst>
              </a:tr>
              <a:tr h="0">
                <a:tc>
                  <a:txBody>
                    <a:bodyPr/>
                    <a:lstStyle/>
                    <a:p>
                      <a:pPr>
                        <a:lnSpc>
                          <a:spcPct val="115000"/>
                        </a:lnSpc>
                        <a:spcAft>
                          <a:spcPts val="0"/>
                        </a:spcAft>
                      </a:pPr>
                      <a:r>
                        <a:rPr lang="en-US" sz="2400">
                          <a:effectLst/>
                        </a:rPr>
                        <a:t>ACCUSATIVE</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Him</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Her</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a:effectLst/>
                        </a:rPr>
                        <a:t>It</a:t>
                      </a:r>
                      <a:endParaRPr lang="en-IN" sz="24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nSpc>
                          <a:spcPct val="115000"/>
                        </a:lnSpc>
                        <a:spcAft>
                          <a:spcPts val="0"/>
                        </a:spcAft>
                      </a:pPr>
                      <a:r>
                        <a:rPr lang="en-US" sz="2400" dirty="0">
                          <a:effectLst/>
                        </a:rPr>
                        <a:t>Them</a:t>
                      </a:r>
                      <a:endParaRPr lang="en-IN" sz="2400" dirty="0">
                        <a:effectLst/>
                        <a:latin typeface="Calibri" panose="020F0502020204030204" pitchFamily="34" charset="0"/>
                        <a:ea typeface="Calibri" panose="020F0502020204030204" pitchFamily="34" charset="0"/>
                        <a:cs typeface="Mangal"/>
                      </a:endParaRPr>
                    </a:p>
                  </a:txBody>
                  <a:tcPr marL="68580" marR="68580" marT="0" marB="0"/>
                </a:tc>
                <a:extLst>
                  <a:ext uri="{0D108BD9-81ED-4DB2-BD59-A6C34878D82A}">
                    <a16:rowId xmlns:a16="http://schemas.microsoft.com/office/drawing/2014/main" val="1921033643"/>
                  </a:ext>
                </a:extLst>
              </a:tr>
            </a:tbl>
          </a:graphicData>
        </a:graphic>
      </p:graphicFrame>
    </p:spTree>
    <p:extLst>
      <p:ext uri="{BB962C8B-B14F-4D97-AF65-F5344CB8AC3E}">
        <p14:creationId xmlns:p14="http://schemas.microsoft.com/office/powerpoint/2010/main" val="3674732422"/>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017" y="365125"/>
            <a:ext cx="10515600" cy="1325563"/>
          </a:xfrm>
        </p:spPr>
        <p:style>
          <a:lnRef idx="2">
            <a:schemeClr val="dk1"/>
          </a:lnRef>
          <a:fillRef idx="1">
            <a:schemeClr val="lt1"/>
          </a:fillRef>
          <a:effectRef idx="0">
            <a:schemeClr val="dk1"/>
          </a:effectRef>
          <a:fontRef idx="minor">
            <a:schemeClr val="dk1"/>
          </a:fontRef>
        </p:style>
        <p:txBody>
          <a:bodyPr/>
          <a:lstStyle/>
          <a:p>
            <a:pPr algn="ctr"/>
            <a:r>
              <a:rPr lang="en-US" dirty="0" smtClean="0"/>
              <a:t>Personal </a:t>
            </a:r>
            <a:r>
              <a:rPr lang="en-US" dirty="0" smtClean="0"/>
              <a:t>pronouns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94092036"/>
              </p:ext>
            </p:extLst>
          </p:nvPr>
        </p:nvGraphicFramePr>
        <p:xfrm>
          <a:off x="2268582" y="1690688"/>
          <a:ext cx="8229600" cy="4983480"/>
        </p:xfrm>
        <a:graphic>
          <a:graphicData uri="http://schemas.openxmlformats.org/drawingml/2006/table">
            <a:tbl>
              <a:tblPr firstRow="1" firstCol="1" bandRow="1">
                <a:tableStyleId>{5940675A-B579-460E-94D1-54222C63F5DA}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0">
                <a:tc rowSpan="2">
                  <a:txBody>
                    <a:bodyPr/>
                    <a:lstStyle/>
                    <a:p>
                      <a:pPr>
                        <a:lnSpc>
                          <a:spcPct val="115000"/>
                        </a:lnSpc>
                        <a:spcAft>
                          <a:spcPts val="0"/>
                        </a:spcAft>
                      </a:pPr>
                      <a:r>
                        <a:rPr lang="en-US" sz="2000" dirty="0">
                          <a:effectLst/>
                        </a:rPr>
                        <a:t>Number</a:t>
                      </a:r>
                      <a:endParaRPr lang="en-US" sz="2000" dirty="0">
                        <a:effectLst/>
                        <a:latin typeface="Calibri"/>
                        <a:ea typeface="Calibri"/>
                        <a:cs typeface="Times New Roman"/>
                      </a:endParaRPr>
                    </a:p>
                  </a:txBody>
                  <a:tcPr marL="66675" marR="66675" marT="66675" marB="66675"/>
                </a:tc>
                <a:tc rowSpan="2">
                  <a:txBody>
                    <a:bodyPr/>
                    <a:lstStyle/>
                    <a:p>
                      <a:pPr>
                        <a:lnSpc>
                          <a:spcPct val="115000"/>
                        </a:lnSpc>
                        <a:spcAft>
                          <a:spcPts val="0"/>
                        </a:spcAft>
                      </a:pPr>
                      <a:r>
                        <a:rPr lang="en-US" sz="2000" dirty="0">
                          <a:effectLst/>
                        </a:rPr>
                        <a:t>person</a:t>
                      </a:r>
                      <a:endParaRPr lang="en-US" sz="2000" dirty="0">
                        <a:effectLst/>
                        <a:latin typeface="Calibri"/>
                        <a:ea typeface="Calibri"/>
                        <a:cs typeface="Times New Roman"/>
                      </a:endParaRPr>
                    </a:p>
                  </a:txBody>
                  <a:tcPr marL="66675" marR="66675" marT="66675" marB="66675"/>
                </a:tc>
                <a:tc rowSpan="2">
                  <a:txBody>
                    <a:bodyPr/>
                    <a:lstStyle/>
                    <a:p>
                      <a:pPr>
                        <a:lnSpc>
                          <a:spcPct val="115000"/>
                        </a:lnSpc>
                        <a:spcAft>
                          <a:spcPts val="0"/>
                        </a:spcAft>
                      </a:pPr>
                      <a:r>
                        <a:rPr lang="en-US" sz="2000">
                          <a:effectLst/>
                        </a:rPr>
                        <a:t>Gender</a:t>
                      </a:r>
                      <a:endParaRPr lang="en-US" sz="2000">
                        <a:effectLst/>
                        <a:latin typeface="Calibri"/>
                        <a:ea typeface="Calibri"/>
                        <a:cs typeface="Times New Roman"/>
                      </a:endParaRPr>
                    </a:p>
                  </a:txBody>
                  <a:tcPr marL="66675" marR="66675" marT="66675" marB="66675"/>
                </a:tc>
                <a:tc gridSpan="2">
                  <a:txBody>
                    <a:bodyPr/>
                    <a:lstStyle/>
                    <a:p>
                      <a:pPr>
                        <a:lnSpc>
                          <a:spcPct val="115000"/>
                        </a:lnSpc>
                        <a:spcAft>
                          <a:spcPts val="0"/>
                        </a:spcAft>
                      </a:pPr>
                      <a:r>
                        <a:rPr lang="en-US" sz="2000">
                          <a:effectLst/>
                        </a:rPr>
                        <a:t>personal pronouns</a:t>
                      </a:r>
                      <a:endParaRPr lang="en-US" sz="2000">
                        <a:effectLst/>
                        <a:latin typeface="Calibri"/>
                        <a:ea typeface="Calibri"/>
                        <a:cs typeface="Times New Roman"/>
                      </a:endParaRPr>
                    </a:p>
                  </a:txBody>
                  <a:tcPr marL="66675" marR="66675" marT="66675" marB="66675"/>
                </a:tc>
                <a:tc hMerge="1">
                  <a:txBody>
                    <a:bodyPr/>
                    <a:lstStyle/>
                    <a:p>
                      <a:endParaRPr lang="en-US"/>
                    </a:p>
                  </a:txBody>
                  <a:tcPr/>
                </a:tc>
                <a:extLst>
                  <a:ext uri="{0D108BD9-81ED-4DB2-BD59-A6C34878D82A}">
                    <a16:rowId xmlns:a16="http://schemas.microsoft.com/office/drawing/2014/main" val="10000"/>
                  </a:ext>
                </a:extLst>
              </a:tr>
              <a:tr h="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en-US" sz="2000">
                          <a:effectLst/>
                        </a:rPr>
                        <a:t>subject</a:t>
                      </a:r>
                      <a:endParaRPr lang="en-US" sz="20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a:effectLst/>
                        </a:rPr>
                        <a:t>object</a:t>
                      </a:r>
                      <a:endParaRPr lang="en-US" sz="2000">
                        <a:effectLst/>
                        <a:latin typeface="Calibri"/>
                        <a:ea typeface="Calibri"/>
                        <a:cs typeface="Times New Roman"/>
                      </a:endParaRPr>
                    </a:p>
                  </a:txBody>
                  <a:tcPr marL="66675" marR="66675" marT="66675" marB="66675"/>
                </a:tc>
                <a:extLst>
                  <a:ext uri="{0D108BD9-81ED-4DB2-BD59-A6C34878D82A}">
                    <a16:rowId xmlns:a16="http://schemas.microsoft.com/office/drawing/2014/main" val="10001"/>
                  </a:ext>
                </a:extLst>
              </a:tr>
              <a:tr h="0">
                <a:tc rowSpan="5">
                  <a:txBody>
                    <a:bodyPr/>
                    <a:lstStyle/>
                    <a:p>
                      <a:pPr>
                        <a:lnSpc>
                          <a:spcPct val="115000"/>
                        </a:lnSpc>
                        <a:spcAft>
                          <a:spcPts val="0"/>
                        </a:spcAft>
                      </a:pPr>
                      <a:r>
                        <a:rPr lang="en-US" sz="2000" dirty="0">
                          <a:effectLst/>
                        </a:rPr>
                        <a:t>Singular</a:t>
                      </a:r>
                      <a:endParaRPr lang="en-US" sz="20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dirty="0">
                          <a:effectLst/>
                        </a:rPr>
                        <a:t>1st</a:t>
                      </a:r>
                      <a:endParaRPr lang="en-US" sz="20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dirty="0">
                          <a:effectLst/>
                        </a:rPr>
                        <a:t>male/female</a:t>
                      </a:r>
                      <a:endParaRPr lang="en-US" sz="20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dirty="0">
                          <a:effectLst/>
                        </a:rPr>
                        <a:t>I</a:t>
                      </a:r>
                      <a:endParaRPr lang="en-US" sz="20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dirty="0">
                          <a:effectLst/>
                        </a:rPr>
                        <a:t>me</a:t>
                      </a:r>
                      <a:endParaRPr lang="en-US" sz="2000" dirty="0">
                        <a:effectLst/>
                        <a:latin typeface="Calibri"/>
                        <a:ea typeface="Calibri"/>
                        <a:cs typeface="Times New Roman"/>
                      </a:endParaRPr>
                    </a:p>
                  </a:txBody>
                  <a:tcPr marL="66675" marR="66675" marT="66675" marB="66675"/>
                </a:tc>
                <a:extLst>
                  <a:ext uri="{0D108BD9-81ED-4DB2-BD59-A6C34878D82A}">
                    <a16:rowId xmlns:a16="http://schemas.microsoft.com/office/drawing/2014/main" val="10002"/>
                  </a:ext>
                </a:extLst>
              </a:tr>
              <a:tr h="0">
                <a:tc vMerge="1">
                  <a:txBody>
                    <a:bodyPr/>
                    <a:lstStyle/>
                    <a:p>
                      <a:endParaRPr lang="en-US"/>
                    </a:p>
                  </a:txBody>
                  <a:tcPr/>
                </a:tc>
                <a:tc>
                  <a:txBody>
                    <a:bodyPr/>
                    <a:lstStyle/>
                    <a:p>
                      <a:pPr>
                        <a:lnSpc>
                          <a:spcPct val="115000"/>
                        </a:lnSpc>
                        <a:spcAft>
                          <a:spcPts val="0"/>
                        </a:spcAft>
                      </a:pPr>
                      <a:r>
                        <a:rPr lang="en-US" sz="2000" dirty="0">
                          <a:effectLst/>
                        </a:rPr>
                        <a:t>2nd</a:t>
                      </a:r>
                      <a:endParaRPr lang="en-US" sz="20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a:effectLst/>
                        </a:rPr>
                        <a:t>male/female</a:t>
                      </a:r>
                      <a:endParaRPr lang="en-US" sz="20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a:effectLst/>
                        </a:rPr>
                        <a:t>you</a:t>
                      </a:r>
                      <a:endParaRPr lang="en-US" sz="20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dirty="0">
                          <a:effectLst/>
                        </a:rPr>
                        <a:t>you</a:t>
                      </a:r>
                      <a:endParaRPr lang="en-US" sz="2000" dirty="0">
                        <a:effectLst/>
                        <a:latin typeface="Calibri"/>
                        <a:ea typeface="Calibri"/>
                        <a:cs typeface="Times New Roman"/>
                      </a:endParaRPr>
                    </a:p>
                  </a:txBody>
                  <a:tcPr marL="66675" marR="66675" marT="66675" marB="66675"/>
                </a:tc>
                <a:extLst>
                  <a:ext uri="{0D108BD9-81ED-4DB2-BD59-A6C34878D82A}">
                    <a16:rowId xmlns:a16="http://schemas.microsoft.com/office/drawing/2014/main" val="10003"/>
                  </a:ext>
                </a:extLst>
              </a:tr>
              <a:tr h="0">
                <a:tc vMerge="1">
                  <a:txBody>
                    <a:bodyPr/>
                    <a:lstStyle/>
                    <a:p>
                      <a:endParaRPr lang="en-US"/>
                    </a:p>
                  </a:txBody>
                  <a:tcPr/>
                </a:tc>
                <a:tc rowSpan="3">
                  <a:txBody>
                    <a:bodyPr/>
                    <a:lstStyle/>
                    <a:p>
                      <a:pPr>
                        <a:lnSpc>
                          <a:spcPct val="115000"/>
                        </a:lnSpc>
                        <a:spcAft>
                          <a:spcPts val="0"/>
                        </a:spcAft>
                      </a:pPr>
                      <a:r>
                        <a:rPr lang="en-US" sz="2000">
                          <a:effectLst/>
                        </a:rPr>
                        <a:t>3rd</a:t>
                      </a:r>
                      <a:endParaRPr lang="en-US" sz="20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dirty="0">
                          <a:effectLst/>
                        </a:rPr>
                        <a:t>Male</a:t>
                      </a:r>
                      <a:endParaRPr lang="en-US" sz="20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a:effectLst/>
                        </a:rPr>
                        <a:t>he</a:t>
                      </a:r>
                      <a:endParaRPr lang="en-US" sz="20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dirty="0">
                          <a:effectLst/>
                        </a:rPr>
                        <a:t>him</a:t>
                      </a:r>
                      <a:endParaRPr lang="en-US" sz="2000" dirty="0">
                        <a:effectLst/>
                        <a:latin typeface="Calibri"/>
                        <a:ea typeface="Calibri"/>
                        <a:cs typeface="Times New Roman"/>
                      </a:endParaRPr>
                    </a:p>
                  </a:txBody>
                  <a:tcPr marL="66675" marR="66675" marT="66675" marB="66675"/>
                </a:tc>
                <a:extLst>
                  <a:ext uri="{0D108BD9-81ED-4DB2-BD59-A6C34878D82A}">
                    <a16:rowId xmlns:a16="http://schemas.microsoft.com/office/drawing/2014/main" val="10004"/>
                  </a:ext>
                </a:extLst>
              </a:tr>
              <a:tr h="0">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en-US" sz="2000">
                          <a:effectLst/>
                        </a:rPr>
                        <a:t>Female</a:t>
                      </a:r>
                      <a:endParaRPr lang="en-US" sz="20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a:effectLst/>
                        </a:rPr>
                        <a:t>she</a:t>
                      </a:r>
                      <a:endParaRPr lang="en-US" sz="20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dirty="0">
                          <a:effectLst/>
                        </a:rPr>
                        <a:t>her</a:t>
                      </a:r>
                      <a:endParaRPr lang="en-US" sz="2000" dirty="0">
                        <a:effectLst/>
                        <a:latin typeface="Calibri"/>
                        <a:ea typeface="Calibri"/>
                        <a:cs typeface="Times New Roman"/>
                      </a:endParaRPr>
                    </a:p>
                  </a:txBody>
                  <a:tcPr marL="66675" marR="66675" marT="66675" marB="66675"/>
                </a:tc>
                <a:extLst>
                  <a:ext uri="{0D108BD9-81ED-4DB2-BD59-A6C34878D82A}">
                    <a16:rowId xmlns:a16="http://schemas.microsoft.com/office/drawing/2014/main" val="10005"/>
                  </a:ext>
                </a:extLst>
              </a:tr>
              <a:tr h="0">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en-US" sz="2000">
                          <a:effectLst/>
                        </a:rPr>
                        <a:t>Neuter</a:t>
                      </a:r>
                      <a:endParaRPr lang="en-US" sz="20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dirty="0">
                          <a:effectLst/>
                        </a:rPr>
                        <a:t>it</a:t>
                      </a:r>
                      <a:endParaRPr lang="en-US" sz="20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dirty="0">
                          <a:effectLst/>
                        </a:rPr>
                        <a:t>it</a:t>
                      </a:r>
                      <a:endParaRPr lang="en-US" sz="2000" dirty="0">
                        <a:effectLst/>
                        <a:latin typeface="Calibri"/>
                        <a:ea typeface="Calibri"/>
                        <a:cs typeface="Times New Roman"/>
                      </a:endParaRPr>
                    </a:p>
                  </a:txBody>
                  <a:tcPr marL="66675" marR="66675" marT="66675" marB="66675"/>
                </a:tc>
                <a:extLst>
                  <a:ext uri="{0D108BD9-81ED-4DB2-BD59-A6C34878D82A}">
                    <a16:rowId xmlns:a16="http://schemas.microsoft.com/office/drawing/2014/main" val="10006"/>
                  </a:ext>
                </a:extLst>
              </a:tr>
              <a:tr h="0">
                <a:tc rowSpan="3">
                  <a:txBody>
                    <a:bodyPr/>
                    <a:lstStyle/>
                    <a:p>
                      <a:pPr>
                        <a:lnSpc>
                          <a:spcPct val="115000"/>
                        </a:lnSpc>
                        <a:spcAft>
                          <a:spcPts val="0"/>
                        </a:spcAft>
                      </a:pPr>
                      <a:r>
                        <a:rPr lang="en-US" sz="2000">
                          <a:effectLst/>
                        </a:rPr>
                        <a:t>Plural</a:t>
                      </a:r>
                      <a:endParaRPr lang="en-US" sz="20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a:effectLst/>
                        </a:rPr>
                        <a:t>1st</a:t>
                      </a:r>
                      <a:endParaRPr lang="en-US" sz="20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a:effectLst/>
                        </a:rPr>
                        <a:t>male/female</a:t>
                      </a:r>
                      <a:endParaRPr lang="en-US" sz="20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dirty="0">
                          <a:effectLst/>
                        </a:rPr>
                        <a:t>we</a:t>
                      </a:r>
                      <a:endParaRPr lang="en-US" sz="20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dirty="0">
                          <a:effectLst/>
                        </a:rPr>
                        <a:t>us</a:t>
                      </a:r>
                      <a:endParaRPr lang="en-US" sz="2000" dirty="0">
                        <a:effectLst/>
                        <a:latin typeface="Calibri"/>
                        <a:ea typeface="Calibri"/>
                        <a:cs typeface="Times New Roman"/>
                      </a:endParaRPr>
                    </a:p>
                  </a:txBody>
                  <a:tcPr marL="66675" marR="66675" marT="66675" marB="66675"/>
                </a:tc>
                <a:extLst>
                  <a:ext uri="{0D108BD9-81ED-4DB2-BD59-A6C34878D82A}">
                    <a16:rowId xmlns:a16="http://schemas.microsoft.com/office/drawing/2014/main" val="10007"/>
                  </a:ext>
                </a:extLst>
              </a:tr>
              <a:tr h="0">
                <a:tc vMerge="1">
                  <a:txBody>
                    <a:bodyPr/>
                    <a:lstStyle/>
                    <a:p>
                      <a:endParaRPr lang="en-US"/>
                    </a:p>
                  </a:txBody>
                  <a:tcPr/>
                </a:tc>
                <a:tc>
                  <a:txBody>
                    <a:bodyPr/>
                    <a:lstStyle/>
                    <a:p>
                      <a:pPr>
                        <a:lnSpc>
                          <a:spcPct val="115000"/>
                        </a:lnSpc>
                        <a:spcAft>
                          <a:spcPts val="0"/>
                        </a:spcAft>
                      </a:pPr>
                      <a:r>
                        <a:rPr lang="en-US" sz="2000">
                          <a:effectLst/>
                        </a:rPr>
                        <a:t>2nd</a:t>
                      </a:r>
                      <a:endParaRPr lang="en-US" sz="20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a:effectLst/>
                        </a:rPr>
                        <a:t>male/female</a:t>
                      </a:r>
                      <a:endParaRPr lang="en-US" sz="20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a:effectLst/>
                        </a:rPr>
                        <a:t>you</a:t>
                      </a:r>
                      <a:endParaRPr lang="en-US" sz="20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dirty="0">
                          <a:effectLst/>
                        </a:rPr>
                        <a:t>you</a:t>
                      </a:r>
                      <a:endParaRPr lang="en-US" sz="2000" dirty="0">
                        <a:effectLst/>
                        <a:latin typeface="Calibri"/>
                        <a:ea typeface="Calibri"/>
                        <a:cs typeface="Times New Roman"/>
                      </a:endParaRPr>
                    </a:p>
                  </a:txBody>
                  <a:tcPr marL="66675" marR="66675" marT="66675" marB="66675"/>
                </a:tc>
                <a:extLst>
                  <a:ext uri="{0D108BD9-81ED-4DB2-BD59-A6C34878D82A}">
                    <a16:rowId xmlns:a16="http://schemas.microsoft.com/office/drawing/2014/main" val="10008"/>
                  </a:ext>
                </a:extLst>
              </a:tr>
              <a:tr h="0">
                <a:tc vMerge="1">
                  <a:txBody>
                    <a:bodyPr/>
                    <a:lstStyle/>
                    <a:p>
                      <a:endParaRPr lang="en-US"/>
                    </a:p>
                  </a:txBody>
                  <a:tcPr/>
                </a:tc>
                <a:tc>
                  <a:txBody>
                    <a:bodyPr/>
                    <a:lstStyle/>
                    <a:p>
                      <a:pPr>
                        <a:lnSpc>
                          <a:spcPct val="115000"/>
                        </a:lnSpc>
                        <a:spcAft>
                          <a:spcPts val="0"/>
                        </a:spcAft>
                      </a:pPr>
                      <a:r>
                        <a:rPr lang="en-US" sz="2000" dirty="0">
                          <a:effectLst/>
                        </a:rPr>
                        <a:t>3rd</a:t>
                      </a:r>
                      <a:endParaRPr lang="en-US" sz="20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a:effectLst/>
                        </a:rPr>
                        <a:t>male/female/neuter</a:t>
                      </a:r>
                      <a:endParaRPr lang="en-US" sz="20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a:effectLst/>
                        </a:rPr>
                        <a:t>they</a:t>
                      </a:r>
                      <a:endParaRPr lang="en-US" sz="20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000" dirty="0">
                          <a:effectLst/>
                        </a:rPr>
                        <a:t>them</a:t>
                      </a:r>
                      <a:endParaRPr lang="en-US" sz="2000" dirty="0">
                        <a:effectLst/>
                        <a:latin typeface="Calibri"/>
                        <a:ea typeface="Calibri"/>
                        <a:cs typeface="Times New Roman"/>
                      </a:endParaRPr>
                    </a:p>
                  </a:txBody>
                  <a:tcPr marL="66675" marR="66675" marT="66675" marB="66675"/>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261425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dirty="0" smtClean="0"/>
              <a:t>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b="1" dirty="0" smtClean="0"/>
              <a:t>Demonstrative Pronouns</a:t>
            </a:r>
            <a:r>
              <a:rPr lang="en-US" dirty="0" smtClean="0"/>
              <a:t/>
            </a:r>
            <a:br>
              <a:rPr lang="en-US" dirty="0" smtClean="0"/>
            </a:br>
            <a:r>
              <a:rPr lang="en-US" dirty="0" smtClean="0"/>
              <a:t/>
            </a:r>
            <a:br>
              <a:rPr lang="en-US" dirty="0" smtClean="0"/>
            </a:br>
            <a:r>
              <a:rPr lang="en-US" dirty="0"/>
              <a:t/>
            </a:r>
            <a:br>
              <a:rPr lang="en-US" dirty="0"/>
            </a:br>
            <a:r>
              <a:rPr lang="en-US" dirty="0" smtClean="0"/>
              <a:t/>
            </a:r>
            <a:br>
              <a:rPr lang="en-US" dirty="0" smtClean="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00164022"/>
              </p:ext>
            </p:extLst>
          </p:nvPr>
        </p:nvGraphicFramePr>
        <p:xfrm>
          <a:off x="1981200" y="3091545"/>
          <a:ext cx="8229600" cy="1916631"/>
        </p:xfrm>
        <a:graphic>
          <a:graphicData uri="http://schemas.openxmlformats.org/drawingml/2006/table">
            <a:tbl>
              <a:tblPr firstRow="1" firstCol="1" bandRow="1">
                <a:tableStyleId>{5940675A-B579-460E-94D1-54222C63F5DA}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11833">
                <a:tc>
                  <a:txBody>
                    <a:bodyPr/>
                    <a:lstStyle/>
                    <a:p>
                      <a:pPr>
                        <a:lnSpc>
                          <a:spcPct val="115000"/>
                        </a:lnSpc>
                        <a:spcAft>
                          <a:spcPts val="0"/>
                        </a:spcAft>
                      </a:pPr>
                      <a:r>
                        <a:rPr lang="en-US" sz="1600" dirty="0">
                          <a:effectLst/>
                        </a:rPr>
                        <a:t> </a:t>
                      </a:r>
                      <a:endParaRPr lang="en-US" sz="1600" b="0" dirty="0">
                        <a:effectLst/>
                        <a:latin typeface="Calibri"/>
                        <a:ea typeface="Calibri"/>
                        <a:cs typeface="Times New Roman"/>
                      </a:endParaRPr>
                    </a:p>
                  </a:txBody>
                  <a:tcPr marL="95250" marR="95250" marT="95250" marB="95250"/>
                </a:tc>
                <a:tc>
                  <a:txBody>
                    <a:bodyPr/>
                    <a:lstStyle/>
                    <a:p>
                      <a:pPr>
                        <a:lnSpc>
                          <a:spcPct val="115000"/>
                        </a:lnSpc>
                        <a:spcAft>
                          <a:spcPts val="0"/>
                        </a:spcAft>
                      </a:pPr>
                      <a:r>
                        <a:rPr lang="en-US" sz="2400" dirty="0">
                          <a:effectLst/>
                        </a:rPr>
                        <a:t>near</a:t>
                      </a:r>
                      <a:endParaRPr lang="en-US" sz="2400" b="0" dirty="0">
                        <a:effectLst/>
                        <a:latin typeface="Calibri"/>
                        <a:ea typeface="Calibri"/>
                        <a:cs typeface="Times New Roman"/>
                      </a:endParaRPr>
                    </a:p>
                  </a:txBody>
                  <a:tcPr marL="95250" marR="95250" marT="95250" marB="95250"/>
                </a:tc>
                <a:tc>
                  <a:txBody>
                    <a:bodyPr/>
                    <a:lstStyle/>
                    <a:p>
                      <a:pPr>
                        <a:lnSpc>
                          <a:spcPct val="115000"/>
                        </a:lnSpc>
                        <a:spcAft>
                          <a:spcPts val="0"/>
                        </a:spcAft>
                      </a:pPr>
                      <a:r>
                        <a:rPr lang="en-US" sz="2400" dirty="0">
                          <a:effectLst/>
                        </a:rPr>
                        <a:t>Far</a:t>
                      </a:r>
                      <a:endParaRPr lang="en-US" sz="2400" b="0" dirty="0">
                        <a:effectLst/>
                        <a:latin typeface="Calibri"/>
                        <a:ea typeface="Calibri"/>
                        <a:cs typeface="Times New Roman"/>
                      </a:endParaRPr>
                    </a:p>
                  </a:txBody>
                  <a:tcPr marL="95250" marR="95250" marT="95250" marB="95250"/>
                </a:tc>
                <a:extLst>
                  <a:ext uri="{0D108BD9-81ED-4DB2-BD59-A6C34878D82A}">
                    <a16:rowId xmlns:a16="http://schemas.microsoft.com/office/drawing/2014/main" val="10000"/>
                  </a:ext>
                </a:extLst>
              </a:tr>
              <a:tr h="611833">
                <a:tc>
                  <a:txBody>
                    <a:bodyPr/>
                    <a:lstStyle/>
                    <a:p>
                      <a:pPr>
                        <a:lnSpc>
                          <a:spcPct val="115000"/>
                        </a:lnSpc>
                        <a:spcAft>
                          <a:spcPts val="0"/>
                        </a:spcAft>
                      </a:pPr>
                      <a:r>
                        <a:rPr lang="en-US" sz="2800" dirty="0">
                          <a:effectLst/>
                        </a:rPr>
                        <a:t>singular</a:t>
                      </a:r>
                      <a:endParaRPr lang="en-US" sz="2800" b="0" dirty="0">
                        <a:effectLst/>
                        <a:latin typeface="Calibri"/>
                        <a:ea typeface="Calibri"/>
                        <a:cs typeface="Times New Roman"/>
                      </a:endParaRPr>
                    </a:p>
                  </a:txBody>
                  <a:tcPr marL="95250" marR="95250" marT="95250" marB="95250"/>
                </a:tc>
                <a:tc>
                  <a:txBody>
                    <a:bodyPr/>
                    <a:lstStyle/>
                    <a:p>
                      <a:pPr>
                        <a:lnSpc>
                          <a:spcPct val="115000"/>
                        </a:lnSpc>
                        <a:spcAft>
                          <a:spcPts val="0"/>
                        </a:spcAft>
                      </a:pPr>
                      <a:r>
                        <a:rPr lang="en-US" sz="2400" dirty="0">
                          <a:effectLst/>
                        </a:rPr>
                        <a:t>this</a:t>
                      </a:r>
                      <a:endParaRPr lang="en-US" sz="2400" b="0" dirty="0">
                        <a:effectLst/>
                        <a:latin typeface="Calibri"/>
                        <a:ea typeface="Calibri"/>
                        <a:cs typeface="Times New Roman"/>
                      </a:endParaRPr>
                    </a:p>
                  </a:txBody>
                  <a:tcPr marL="95250" marR="95250" marT="95250" marB="95250"/>
                </a:tc>
                <a:tc>
                  <a:txBody>
                    <a:bodyPr/>
                    <a:lstStyle/>
                    <a:p>
                      <a:pPr>
                        <a:lnSpc>
                          <a:spcPct val="115000"/>
                        </a:lnSpc>
                        <a:spcAft>
                          <a:spcPts val="0"/>
                        </a:spcAft>
                      </a:pPr>
                      <a:r>
                        <a:rPr lang="en-US" sz="2400" dirty="0">
                          <a:effectLst/>
                        </a:rPr>
                        <a:t>That</a:t>
                      </a:r>
                      <a:endParaRPr lang="en-US" sz="2400" b="0" dirty="0">
                        <a:effectLst/>
                        <a:latin typeface="Calibri"/>
                        <a:ea typeface="Calibri"/>
                        <a:cs typeface="Times New Roman"/>
                      </a:endParaRPr>
                    </a:p>
                  </a:txBody>
                  <a:tcPr marL="95250" marR="95250" marT="95250" marB="95250"/>
                </a:tc>
                <a:extLst>
                  <a:ext uri="{0D108BD9-81ED-4DB2-BD59-A6C34878D82A}">
                    <a16:rowId xmlns:a16="http://schemas.microsoft.com/office/drawing/2014/main" val="10001"/>
                  </a:ext>
                </a:extLst>
              </a:tr>
              <a:tr h="611833">
                <a:tc>
                  <a:txBody>
                    <a:bodyPr/>
                    <a:lstStyle/>
                    <a:p>
                      <a:pPr>
                        <a:lnSpc>
                          <a:spcPct val="115000"/>
                        </a:lnSpc>
                        <a:spcAft>
                          <a:spcPts val="0"/>
                        </a:spcAft>
                      </a:pPr>
                      <a:r>
                        <a:rPr lang="en-US" sz="2800" dirty="0">
                          <a:effectLst/>
                        </a:rPr>
                        <a:t>plural</a:t>
                      </a:r>
                      <a:endParaRPr lang="en-US" sz="2800" b="0" dirty="0">
                        <a:effectLst/>
                        <a:latin typeface="Calibri"/>
                        <a:ea typeface="Calibri"/>
                        <a:cs typeface="Times New Roman"/>
                      </a:endParaRPr>
                    </a:p>
                  </a:txBody>
                  <a:tcPr marL="95250" marR="95250" marT="95250" marB="95250"/>
                </a:tc>
                <a:tc>
                  <a:txBody>
                    <a:bodyPr/>
                    <a:lstStyle/>
                    <a:p>
                      <a:pPr>
                        <a:lnSpc>
                          <a:spcPct val="115000"/>
                        </a:lnSpc>
                        <a:spcAft>
                          <a:spcPts val="0"/>
                        </a:spcAft>
                      </a:pPr>
                      <a:r>
                        <a:rPr lang="en-US" sz="2400" dirty="0">
                          <a:effectLst/>
                        </a:rPr>
                        <a:t>these</a:t>
                      </a:r>
                      <a:endParaRPr lang="en-US" sz="2400" b="0" dirty="0">
                        <a:effectLst/>
                        <a:latin typeface="Calibri"/>
                        <a:ea typeface="Calibri"/>
                        <a:cs typeface="Times New Roman"/>
                      </a:endParaRPr>
                    </a:p>
                  </a:txBody>
                  <a:tcPr marL="95250" marR="95250" marT="95250" marB="95250"/>
                </a:tc>
                <a:tc>
                  <a:txBody>
                    <a:bodyPr/>
                    <a:lstStyle/>
                    <a:p>
                      <a:pPr>
                        <a:lnSpc>
                          <a:spcPct val="115000"/>
                        </a:lnSpc>
                        <a:spcAft>
                          <a:spcPts val="0"/>
                        </a:spcAft>
                      </a:pPr>
                      <a:r>
                        <a:rPr lang="en-US" sz="2400" dirty="0">
                          <a:effectLst/>
                        </a:rPr>
                        <a:t>Those</a:t>
                      </a:r>
                      <a:endParaRPr lang="en-US" sz="2400" b="0" dirty="0">
                        <a:effectLst/>
                        <a:latin typeface="Calibri"/>
                        <a:ea typeface="Calibri"/>
                        <a:cs typeface="Times New Roman"/>
                      </a:endParaRPr>
                    </a:p>
                  </a:txBody>
                  <a:tcPr marL="95250" marR="95250" marT="95250" marB="9525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310249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88909"/>
          </a:xfrm>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b="1" dirty="0" smtClean="0"/>
              <a:t/>
            </a:r>
            <a:br>
              <a:rPr lang="en-US" b="1" dirty="0" smtClean="0"/>
            </a:br>
            <a:r>
              <a:rPr lang="en-US" b="1" dirty="0" smtClean="0"/>
              <a:t>Possessive </a:t>
            </a:r>
            <a:r>
              <a:rPr lang="en-US" b="1" dirty="0"/>
              <a:t>Pronouns</a:t>
            </a:r>
            <a:r>
              <a:rPr lang="en-US" dirty="0"/>
              <a:t/>
            </a:r>
            <a:br>
              <a:rPr lang="en-US" dirty="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7632736"/>
              </p:ext>
            </p:extLst>
          </p:nvPr>
        </p:nvGraphicFramePr>
        <p:xfrm>
          <a:off x="1981200" y="1634377"/>
          <a:ext cx="8229600" cy="5075432"/>
        </p:xfrm>
        <a:graphic>
          <a:graphicData uri="http://schemas.openxmlformats.org/drawingml/2006/table">
            <a:tbl>
              <a:tblPr firstRow="1" firstCol="1" bandRow="1">
                <a:tableStyleId>{5940675A-B579-460E-94D1-54222C63F5DA}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pPr>
                        <a:lnSpc>
                          <a:spcPct val="115000"/>
                        </a:lnSpc>
                        <a:spcAft>
                          <a:spcPts val="0"/>
                        </a:spcAft>
                      </a:pPr>
                      <a:r>
                        <a:rPr lang="en-US" sz="2400" dirty="0">
                          <a:effectLst/>
                        </a:rPr>
                        <a:t>number</a:t>
                      </a:r>
                      <a:endParaRPr lang="en-US" sz="24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dirty="0">
                          <a:effectLst/>
                        </a:rPr>
                        <a:t>person</a:t>
                      </a:r>
                      <a:endParaRPr lang="en-US" sz="24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dirty="0">
                          <a:effectLst/>
                        </a:rPr>
                        <a:t>gender (of "owner")</a:t>
                      </a:r>
                      <a:endParaRPr lang="en-US" sz="24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a:effectLst/>
                        </a:rPr>
                        <a:t>possessive pronouns</a:t>
                      </a:r>
                      <a:endParaRPr lang="en-US" sz="2400">
                        <a:effectLst/>
                        <a:latin typeface="Calibri"/>
                        <a:ea typeface="Calibri"/>
                        <a:cs typeface="Times New Roman"/>
                      </a:endParaRPr>
                    </a:p>
                  </a:txBody>
                  <a:tcPr marL="66675" marR="66675" marT="66675" marB="66675"/>
                </a:tc>
                <a:extLst>
                  <a:ext uri="{0D108BD9-81ED-4DB2-BD59-A6C34878D82A}">
                    <a16:rowId xmlns:a16="http://schemas.microsoft.com/office/drawing/2014/main" val="10000"/>
                  </a:ext>
                </a:extLst>
              </a:tr>
              <a:tr h="0">
                <a:tc rowSpan="4">
                  <a:txBody>
                    <a:bodyPr/>
                    <a:lstStyle/>
                    <a:p>
                      <a:pPr>
                        <a:lnSpc>
                          <a:spcPct val="115000"/>
                        </a:lnSpc>
                        <a:spcAft>
                          <a:spcPts val="0"/>
                        </a:spcAft>
                      </a:pPr>
                      <a:r>
                        <a:rPr lang="en-US" sz="2400" dirty="0">
                          <a:effectLst/>
                        </a:rPr>
                        <a:t>singular</a:t>
                      </a:r>
                      <a:endParaRPr lang="en-US" sz="24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dirty="0">
                          <a:effectLst/>
                        </a:rPr>
                        <a:t>1st</a:t>
                      </a:r>
                      <a:endParaRPr lang="en-US" sz="24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dirty="0">
                          <a:effectLst/>
                        </a:rPr>
                        <a:t>male/female</a:t>
                      </a:r>
                      <a:endParaRPr lang="en-US" sz="24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a:effectLst/>
                        </a:rPr>
                        <a:t>mine</a:t>
                      </a:r>
                      <a:endParaRPr lang="en-US" sz="2400">
                        <a:effectLst/>
                        <a:latin typeface="Calibri"/>
                        <a:ea typeface="Calibri"/>
                        <a:cs typeface="Times New Roman"/>
                      </a:endParaRPr>
                    </a:p>
                  </a:txBody>
                  <a:tcPr marL="66675" marR="66675" marT="66675" marB="66675"/>
                </a:tc>
                <a:extLst>
                  <a:ext uri="{0D108BD9-81ED-4DB2-BD59-A6C34878D82A}">
                    <a16:rowId xmlns:a16="http://schemas.microsoft.com/office/drawing/2014/main" val="10001"/>
                  </a:ext>
                </a:extLst>
              </a:tr>
              <a:tr h="0">
                <a:tc vMerge="1">
                  <a:txBody>
                    <a:bodyPr/>
                    <a:lstStyle/>
                    <a:p>
                      <a:endParaRPr lang="en-US"/>
                    </a:p>
                  </a:txBody>
                  <a:tcPr/>
                </a:tc>
                <a:tc>
                  <a:txBody>
                    <a:bodyPr/>
                    <a:lstStyle/>
                    <a:p>
                      <a:pPr>
                        <a:lnSpc>
                          <a:spcPct val="115000"/>
                        </a:lnSpc>
                        <a:spcAft>
                          <a:spcPts val="0"/>
                        </a:spcAft>
                      </a:pPr>
                      <a:r>
                        <a:rPr lang="en-US" sz="2400" dirty="0">
                          <a:effectLst/>
                        </a:rPr>
                        <a:t>2nd</a:t>
                      </a:r>
                      <a:endParaRPr lang="en-US" sz="24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dirty="0">
                          <a:effectLst/>
                        </a:rPr>
                        <a:t>male/female</a:t>
                      </a:r>
                      <a:endParaRPr lang="en-US" sz="24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dirty="0">
                          <a:effectLst/>
                        </a:rPr>
                        <a:t>yours</a:t>
                      </a:r>
                      <a:endParaRPr lang="en-US" sz="2400" dirty="0">
                        <a:effectLst/>
                        <a:latin typeface="Calibri"/>
                        <a:ea typeface="Calibri"/>
                        <a:cs typeface="Times New Roman"/>
                      </a:endParaRPr>
                    </a:p>
                  </a:txBody>
                  <a:tcPr marL="66675" marR="66675" marT="66675" marB="66675"/>
                </a:tc>
                <a:extLst>
                  <a:ext uri="{0D108BD9-81ED-4DB2-BD59-A6C34878D82A}">
                    <a16:rowId xmlns:a16="http://schemas.microsoft.com/office/drawing/2014/main" val="10002"/>
                  </a:ext>
                </a:extLst>
              </a:tr>
              <a:tr h="0">
                <a:tc vMerge="1">
                  <a:txBody>
                    <a:bodyPr/>
                    <a:lstStyle/>
                    <a:p>
                      <a:endParaRPr lang="en-US"/>
                    </a:p>
                  </a:txBody>
                  <a:tcPr/>
                </a:tc>
                <a:tc rowSpan="2">
                  <a:txBody>
                    <a:bodyPr/>
                    <a:lstStyle/>
                    <a:p>
                      <a:pPr>
                        <a:lnSpc>
                          <a:spcPct val="115000"/>
                        </a:lnSpc>
                        <a:spcAft>
                          <a:spcPts val="0"/>
                        </a:spcAft>
                      </a:pPr>
                      <a:r>
                        <a:rPr lang="en-US" sz="2400" dirty="0">
                          <a:effectLst/>
                        </a:rPr>
                        <a:t>3rd</a:t>
                      </a:r>
                      <a:endParaRPr lang="en-US" sz="24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dirty="0">
                          <a:effectLst/>
                        </a:rPr>
                        <a:t>Male</a:t>
                      </a:r>
                      <a:endParaRPr lang="en-US" sz="24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dirty="0">
                          <a:effectLst/>
                        </a:rPr>
                        <a:t>his</a:t>
                      </a:r>
                      <a:endParaRPr lang="en-US" sz="2400" dirty="0">
                        <a:effectLst/>
                        <a:latin typeface="Calibri"/>
                        <a:ea typeface="Calibri"/>
                        <a:cs typeface="Times New Roman"/>
                      </a:endParaRPr>
                    </a:p>
                  </a:txBody>
                  <a:tcPr marL="66675" marR="66675" marT="66675" marB="66675"/>
                </a:tc>
                <a:extLst>
                  <a:ext uri="{0D108BD9-81ED-4DB2-BD59-A6C34878D82A}">
                    <a16:rowId xmlns:a16="http://schemas.microsoft.com/office/drawing/2014/main" val="10003"/>
                  </a:ext>
                </a:extLst>
              </a:tr>
              <a:tr h="0">
                <a:tc vMerge="1">
                  <a:txBody>
                    <a:bodyPr/>
                    <a:lstStyle/>
                    <a:p>
                      <a:endParaRPr lang="en-US"/>
                    </a:p>
                  </a:txBody>
                  <a:tcPr/>
                </a:tc>
                <a:tc vMerge="1">
                  <a:txBody>
                    <a:bodyPr/>
                    <a:lstStyle/>
                    <a:p>
                      <a:endParaRPr lang="en-US"/>
                    </a:p>
                  </a:txBody>
                  <a:tcPr/>
                </a:tc>
                <a:tc>
                  <a:txBody>
                    <a:bodyPr/>
                    <a:lstStyle/>
                    <a:p>
                      <a:pPr>
                        <a:lnSpc>
                          <a:spcPct val="115000"/>
                        </a:lnSpc>
                        <a:spcAft>
                          <a:spcPts val="0"/>
                        </a:spcAft>
                      </a:pPr>
                      <a:r>
                        <a:rPr lang="en-US" sz="2400">
                          <a:effectLst/>
                        </a:rPr>
                        <a:t>Female</a:t>
                      </a:r>
                      <a:endParaRPr lang="en-US" sz="24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dirty="0">
                          <a:effectLst/>
                        </a:rPr>
                        <a:t>hers</a:t>
                      </a:r>
                      <a:endParaRPr lang="en-US" sz="2400" dirty="0">
                        <a:effectLst/>
                        <a:latin typeface="Calibri"/>
                        <a:ea typeface="Calibri"/>
                        <a:cs typeface="Times New Roman"/>
                      </a:endParaRPr>
                    </a:p>
                  </a:txBody>
                  <a:tcPr marL="66675" marR="66675" marT="66675" marB="66675"/>
                </a:tc>
                <a:extLst>
                  <a:ext uri="{0D108BD9-81ED-4DB2-BD59-A6C34878D82A}">
                    <a16:rowId xmlns:a16="http://schemas.microsoft.com/office/drawing/2014/main" val="10004"/>
                  </a:ext>
                </a:extLst>
              </a:tr>
              <a:tr h="0">
                <a:tc rowSpan="3">
                  <a:txBody>
                    <a:bodyPr/>
                    <a:lstStyle/>
                    <a:p>
                      <a:pPr>
                        <a:lnSpc>
                          <a:spcPct val="115000"/>
                        </a:lnSpc>
                        <a:spcAft>
                          <a:spcPts val="0"/>
                        </a:spcAft>
                      </a:pPr>
                      <a:r>
                        <a:rPr lang="en-US" sz="2400">
                          <a:effectLst/>
                        </a:rPr>
                        <a:t>plural</a:t>
                      </a:r>
                      <a:endParaRPr lang="en-US" sz="24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dirty="0">
                          <a:effectLst/>
                        </a:rPr>
                        <a:t>1st</a:t>
                      </a:r>
                      <a:endParaRPr lang="en-US" sz="24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a:effectLst/>
                        </a:rPr>
                        <a:t>male/female</a:t>
                      </a:r>
                      <a:endParaRPr lang="en-US" sz="24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dirty="0" smtClean="0">
                          <a:effectLst/>
                        </a:rPr>
                        <a:t>Ours</a:t>
                      </a:r>
                      <a:endParaRPr lang="en-US" sz="2400" dirty="0">
                        <a:effectLst/>
                        <a:latin typeface="Calibri"/>
                        <a:ea typeface="Calibri"/>
                        <a:cs typeface="Times New Roman"/>
                      </a:endParaRPr>
                    </a:p>
                  </a:txBody>
                  <a:tcPr marL="66675" marR="66675" marT="66675" marB="66675"/>
                </a:tc>
                <a:extLst>
                  <a:ext uri="{0D108BD9-81ED-4DB2-BD59-A6C34878D82A}">
                    <a16:rowId xmlns:a16="http://schemas.microsoft.com/office/drawing/2014/main" val="10005"/>
                  </a:ext>
                </a:extLst>
              </a:tr>
              <a:tr h="0">
                <a:tc vMerge="1">
                  <a:txBody>
                    <a:bodyPr/>
                    <a:lstStyle/>
                    <a:p>
                      <a:endParaRPr lang="en-US"/>
                    </a:p>
                  </a:txBody>
                  <a:tcPr/>
                </a:tc>
                <a:tc>
                  <a:txBody>
                    <a:bodyPr/>
                    <a:lstStyle/>
                    <a:p>
                      <a:pPr>
                        <a:lnSpc>
                          <a:spcPct val="115000"/>
                        </a:lnSpc>
                        <a:spcAft>
                          <a:spcPts val="0"/>
                        </a:spcAft>
                      </a:pPr>
                      <a:r>
                        <a:rPr lang="en-US" sz="2400" dirty="0">
                          <a:effectLst/>
                        </a:rPr>
                        <a:t>2nd</a:t>
                      </a:r>
                      <a:endParaRPr lang="en-US" sz="24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dirty="0">
                          <a:effectLst/>
                        </a:rPr>
                        <a:t>male/female</a:t>
                      </a:r>
                      <a:endParaRPr lang="en-US" sz="24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dirty="0">
                          <a:effectLst/>
                        </a:rPr>
                        <a:t>Yours</a:t>
                      </a:r>
                      <a:endParaRPr lang="en-US" sz="2400" dirty="0">
                        <a:effectLst/>
                        <a:latin typeface="Calibri"/>
                        <a:ea typeface="Calibri"/>
                        <a:cs typeface="Times New Roman"/>
                      </a:endParaRPr>
                    </a:p>
                  </a:txBody>
                  <a:tcPr marL="66675" marR="66675" marT="66675" marB="66675"/>
                </a:tc>
                <a:extLst>
                  <a:ext uri="{0D108BD9-81ED-4DB2-BD59-A6C34878D82A}">
                    <a16:rowId xmlns:a16="http://schemas.microsoft.com/office/drawing/2014/main" val="10006"/>
                  </a:ext>
                </a:extLst>
              </a:tr>
              <a:tr h="0">
                <a:tc vMerge="1">
                  <a:txBody>
                    <a:bodyPr/>
                    <a:lstStyle/>
                    <a:p>
                      <a:endParaRPr lang="en-US"/>
                    </a:p>
                  </a:txBody>
                  <a:tcPr/>
                </a:tc>
                <a:tc>
                  <a:txBody>
                    <a:bodyPr/>
                    <a:lstStyle/>
                    <a:p>
                      <a:pPr>
                        <a:lnSpc>
                          <a:spcPct val="115000"/>
                        </a:lnSpc>
                        <a:spcAft>
                          <a:spcPts val="0"/>
                        </a:spcAft>
                      </a:pPr>
                      <a:r>
                        <a:rPr lang="en-US" sz="2400">
                          <a:effectLst/>
                        </a:rPr>
                        <a:t>3rd</a:t>
                      </a:r>
                      <a:endParaRPr lang="en-US" sz="240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dirty="0">
                          <a:effectLst/>
                        </a:rPr>
                        <a:t>male/female/neuter</a:t>
                      </a:r>
                      <a:endParaRPr lang="en-US" sz="2400" dirty="0">
                        <a:effectLst/>
                        <a:latin typeface="Calibri"/>
                        <a:ea typeface="Calibri"/>
                        <a:cs typeface="Times New Roman"/>
                      </a:endParaRPr>
                    </a:p>
                  </a:txBody>
                  <a:tcPr marL="66675" marR="66675" marT="66675" marB="66675"/>
                </a:tc>
                <a:tc>
                  <a:txBody>
                    <a:bodyPr/>
                    <a:lstStyle/>
                    <a:p>
                      <a:pPr>
                        <a:lnSpc>
                          <a:spcPct val="115000"/>
                        </a:lnSpc>
                        <a:spcAft>
                          <a:spcPts val="0"/>
                        </a:spcAft>
                      </a:pPr>
                      <a:r>
                        <a:rPr lang="en-US" sz="2400" dirty="0">
                          <a:effectLst/>
                        </a:rPr>
                        <a:t>Theirs</a:t>
                      </a:r>
                      <a:endParaRPr lang="en-US" sz="2400" dirty="0">
                        <a:effectLst/>
                        <a:latin typeface="Calibri"/>
                        <a:ea typeface="Calibri"/>
                        <a:cs typeface="Times New Roman"/>
                      </a:endParaRPr>
                    </a:p>
                  </a:txBody>
                  <a:tcPr marL="66675" marR="66675" marT="66675" marB="6667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678384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b="1" dirty="0" smtClean="0"/>
              <a:t/>
            </a:r>
            <a:br>
              <a:rPr lang="en-US" b="1" dirty="0" smtClean="0"/>
            </a:br>
            <a:r>
              <a:rPr lang="en-US" b="1" dirty="0" smtClean="0"/>
              <a:t>Interrogative </a:t>
            </a:r>
            <a:r>
              <a:rPr lang="en-US" b="1" dirty="0"/>
              <a:t>Pronouns</a:t>
            </a:r>
            <a:r>
              <a:rPr lang="en-US" dirty="0"/>
              <a:t/>
            </a:r>
            <a:br>
              <a:rPr lang="en-US"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34534510"/>
              </p:ext>
            </p:extLst>
          </p:nvPr>
        </p:nvGraphicFramePr>
        <p:xfrm>
          <a:off x="1876697" y="2487771"/>
          <a:ext cx="8229600" cy="2932115"/>
        </p:xfrm>
        <a:graphic>
          <a:graphicData uri="http://schemas.openxmlformats.org/drawingml/2006/table">
            <a:tbl>
              <a:tblPr firstRow="1" firstCol="1" bandRow="1">
                <a:tableStyleId>{5940675A-B579-460E-94D1-54222C63F5DA}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0">
                <a:tc>
                  <a:txBody>
                    <a:bodyPr/>
                    <a:lstStyle/>
                    <a:p>
                      <a:pPr>
                        <a:lnSpc>
                          <a:spcPct val="115000"/>
                        </a:lnSpc>
                        <a:spcAft>
                          <a:spcPts val="0"/>
                        </a:spcAft>
                      </a:pPr>
                      <a:r>
                        <a:rPr lang="en-US" sz="2400" dirty="0">
                          <a:effectLst/>
                        </a:rPr>
                        <a:t> </a:t>
                      </a:r>
                      <a:endParaRPr lang="en-US" sz="2400" dirty="0">
                        <a:effectLst/>
                        <a:latin typeface="Calibri"/>
                        <a:ea typeface="Calibri"/>
                        <a:cs typeface="Times New Roman"/>
                      </a:endParaRPr>
                    </a:p>
                  </a:txBody>
                  <a:tcPr marL="95250" marR="95250" marT="95250" marB="95250"/>
                </a:tc>
                <a:tc>
                  <a:txBody>
                    <a:bodyPr/>
                    <a:lstStyle/>
                    <a:p>
                      <a:pPr>
                        <a:lnSpc>
                          <a:spcPct val="115000"/>
                        </a:lnSpc>
                        <a:spcAft>
                          <a:spcPts val="0"/>
                        </a:spcAft>
                      </a:pPr>
                      <a:r>
                        <a:rPr lang="en-US" sz="2400">
                          <a:effectLst/>
                        </a:rPr>
                        <a:t>Subject</a:t>
                      </a:r>
                      <a:endParaRPr lang="en-US" sz="2400">
                        <a:effectLst/>
                        <a:latin typeface="Calibri"/>
                        <a:ea typeface="Calibri"/>
                        <a:cs typeface="Times New Roman"/>
                      </a:endParaRPr>
                    </a:p>
                  </a:txBody>
                  <a:tcPr marL="95250" marR="95250" marT="95250" marB="95250"/>
                </a:tc>
                <a:tc>
                  <a:txBody>
                    <a:bodyPr/>
                    <a:lstStyle/>
                    <a:p>
                      <a:pPr>
                        <a:lnSpc>
                          <a:spcPct val="115000"/>
                        </a:lnSpc>
                        <a:spcAft>
                          <a:spcPts val="0"/>
                        </a:spcAft>
                      </a:pPr>
                      <a:r>
                        <a:rPr lang="en-US" sz="2400">
                          <a:effectLst/>
                        </a:rPr>
                        <a:t>object</a:t>
                      </a:r>
                      <a:endParaRPr lang="en-US" sz="2400">
                        <a:effectLst/>
                        <a:latin typeface="Calibri"/>
                        <a:ea typeface="Calibri"/>
                        <a:cs typeface="Times New Roman"/>
                      </a:endParaRPr>
                    </a:p>
                  </a:txBody>
                  <a:tcPr marL="95250" marR="95250" marT="95250" marB="95250"/>
                </a:tc>
                <a:tc>
                  <a:txBody>
                    <a:bodyPr/>
                    <a:lstStyle/>
                    <a:p>
                      <a:pPr>
                        <a:lnSpc>
                          <a:spcPct val="115000"/>
                        </a:lnSpc>
                        <a:spcAft>
                          <a:spcPts val="0"/>
                        </a:spcAft>
                      </a:pPr>
                      <a:r>
                        <a:rPr lang="en-US" sz="2400">
                          <a:effectLst/>
                        </a:rPr>
                        <a:t> </a:t>
                      </a:r>
                      <a:endParaRPr lang="en-US" sz="2400">
                        <a:effectLst/>
                        <a:latin typeface="Calibri"/>
                        <a:ea typeface="Calibri"/>
                        <a:cs typeface="Times New Roman"/>
                      </a:endParaRPr>
                    </a:p>
                  </a:txBody>
                  <a:tcPr marL="95250" marR="95250" marT="95250" marB="95250"/>
                </a:tc>
                <a:extLst>
                  <a:ext uri="{0D108BD9-81ED-4DB2-BD59-A6C34878D82A}">
                    <a16:rowId xmlns:a16="http://schemas.microsoft.com/office/drawing/2014/main" val="10000"/>
                  </a:ext>
                </a:extLst>
              </a:tr>
              <a:tr h="0">
                <a:tc>
                  <a:txBody>
                    <a:bodyPr/>
                    <a:lstStyle/>
                    <a:p>
                      <a:pPr>
                        <a:lnSpc>
                          <a:spcPct val="115000"/>
                        </a:lnSpc>
                        <a:spcAft>
                          <a:spcPts val="0"/>
                        </a:spcAft>
                      </a:pPr>
                      <a:r>
                        <a:rPr lang="en-US" sz="2400" dirty="0">
                          <a:effectLst/>
                        </a:rPr>
                        <a:t>Person</a:t>
                      </a:r>
                      <a:endParaRPr lang="en-US" sz="2400" dirty="0">
                        <a:effectLst/>
                        <a:latin typeface="Calibri"/>
                        <a:ea typeface="Calibri"/>
                        <a:cs typeface="Times New Roman"/>
                      </a:endParaRPr>
                    </a:p>
                  </a:txBody>
                  <a:tcPr marL="95250" marR="95250" marT="95250" marB="95250"/>
                </a:tc>
                <a:tc>
                  <a:txBody>
                    <a:bodyPr/>
                    <a:lstStyle/>
                    <a:p>
                      <a:pPr>
                        <a:lnSpc>
                          <a:spcPct val="115000"/>
                        </a:lnSpc>
                        <a:spcAft>
                          <a:spcPts val="0"/>
                        </a:spcAft>
                      </a:pPr>
                      <a:r>
                        <a:rPr lang="en-US" sz="2400" dirty="0">
                          <a:effectLst/>
                        </a:rPr>
                        <a:t>Who</a:t>
                      </a:r>
                      <a:endParaRPr lang="en-US" sz="2400" dirty="0">
                        <a:effectLst/>
                        <a:latin typeface="Calibri"/>
                        <a:ea typeface="Calibri"/>
                        <a:cs typeface="Times New Roman"/>
                      </a:endParaRPr>
                    </a:p>
                  </a:txBody>
                  <a:tcPr marL="95250" marR="95250" marT="95250" marB="95250"/>
                </a:tc>
                <a:tc>
                  <a:txBody>
                    <a:bodyPr/>
                    <a:lstStyle/>
                    <a:p>
                      <a:pPr>
                        <a:lnSpc>
                          <a:spcPct val="115000"/>
                        </a:lnSpc>
                        <a:spcAft>
                          <a:spcPts val="0"/>
                        </a:spcAft>
                      </a:pPr>
                      <a:r>
                        <a:rPr lang="en-US" sz="2400">
                          <a:effectLst/>
                        </a:rPr>
                        <a:t>whom</a:t>
                      </a:r>
                      <a:endParaRPr lang="en-US" sz="2400">
                        <a:effectLst/>
                        <a:latin typeface="Calibri"/>
                        <a:ea typeface="Calibri"/>
                        <a:cs typeface="Times New Roman"/>
                      </a:endParaRPr>
                    </a:p>
                  </a:txBody>
                  <a:tcPr marL="95250" marR="95250" marT="95250" marB="95250"/>
                </a:tc>
                <a:tc>
                  <a:txBody>
                    <a:bodyPr/>
                    <a:lstStyle/>
                    <a:p>
                      <a:pPr>
                        <a:lnSpc>
                          <a:spcPct val="115000"/>
                        </a:lnSpc>
                        <a:spcAft>
                          <a:spcPts val="0"/>
                        </a:spcAft>
                      </a:pPr>
                      <a:r>
                        <a:rPr lang="en-US" sz="2400">
                          <a:effectLst/>
                        </a:rPr>
                        <a:t> </a:t>
                      </a:r>
                      <a:endParaRPr lang="en-US" sz="2400">
                        <a:effectLst/>
                        <a:latin typeface="Calibri"/>
                        <a:ea typeface="Calibri"/>
                        <a:cs typeface="Times New Roman"/>
                      </a:endParaRPr>
                    </a:p>
                  </a:txBody>
                  <a:tcPr marL="95250" marR="95250" marT="95250" marB="95250"/>
                </a:tc>
                <a:extLst>
                  <a:ext uri="{0D108BD9-81ED-4DB2-BD59-A6C34878D82A}">
                    <a16:rowId xmlns:a16="http://schemas.microsoft.com/office/drawing/2014/main" val="10001"/>
                  </a:ext>
                </a:extLst>
              </a:tr>
              <a:tr h="0">
                <a:tc>
                  <a:txBody>
                    <a:bodyPr/>
                    <a:lstStyle/>
                    <a:p>
                      <a:pPr>
                        <a:lnSpc>
                          <a:spcPct val="115000"/>
                        </a:lnSpc>
                        <a:spcAft>
                          <a:spcPts val="0"/>
                        </a:spcAft>
                      </a:pPr>
                      <a:r>
                        <a:rPr lang="en-US" sz="2400">
                          <a:effectLst/>
                        </a:rPr>
                        <a:t>Thing</a:t>
                      </a:r>
                      <a:endParaRPr lang="en-US" sz="2400">
                        <a:effectLst/>
                        <a:latin typeface="Calibri"/>
                        <a:ea typeface="Calibri"/>
                        <a:cs typeface="Times New Roman"/>
                      </a:endParaRPr>
                    </a:p>
                  </a:txBody>
                  <a:tcPr marL="95250" marR="95250" marT="95250" marB="95250"/>
                </a:tc>
                <a:tc gridSpan="2">
                  <a:txBody>
                    <a:bodyPr/>
                    <a:lstStyle/>
                    <a:p>
                      <a:pPr algn="ctr">
                        <a:lnSpc>
                          <a:spcPct val="115000"/>
                        </a:lnSpc>
                        <a:spcAft>
                          <a:spcPts val="0"/>
                        </a:spcAft>
                      </a:pPr>
                      <a:r>
                        <a:rPr lang="en-US" sz="2400" dirty="0">
                          <a:effectLst/>
                        </a:rPr>
                        <a:t>What</a:t>
                      </a:r>
                      <a:endParaRPr lang="en-US" sz="2400" dirty="0">
                        <a:effectLst/>
                        <a:latin typeface="Calibri"/>
                        <a:ea typeface="Calibri"/>
                        <a:cs typeface="Times New Roman"/>
                      </a:endParaRPr>
                    </a:p>
                  </a:txBody>
                  <a:tcPr marL="95250" marR="95250" marT="95250" marB="95250"/>
                </a:tc>
                <a:tc hMerge="1">
                  <a:txBody>
                    <a:bodyPr/>
                    <a:lstStyle/>
                    <a:p>
                      <a:endParaRPr lang="en-US"/>
                    </a:p>
                  </a:txBody>
                  <a:tcPr/>
                </a:tc>
                <a:tc>
                  <a:txBody>
                    <a:bodyPr/>
                    <a:lstStyle/>
                    <a:p>
                      <a:pPr>
                        <a:lnSpc>
                          <a:spcPct val="115000"/>
                        </a:lnSpc>
                        <a:spcAft>
                          <a:spcPts val="0"/>
                        </a:spcAft>
                      </a:pPr>
                      <a:r>
                        <a:rPr lang="en-US" sz="2400">
                          <a:effectLst/>
                        </a:rPr>
                        <a:t> </a:t>
                      </a:r>
                      <a:endParaRPr lang="en-US" sz="2400">
                        <a:effectLst/>
                        <a:latin typeface="Calibri"/>
                        <a:ea typeface="Calibri"/>
                        <a:cs typeface="Times New Roman"/>
                      </a:endParaRPr>
                    </a:p>
                  </a:txBody>
                  <a:tcPr marL="95250" marR="95250" marT="95250" marB="95250"/>
                </a:tc>
                <a:extLst>
                  <a:ext uri="{0D108BD9-81ED-4DB2-BD59-A6C34878D82A}">
                    <a16:rowId xmlns:a16="http://schemas.microsoft.com/office/drawing/2014/main" val="10002"/>
                  </a:ext>
                </a:extLst>
              </a:tr>
              <a:tr h="0">
                <a:tc>
                  <a:txBody>
                    <a:bodyPr/>
                    <a:lstStyle/>
                    <a:p>
                      <a:pPr>
                        <a:lnSpc>
                          <a:spcPct val="115000"/>
                        </a:lnSpc>
                        <a:spcAft>
                          <a:spcPts val="0"/>
                        </a:spcAft>
                      </a:pPr>
                      <a:r>
                        <a:rPr lang="en-US" sz="2400">
                          <a:effectLst/>
                        </a:rPr>
                        <a:t>person/thing</a:t>
                      </a:r>
                      <a:endParaRPr lang="en-US" sz="2400">
                        <a:effectLst/>
                        <a:latin typeface="Calibri"/>
                        <a:ea typeface="Calibri"/>
                        <a:cs typeface="Times New Roman"/>
                      </a:endParaRPr>
                    </a:p>
                  </a:txBody>
                  <a:tcPr marL="95250" marR="95250" marT="95250" marB="95250"/>
                </a:tc>
                <a:tc gridSpan="2">
                  <a:txBody>
                    <a:bodyPr/>
                    <a:lstStyle/>
                    <a:p>
                      <a:pPr algn="ctr">
                        <a:lnSpc>
                          <a:spcPct val="115000"/>
                        </a:lnSpc>
                        <a:spcAft>
                          <a:spcPts val="0"/>
                        </a:spcAft>
                      </a:pPr>
                      <a:r>
                        <a:rPr lang="en-US" sz="2400" dirty="0">
                          <a:effectLst/>
                        </a:rPr>
                        <a:t>Which</a:t>
                      </a:r>
                      <a:endParaRPr lang="en-US" sz="2400" dirty="0">
                        <a:effectLst/>
                        <a:latin typeface="Calibri"/>
                        <a:ea typeface="Calibri"/>
                        <a:cs typeface="Times New Roman"/>
                      </a:endParaRPr>
                    </a:p>
                  </a:txBody>
                  <a:tcPr marL="95250" marR="95250" marT="95250" marB="95250"/>
                </a:tc>
                <a:tc hMerge="1">
                  <a:txBody>
                    <a:bodyPr/>
                    <a:lstStyle/>
                    <a:p>
                      <a:endParaRPr lang="en-US"/>
                    </a:p>
                  </a:txBody>
                  <a:tcPr/>
                </a:tc>
                <a:tc>
                  <a:txBody>
                    <a:bodyPr/>
                    <a:lstStyle/>
                    <a:p>
                      <a:pPr>
                        <a:lnSpc>
                          <a:spcPct val="115000"/>
                        </a:lnSpc>
                        <a:spcAft>
                          <a:spcPts val="0"/>
                        </a:spcAft>
                      </a:pPr>
                      <a:r>
                        <a:rPr lang="en-US" sz="2400" dirty="0">
                          <a:effectLst/>
                        </a:rPr>
                        <a:t> </a:t>
                      </a:r>
                      <a:endParaRPr lang="en-US" sz="2400" dirty="0">
                        <a:effectLst/>
                        <a:latin typeface="Calibri"/>
                        <a:ea typeface="Calibri"/>
                        <a:cs typeface="Times New Roman"/>
                      </a:endParaRPr>
                    </a:p>
                  </a:txBody>
                  <a:tcPr marL="95250" marR="95250" marT="95250" marB="95250"/>
                </a:tc>
                <a:extLst>
                  <a:ext uri="{0D108BD9-81ED-4DB2-BD59-A6C34878D82A}">
                    <a16:rowId xmlns:a16="http://schemas.microsoft.com/office/drawing/2014/main" val="10003"/>
                  </a:ext>
                </a:extLst>
              </a:tr>
              <a:tr h="0">
                <a:tc>
                  <a:txBody>
                    <a:bodyPr/>
                    <a:lstStyle/>
                    <a:p>
                      <a:pPr>
                        <a:lnSpc>
                          <a:spcPct val="115000"/>
                        </a:lnSpc>
                        <a:spcAft>
                          <a:spcPts val="0"/>
                        </a:spcAft>
                      </a:pPr>
                      <a:r>
                        <a:rPr lang="en-US" sz="2400">
                          <a:effectLst/>
                        </a:rPr>
                        <a:t>Person</a:t>
                      </a:r>
                      <a:endParaRPr lang="en-US" sz="2400">
                        <a:effectLst/>
                        <a:latin typeface="Calibri"/>
                        <a:ea typeface="Calibri"/>
                        <a:cs typeface="Times New Roman"/>
                      </a:endParaRPr>
                    </a:p>
                  </a:txBody>
                  <a:tcPr marL="95250" marR="95250" marT="95250" marB="95250"/>
                </a:tc>
                <a:tc gridSpan="2">
                  <a:txBody>
                    <a:bodyPr/>
                    <a:lstStyle/>
                    <a:p>
                      <a:pPr algn="ctr">
                        <a:lnSpc>
                          <a:spcPct val="115000"/>
                        </a:lnSpc>
                        <a:spcAft>
                          <a:spcPts val="0"/>
                        </a:spcAft>
                      </a:pPr>
                      <a:r>
                        <a:rPr lang="en-US" sz="2400">
                          <a:effectLst/>
                        </a:rPr>
                        <a:t>Whose</a:t>
                      </a:r>
                      <a:endParaRPr lang="en-US" sz="2400">
                        <a:effectLst/>
                        <a:latin typeface="Calibri"/>
                        <a:ea typeface="Calibri"/>
                        <a:cs typeface="Times New Roman"/>
                      </a:endParaRPr>
                    </a:p>
                  </a:txBody>
                  <a:tcPr marL="95250" marR="95250" marT="95250" marB="95250"/>
                </a:tc>
                <a:tc hMerge="1">
                  <a:txBody>
                    <a:bodyPr/>
                    <a:lstStyle/>
                    <a:p>
                      <a:endParaRPr lang="en-US"/>
                    </a:p>
                  </a:txBody>
                  <a:tcPr/>
                </a:tc>
                <a:tc>
                  <a:txBody>
                    <a:bodyPr/>
                    <a:lstStyle/>
                    <a:p>
                      <a:pPr>
                        <a:lnSpc>
                          <a:spcPct val="115000"/>
                        </a:lnSpc>
                        <a:spcAft>
                          <a:spcPts val="0"/>
                        </a:spcAft>
                      </a:pPr>
                      <a:r>
                        <a:rPr lang="en-US" sz="2400" dirty="0">
                          <a:effectLst/>
                        </a:rPr>
                        <a:t>(possessive)</a:t>
                      </a:r>
                      <a:endParaRPr lang="en-US" sz="2400" dirty="0">
                        <a:effectLst/>
                        <a:latin typeface="Calibri"/>
                        <a:ea typeface="Calibri"/>
                        <a:cs typeface="Times New Roman"/>
                      </a:endParaRPr>
                    </a:p>
                  </a:txBody>
                  <a:tcPr marL="95250" marR="95250" marT="95250" marB="9525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464975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b="1" dirty="0" smtClean="0"/>
              <a:t/>
            </a:r>
            <a:br>
              <a:rPr lang="en-US" b="1" dirty="0" smtClean="0"/>
            </a:br>
            <a:r>
              <a:rPr lang="en-US" b="1" dirty="0" smtClean="0"/>
              <a:t>Reflexive </a:t>
            </a:r>
            <a:r>
              <a:rPr lang="en-US" b="1" dirty="0"/>
              <a:t>Pronouns</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65669021"/>
              </p:ext>
            </p:extLst>
          </p:nvPr>
        </p:nvGraphicFramePr>
        <p:xfrm>
          <a:off x="1981200" y="2154451"/>
          <a:ext cx="8229600" cy="3441765"/>
        </p:xfrm>
        <a:graphic>
          <a:graphicData uri="http://schemas.openxmlformats.org/drawingml/2006/table">
            <a:tbl>
              <a:tblPr firstRow="1" firstCol="1" bandRow="1">
                <a:tableStyleId>{5940675A-B579-460E-94D1-54222C63F5DA}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0">
                <a:tc>
                  <a:txBody>
                    <a:bodyPr/>
                    <a:lstStyle/>
                    <a:p>
                      <a:pPr>
                        <a:lnSpc>
                          <a:spcPct val="115000"/>
                        </a:lnSpc>
                        <a:spcAft>
                          <a:spcPts val="1000"/>
                        </a:spcAft>
                      </a:pPr>
                      <a:r>
                        <a:rPr lang="en-US" sz="1200" dirty="0">
                          <a:effectLst/>
                        </a:rPr>
                        <a:t> </a:t>
                      </a:r>
                      <a:endParaRPr lang="en-US" sz="1100" dirty="0">
                        <a:effectLst/>
                        <a:latin typeface="Calibri"/>
                        <a:ea typeface="Calibri"/>
                        <a:cs typeface="Times New Roman"/>
                      </a:endParaRPr>
                    </a:p>
                  </a:txBody>
                  <a:tcPr marL="95250" marR="95250" marT="95250" marB="95250"/>
                </a:tc>
                <a:tc>
                  <a:txBody>
                    <a:bodyPr/>
                    <a:lstStyle/>
                    <a:p>
                      <a:pPr>
                        <a:lnSpc>
                          <a:spcPct val="115000"/>
                        </a:lnSpc>
                        <a:spcAft>
                          <a:spcPts val="1000"/>
                        </a:spcAft>
                      </a:pPr>
                      <a:r>
                        <a:rPr lang="en-US" sz="2400" dirty="0">
                          <a:effectLst/>
                        </a:rPr>
                        <a:t>reflexive pronoun</a:t>
                      </a:r>
                      <a:endParaRPr lang="en-US" sz="2400" dirty="0">
                        <a:effectLst/>
                        <a:latin typeface="Calibri"/>
                        <a:ea typeface="Calibri"/>
                        <a:cs typeface="Times New Roman"/>
                      </a:endParaRPr>
                    </a:p>
                  </a:txBody>
                  <a:tcPr marL="95250" marR="95250" marT="95250" marB="95250"/>
                </a:tc>
                <a:extLst>
                  <a:ext uri="{0D108BD9-81ED-4DB2-BD59-A6C34878D82A}">
                    <a16:rowId xmlns:a16="http://schemas.microsoft.com/office/drawing/2014/main" val="10000"/>
                  </a:ext>
                </a:extLst>
              </a:tr>
              <a:tr h="0">
                <a:tc>
                  <a:txBody>
                    <a:bodyPr/>
                    <a:lstStyle/>
                    <a:p>
                      <a:pPr>
                        <a:lnSpc>
                          <a:spcPct val="115000"/>
                        </a:lnSpc>
                        <a:spcAft>
                          <a:spcPts val="1000"/>
                        </a:spcAft>
                      </a:pPr>
                      <a:r>
                        <a:rPr lang="en-US" sz="2400" dirty="0">
                          <a:effectLst/>
                        </a:rPr>
                        <a:t>singular</a:t>
                      </a:r>
                      <a:endParaRPr lang="en-US" sz="2400" dirty="0">
                        <a:effectLst/>
                        <a:latin typeface="Calibri"/>
                        <a:ea typeface="Calibri"/>
                        <a:cs typeface="Times New Roman"/>
                      </a:endParaRPr>
                    </a:p>
                  </a:txBody>
                  <a:tcPr marL="95250" marR="95250" marT="95250" marB="95250"/>
                </a:tc>
                <a:tc>
                  <a:txBody>
                    <a:bodyPr/>
                    <a:lstStyle/>
                    <a:p>
                      <a:pPr>
                        <a:lnSpc>
                          <a:spcPct val="115000"/>
                        </a:lnSpc>
                        <a:spcAft>
                          <a:spcPts val="1000"/>
                        </a:spcAft>
                      </a:pPr>
                      <a:r>
                        <a:rPr lang="en-US" sz="2400" dirty="0">
                          <a:effectLst/>
                        </a:rPr>
                        <a:t>myself</a:t>
                      </a:r>
                      <a:br>
                        <a:rPr lang="en-US" sz="2400" dirty="0">
                          <a:effectLst/>
                        </a:rPr>
                      </a:br>
                      <a:r>
                        <a:rPr lang="en-US" sz="2400" dirty="0">
                          <a:effectLst/>
                        </a:rPr>
                        <a:t>yourself</a:t>
                      </a:r>
                      <a:br>
                        <a:rPr lang="en-US" sz="2400" dirty="0">
                          <a:effectLst/>
                        </a:rPr>
                      </a:br>
                      <a:r>
                        <a:rPr lang="en-US" sz="2400" dirty="0">
                          <a:effectLst/>
                        </a:rPr>
                        <a:t>himself, herself, itself</a:t>
                      </a:r>
                      <a:endParaRPr lang="en-US" sz="2400" dirty="0">
                        <a:effectLst/>
                        <a:latin typeface="Calibri"/>
                        <a:ea typeface="Calibri"/>
                        <a:cs typeface="Times New Roman"/>
                      </a:endParaRPr>
                    </a:p>
                  </a:txBody>
                  <a:tcPr marL="95250" marR="95250" marT="95250" marB="95250"/>
                </a:tc>
                <a:extLst>
                  <a:ext uri="{0D108BD9-81ED-4DB2-BD59-A6C34878D82A}">
                    <a16:rowId xmlns:a16="http://schemas.microsoft.com/office/drawing/2014/main" val="10001"/>
                  </a:ext>
                </a:extLst>
              </a:tr>
              <a:tr h="0">
                <a:tc>
                  <a:txBody>
                    <a:bodyPr/>
                    <a:lstStyle/>
                    <a:p>
                      <a:pPr>
                        <a:lnSpc>
                          <a:spcPct val="115000"/>
                        </a:lnSpc>
                        <a:spcAft>
                          <a:spcPts val="1000"/>
                        </a:spcAft>
                      </a:pPr>
                      <a:r>
                        <a:rPr lang="en-US" sz="2400" dirty="0">
                          <a:effectLst/>
                        </a:rPr>
                        <a:t>plural</a:t>
                      </a:r>
                      <a:endParaRPr lang="en-US" sz="2400" dirty="0">
                        <a:effectLst/>
                        <a:latin typeface="Calibri"/>
                        <a:ea typeface="Calibri"/>
                        <a:cs typeface="Times New Roman"/>
                      </a:endParaRPr>
                    </a:p>
                  </a:txBody>
                  <a:tcPr marL="95250" marR="95250" marT="95250" marB="95250"/>
                </a:tc>
                <a:tc>
                  <a:txBody>
                    <a:bodyPr/>
                    <a:lstStyle/>
                    <a:p>
                      <a:pPr>
                        <a:lnSpc>
                          <a:spcPct val="115000"/>
                        </a:lnSpc>
                        <a:spcAft>
                          <a:spcPts val="1000"/>
                        </a:spcAft>
                      </a:pPr>
                      <a:r>
                        <a:rPr lang="en-US" sz="2400" dirty="0">
                          <a:effectLst/>
                        </a:rPr>
                        <a:t>ourselves</a:t>
                      </a:r>
                      <a:br>
                        <a:rPr lang="en-US" sz="2400" dirty="0">
                          <a:effectLst/>
                        </a:rPr>
                      </a:br>
                      <a:r>
                        <a:rPr lang="en-US" sz="2400" dirty="0">
                          <a:effectLst/>
                        </a:rPr>
                        <a:t>yourselves</a:t>
                      </a:r>
                      <a:br>
                        <a:rPr lang="en-US" sz="2400" dirty="0">
                          <a:effectLst/>
                        </a:rPr>
                      </a:br>
                      <a:r>
                        <a:rPr lang="en-US" sz="2400" dirty="0">
                          <a:effectLst/>
                        </a:rPr>
                        <a:t>themselves</a:t>
                      </a:r>
                      <a:endParaRPr lang="en-US" sz="2400" dirty="0">
                        <a:effectLst/>
                        <a:latin typeface="Calibri"/>
                        <a:ea typeface="Calibri"/>
                        <a:cs typeface="Times New Roman"/>
                      </a:endParaRPr>
                    </a:p>
                  </a:txBody>
                  <a:tcPr marL="95250" marR="95250" marT="95250" marB="9525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038434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348</Words>
  <Application>Microsoft Office PowerPoint</Application>
  <PresentationFormat>Widescreen</PresentationFormat>
  <Paragraphs>179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Mangal</vt:lpstr>
      <vt:lpstr>Times New Roman</vt:lpstr>
      <vt:lpstr>Wingdings</vt:lpstr>
      <vt:lpstr>Office Theme</vt:lpstr>
      <vt:lpstr> Pronoun</vt:lpstr>
      <vt:lpstr>  FIRST PERSON</vt:lpstr>
      <vt:lpstr> SECOND PERSON</vt:lpstr>
      <vt:lpstr>  THIRD PERSON</vt:lpstr>
      <vt:lpstr>Personal pronouns</vt:lpstr>
      <vt:lpstr>      Demonstrative Pronouns    </vt:lpstr>
      <vt:lpstr> Possessive Pronouns </vt:lpstr>
      <vt:lpstr> Interrogative Pronouns </vt:lpstr>
      <vt:lpstr> Reflexive Pronouns </vt:lpstr>
      <vt:lpstr> Indefinite Pronouns </vt:lpstr>
      <vt:lpstr> Relative Pronouns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Pronoun</dc:title>
  <dc:creator>admin</dc:creator>
  <cp:lastModifiedBy>admin</cp:lastModifiedBy>
  <cp:revision>2</cp:revision>
  <dcterms:created xsi:type="dcterms:W3CDTF">2023-04-14T03:40:21Z</dcterms:created>
  <dcterms:modified xsi:type="dcterms:W3CDTF">2023-04-14T03:47:52Z</dcterms:modified>
</cp:coreProperties>
</file>