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8" r:id="rId4"/>
    <p:sldId id="264" r:id="rId5"/>
    <p:sldId id="269" r:id="rId6"/>
    <p:sldId id="271" r:id="rId7"/>
    <p:sldId id="272" r:id="rId8"/>
    <p:sldId id="270" r:id="rId9"/>
    <p:sldId id="265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06"/>
    <a:srgbClr val="EEE41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77" autoAdjust="0"/>
    <p:restoredTop sz="94714" autoAdjust="0"/>
  </p:normalViewPr>
  <p:slideViewPr>
    <p:cSldViewPr>
      <p:cViewPr>
        <p:scale>
          <a:sx n="75" d="100"/>
          <a:sy n="75" d="100"/>
        </p:scale>
        <p:origin x="-144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424F-0C93-4174-B385-21E10C0675C8}" type="datetimeFigureOut">
              <a:rPr lang="ru-RU" smtClean="0"/>
              <a:pPr/>
              <a:t>21.01.2014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56B5-E957-4B1C-8EE6-947BC25AD5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424F-0C93-4174-B385-21E10C0675C8}" type="datetimeFigureOut">
              <a:rPr lang="ru-RU" smtClean="0"/>
              <a:pPr/>
              <a:t>21.01.2014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56B5-E957-4B1C-8EE6-947BC25AD5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424F-0C93-4174-B385-21E10C0675C8}" type="datetimeFigureOut">
              <a:rPr lang="ru-RU" smtClean="0"/>
              <a:pPr/>
              <a:t>21.01.2014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56B5-E957-4B1C-8EE6-947BC25AD5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424F-0C93-4174-B385-21E10C0675C8}" type="datetimeFigureOut">
              <a:rPr lang="ru-RU" smtClean="0"/>
              <a:pPr/>
              <a:t>21.01.2014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56B5-E957-4B1C-8EE6-947BC25AD5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424F-0C93-4174-B385-21E10C0675C8}" type="datetimeFigureOut">
              <a:rPr lang="ru-RU" smtClean="0"/>
              <a:pPr/>
              <a:t>21.01.2014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56B5-E957-4B1C-8EE6-947BC25AD5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424F-0C93-4174-B385-21E10C0675C8}" type="datetimeFigureOut">
              <a:rPr lang="ru-RU" smtClean="0"/>
              <a:pPr/>
              <a:t>21.01.2014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56B5-E957-4B1C-8EE6-947BC25AD5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424F-0C93-4174-B385-21E10C0675C8}" type="datetimeFigureOut">
              <a:rPr lang="ru-RU" smtClean="0"/>
              <a:pPr/>
              <a:t>21.01.2014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56B5-E957-4B1C-8EE6-947BC25AD5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424F-0C93-4174-B385-21E10C0675C8}" type="datetimeFigureOut">
              <a:rPr lang="ru-RU" smtClean="0"/>
              <a:pPr/>
              <a:t>21.01.2014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56B5-E957-4B1C-8EE6-947BC25AD5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424F-0C93-4174-B385-21E10C0675C8}" type="datetimeFigureOut">
              <a:rPr lang="ru-RU" smtClean="0"/>
              <a:pPr/>
              <a:t>21.01.2014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56B5-E957-4B1C-8EE6-947BC25AD5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424F-0C93-4174-B385-21E10C0675C8}" type="datetimeFigureOut">
              <a:rPr lang="ru-RU" smtClean="0"/>
              <a:pPr/>
              <a:t>21.01.2014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56B5-E957-4B1C-8EE6-947BC25AD5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424F-0C93-4174-B385-21E10C0675C8}" type="datetimeFigureOut">
              <a:rPr lang="ru-RU" smtClean="0"/>
              <a:pPr/>
              <a:t>21.01.2014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1F256B5-E957-4B1C-8EE6-947BC25AD5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2F0424F-0C93-4174-B385-21E10C0675C8}" type="datetimeFigureOut">
              <a:rPr lang="ru-RU" smtClean="0"/>
              <a:pPr/>
              <a:t>21.01.2014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1F256B5-E957-4B1C-8EE6-947BC25AD546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Заголовок 1"/>
          <p:cNvSpPr>
            <a:spLocks noGrp="1"/>
          </p:cNvSpPr>
          <p:nvPr/>
        </p:nvSpPr>
        <p:spPr bwMode="auto">
          <a:xfrm>
            <a:off x="214282" y="428604"/>
            <a:ext cx="8784976" cy="14700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sng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МІНІСТЕРСТВО ОБРОНИ УКРАЇНИ</a:t>
            </a:r>
            <a:br>
              <a:rPr kumimoji="0" lang="uk-UA" sz="2000" b="1" i="0" u="sng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uk-UA" sz="20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ВІЙСЬКОВИЙ ІНСТИТУТ ТЕЛЕКОМУНІКАЦІЙ ТА ІНФОРМАТИЗАЦІЇ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ДЕРЖАВНОГО</a:t>
            </a:r>
            <a:r>
              <a:rPr kumimoji="0" lang="uk-UA" sz="2000" b="1" i="0" u="none" strike="noStrike" kern="1200" cap="none" spc="0" normalizeH="0" noProof="0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УНІВЕРСИТЕТУ ТЕЛЕКОМУНІКАЦІЙ</a:t>
            </a:r>
            <a:endParaRPr kumimoji="0" lang="uk-UA" sz="2000" b="1" i="0" u="none" strike="noStrike" kern="1200" cap="none" spc="0" normalizeH="0" baseline="0" noProof="0" dirty="0" smtClean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КАФЕДРА №21 </a:t>
            </a:r>
            <a:br>
              <a:rPr kumimoji="0" lang="uk-UA" sz="20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uk-UA" sz="20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kumimoji="0" lang="uk-UA" sz="20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Бойового застосування математичного</a:t>
            </a:r>
            <a:br>
              <a:rPr kumimoji="0" lang="uk-UA" sz="20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kumimoji="0" lang="uk-UA" sz="20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та програмного забезпечення АСУ)</a:t>
            </a:r>
            <a:endParaRPr kumimoji="0" lang="ru-RU" sz="20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Подзаголовок 2"/>
          <p:cNvSpPr>
            <a:spLocks noGrp="1"/>
          </p:cNvSpPr>
          <p:nvPr/>
        </p:nvSpPr>
        <p:spPr bwMode="auto">
          <a:xfrm>
            <a:off x="1475656" y="2564904"/>
            <a:ext cx="6408712" cy="2376264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uk-UA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Магістерська </a:t>
            </a:r>
            <a:r>
              <a:rPr kumimoji="0" lang="uk-UA" sz="32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itchFamily="18" charset="0"/>
                <a:ea typeface="+mn-ea"/>
                <a:cs typeface="+mn-cs"/>
              </a:rPr>
              <a:t>робота на тему:</a:t>
            </a:r>
          </a:p>
          <a:p>
            <a:pPr lvl="0" eaLnBrk="1" fontAlgn="auto" hangingPunct="1">
              <a:spcAft>
                <a:spcPts val="0"/>
              </a:spcAft>
              <a:defRPr/>
            </a:pPr>
            <a:r>
              <a:rPr kumimoji="0" lang="uk-UA" sz="32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itchFamily="18" charset="0"/>
                <a:ea typeface="+mn-ea"/>
                <a:cs typeface="+mn-cs"/>
              </a:rPr>
              <a:t>«</a:t>
            </a:r>
            <a:r>
              <a:rPr lang="uk-UA" dirty="0">
                <a:solidFill>
                  <a:srgbClr val="FFC000"/>
                </a:solidFill>
              </a:rPr>
              <a:t>Програмний модуль </a:t>
            </a:r>
            <a:r>
              <a:rPr lang="uk-UA" dirty="0" smtClean="0">
                <a:solidFill>
                  <a:srgbClr val="FFC000"/>
                </a:solidFill>
              </a:rPr>
              <a:t>виявлення залежностей між потенційно-небезпечними дефектами початкового тексту цільових програм кібернетичного впливу</a:t>
            </a:r>
            <a:r>
              <a:rPr kumimoji="0" lang="uk-UA" sz="32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itchFamily="18" charset="0"/>
                <a:ea typeface="+mn-ea"/>
                <a:cs typeface="+mn-cs"/>
              </a:rPr>
              <a:t>»</a:t>
            </a:r>
            <a:endParaRPr kumimoji="0" lang="ru-RU" sz="32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man Old Style" pitchFamily="18" charset="0"/>
              <a:ea typeface="+mn-ea"/>
              <a:cs typeface="+mn-cs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4067944" y="4820089"/>
            <a:ext cx="4896544" cy="1754326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itchFamily="18" charset="0"/>
                <a:ea typeface="+mn-ea"/>
                <a:cs typeface="Arial" charset="0"/>
              </a:rPr>
              <a:t>Курсант 281м </a:t>
            </a:r>
            <a:r>
              <a:rPr kumimoji="0" lang="uk-UA" sz="18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itchFamily="18" charset="0"/>
                <a:ea typeface="+mn-ea"/>
                <a:cs typeface="Arial" charset="0"/>
              </a:rPr>
              <a:t>навчальної групи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Васильців</a:t>
            </a:r>
            <a:r>
              <a:rPr lang="uk-UA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Андрій Андрійович</a:t>
            </a:r>
            <a:endParaRPr kumimoji="0" lang="uk-UA" sz="18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man Old Style" pitchFamily="18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man Old Style" pitchFamily="18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itchFamily="18" charset="0"/>
                <a:ea typeface="+mn-ea"/>
                <a:cs typeface="Arial" charset="0"/>
              </a:rPr>
              <a:t>Керівник </a:t>
            </a:r>
            <a:r>
              <a:rPr kumimoji="0" lang="uk-UA" sz="18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itchFamily="18" charset="0"/>
                <a:ea typeface="+mn-ea"/>
                <a:cs typeface="Arial" charset="0"/>
              </a:rPr>
              <a:t>магістерської роботи</a:t>
            </a:r>
            <a:endParaRPr kumimoji="0" lang="uk-UA" sz="18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man Old Style" pitchFamily="18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itchFamily="18" charset="0"/>
                <a:ea typeface="+mn-ea"/>
                <a:cs typeface="Arial" charset="0"/>
              </a:rPr>
              <a:t>доцент</a:t>
            </a:r>
            <a:r>
              <a:rPr kumimoji="0" lang="en-US" sz="18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itchFamily="18" charset="0"/>
                <a:ea typeface="+mn-ea"/>
                <a:cs typeface="Arial" charset="0"/>
              </a:rPr>
              <a:t> </a:t>
            </a:r>
            <a:r>
              <a:rPr kumimoji="0" lang="uk-UA" sz="18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itchFamily="18" charset="0"/>
                <a:ea typeface="+mn-ea"/>
                <a:cs typeface="Arial" charset="0"/>
              </a:rPr>
              <a:t>кафедри №21к.т.н. доцент </a:t>
            </a:r>
            <a:r>
              <a:rPr kumimoji="0" lang="uk-UA" sz="18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itchFamily="18" charset="0"/>
                <a:ea typeface="+mn-ea"/>
                <a:cs typeface="Arial" charset="0"/>
              </a:rPr>
              <a:t>п/</a:t>
            </a:r>
            <a:r>
              <a:rPr kumimoji="0" lang="uk-UA" sz="1800" b="1" i="0" u="none" strike="noStrike" kern="1200" cap="none" spc="0" normalizeH="0" baseline="0" noProof="0" dirty="0" err="1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itchFamily="18" charset="0"/>
                <a:ea typeface="+mn-ea"/>
                <a:cs typeface="Arial" charset="0"/>
              </a:rPr>
              <a:t>п-к</a:t>
            </a:r>
            <a:r>
              <a:rPr kumimoji="0" lang="uk-UA" sz="18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itchFamily="18" charset="0"/>
                <a:ea typeface="+mn-ea"/>
                <a:cs typeface="Arial" charset="0"/>
              </a:rPr>
              <a:t>  </a:t>
            </a:r>
            <a:r>
              <a:rPr kumimoji="0" lang="uk-UA" sz="1800" b="1" i="0" u="none" strike="noStrike" kern="1200" cap="none" spc="0" normalizeH="0" baseline="0" noProof="0" dirty="0" err="1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itchFamily="18" charset="0"/>
                <a:ea typeface="+mn-ea"/>
                <a:cs typeface="Arial" charset="0"/>
              </a:rPr>
              <a:t>Хусаїнов</a:t>
            </a:r>
            <a:r>
              <a:rPr kumimoji="0" lang="uk-UA" sz="18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itchFamily="18" charset="0"/>
                <a:ea typeface="+mn-ea"/>
                <a:cs typeface="Arial" charset="0"/>
              </a:rPr>
              <a:t> П.В</a:t>
            </a:r>
            <a:endParaRPr kumimoji="0" lang="en-US" sz="18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man Old Style" pitchFamily="18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3874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dirty="0" err="1">
                <a:solidFill>
                  <a:srgbClr val="FFFF00"/>
                </a:solidFill>
              </a:rPr>
              <a:t>Отже</a:t>
            </a:r>
            <a:r>
              <a:rPr lang="ru-RU" dirty="0">
                <a:solidFill>
                  <a:srgbClr val="FFFF00"/>
                </a:solidFill>
              </a:rPr>
              <a:t>, </a:t>
            </a:r>
            <a:r>
              <a:rPr lang="ru-RU" dirty="0" err="1">
                <a:solidFill>
                  <a:srgbClr val="FFFF00"/>
                </a:solidFill>
              </a:rPr>
              <a:t>враховуючи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сучасні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тенденції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кібернетичного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впливу</a:t>
            </a:r>
            <a:r>
              <a:rPr lang="ru-RU" dirty="0">
                <a:solidFill>
                  <a:srgbClr val="FFFF00"/>
                </a:solidFill>
              </a:rPr>
              <a:t>, та </a:t>
            </a:r>
            <a:r>
              <a:rPr lang="ru-RU" dirty="0" err="1">
                <a:solidFill>
                  <a:srgbClr val="FFFF00"/>
                </a:solidFill>
              </a:rPr>
              <a:t>зробивши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аналіз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поширених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вразливостей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програмного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забезпечення</a:t>
            </a:r>
            <a:r>
              <a:rPr lang="ru-RU" dirty="0">
                <a:solidFill>
                  <a:srgbClr val="FFFF00"/>
                </a:solidFill>
              </a:rPr>
              <a:t>, </a:t>
            </a:r>
            <a:r>
              <a:rPr lang="ru-RU" dirty="0" err="1">
                <a:solidFill>
                  <a:srgbClr val="FFFF00"/>
                </a:solidFill>
              </a:rPr>
              <a:t>способи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їх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використання</a:t>
            </a:r>
            <a:r>
              <a:rPr lang="ru-RU" dirty="0">
                <a:solidFill>
                  <a:srgbClr val="FFFF00"/>
                </a:solidFill>
              </a:rPr>
              <a:t> та </a:t>
            </a:r>
            <a:r>
              <a:rPr lang="ru-RU" dirty="0" err="1">
                <a:solidFill>
                  <a:srgbClr val="FFFF00"/>
                </a:solidFill>
              </a:rPr>
              <a:t>засоби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виявлення</a:t>
            </a:r>
            <a:r>
              <a:rPr lang="ru-RU" dirty="0">
                <a:solidFill>
                  <a:srgbClr val="FFFF00"/>
                </a:solidFill>
              </a:rPr>
              <a:t>, дана предметна область є </a:t>
            </a:r>
            <a:r>
              <a:rPr lang="ru-RU" dirty="0" err="1">
                <a:solidFill>
                  <a:srgbClr val="FFFF00"/>
                </a:solidFill>
              </a:rPr>
              <a:t>поки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що</a:t>
            </a:r>
            <a:r>
              <a:rPr lang="ru-RU" dirty="0">
                <a:solidFill>
                  <a:srgbClr val="FFFF00"/>
                </a:solidFill>
              </a:rPr>
              <a:t> мало </a:t>
            </a:r>
            <a:r>
              <a:rPr lang="ru-RU" dirty="0" err="1">
                <a:solidFill>
                  <a:srgbClr val="FFFF00"/>
                </a:solidFill>
              </a:rPr>
              <a:t>дослідженою</a:t>
            </a:r>
            <a:r>
              <a:rPr lang="ru-RU" dirty="0">
                <a:solidFill>
                  <a:srgbClr val="FFFF00"/>
                </a:solidFill>
              </a:rPr>
              <a:t> та </a:t>
            </a:r>
            <a:r>
              <a:rPr lang="ru-RU" dirty="0" err="1">
                <a:solidFill>
                  <a:srgbClr val="FFFF00"/>
                </a:solidFill>
              </a:rPr>
              <a:t>потребує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більш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ґрунтовного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вивчення</a:t>
            </a:r>
            <a:r>
              <a:rPr lang="ru-RU" dirty="0">
                <a:solidFill>
                  <a:srgbClr val="FFFF00"/>
                </a:solidFill>
              </a:rPr>
              <a:t>. </a:t>
            </a:r>
          </a:p>
          <a:p>
            <a:pPr algn="just">
              <a:buNone/>
            </a:pPr>
            <a:r>
              <a:rPr lang="ru-RU" dirty="0" smtClean="0">
                <a:solidFill>
                  <a:srgbClr val="FFFF00"/>
                </a:solidFill>
              </a:rPr>
              <a:t>За </a:t>
            </a:r>
            <a:r>
              <a:rPr lang="ru-RU" dirty="0">
                <a:solidFill>
                  <a:srgbClr val="FFFF00"/>
                </a:solidFill>
              </a:rPr>
              <a:t>результатами </a:t>
            </a:r>
            <a:r>
              <a:rPr lang="ru-RU" dirty="0" err="1">
                <a:solidFill>
                  <a:srgbClr val="FFFF00"/>
                </a:solidFill>
              </a:rPr>
              <a:t>роботи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було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розроблено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експерементальне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середовище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дослідження</a:t>
            </a:r>
            <a:r>
              <a:rPr lang="ru-RU" dirty="0">
                <a:solidFill>
                  <a:srgbClr val="FFFF00"/>
                </a:solidFill>
              </a:rPr>
              <a:t> метрик </a:t>
            </a:r>
            <a:r>
              <a:rPr lang="ru-RU" dirty="0" err="1">
                <a:solidFill>
                  <a:srgbClr val="FFFF00"/>
                </a:solidFill>
              </a:rPr>
              <a:t>інтегрованих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властивостей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вихідних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текстів</a:t>
            </a:r>
            <a:r>
              <a:rPr lang="ru-RU" dirty="0">
                <a:solidFill>
                  <a:srgbClr val="FFFF00"/>
                </a:solidFill>
              </a:rPr>
              <a:t> з </a:t>
            </a:r>
            <a:r>
              <a:rPr lang="ru-RU" dirty="0" err="1">
                <a:solidFill>
                  <a:srgbClr val="FFFF00"/>
                </a:solidFill>
              </a:rPr>
              <a:t>потенційно-небезпечних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вразливостями</a:t>
            </a:r>
            <a:r>
              <a:rPr lang="ru-RU" dirty="0">
                <a:solidFill>
                  <a:srgbClr val="FFFF00"/>
                </a:solidFill>
              </a:rPr>
              <a:t>. </a:t>
            </a:r>
            <a:r>
              <a:rPr lang="ru-RU" dirty="0" err="1">
                <a:solidFill>
                  <a:srgbClr val="FFFF00"/>
                </a:solidFill>
              </a:rPr>
              <a:t>Також</a:t>
            </a:r>
            <a:r>
              <a:rPr lang="ru-RU" dirty="0">
                <a:solidFill>
                  <a:srgbClr val="FFFF00"/>
                </a:solidFill>
              </a:rPr>
              <a:t> в </a:t>
            </a:r>
            <a:r>
              <a:rPr lang="ru-RU" dirty="0" err="1">
                <a:solidFill>
                  <a:srgbClr val="FFFF00"/>
                </a:solidFill>
              </a:rPr>
              <a:t>майбутньому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планується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розширення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даного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середовища</a:t>
            </a:r>
            <a:r>
              <a:rPr lang="ru-RU" dirty="0">
                <a:solidFill>
                  <a:srgbClr val="FFFF00"/>
                </a:solidFill>
              </a:rPr>
              <a:t> за </a:t>
            </a:r>
            <a:r>
              <a:rPr lang="ru-RU" dirty="0" err="1">
                <a:solidFill>
                  <a:srgbClr val="FFFF00"/>
                </a:solidFill>
              </a:rPr>
              <a:t>напрямками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діяльності</a:t>
            </a:r>
            <a:r>
              <a:rPr lang="ru-RU" dirty="0">
                <a:solidFill>
                  <a:srgbClr val="FFFF00"/>
                </a:solidFill>
              </a:rPr>
              <a:t> та </a:t>
            </a:r>
            <a:r>
              <a:rPr lang="ru-RU" dirty="0" err="1">
                <a:solidFill>
                  <a:srgbClr val="FFFF00"/>
                </a:solidFill>
              </a:rPr>
              <a:t>отримання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теоретичних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знань</a:t>
            </a:r>
            <a:r>
              <a:rPr lang="ru-RU" dirty="0">
                <a:solidFill>
                  <a:srgbClr val="FFFF00"/>
                </a:solidFill>
              </a:rPr>
              <a:t> та </a:t>
            </a:r>
            <a:r>
              <a:rPr lang="ru-RU" dirty="0" err="1">
                <a:solidFill>
                  <a:srgbClr val="FFFF00"/>
                </a:solidFill>
              </a:rPr>
              <a:t>навичок</a:t>
            </a:r>
            <a:r>
              <a:rPr lang="ru-RU" dirty="0">
                <a:solidFill>
                  <a:srgbClr val="FFFF00"/>
                </a:solidFill>
              </a:rPr>
              <a:t>. </a:t>
            </a:r>
          </a:p>
          <a:p>
            <a:pPr>
              <a:buNone/>
            </a:pP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03575" y="765175"/>
            <a:ext cx="25209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uk-UA" sz="2800" b="1" i="1" dirty="0">
                <a:solidFill>
                  <a:srgbClr val="FFFF00"/>
                </a:solidFill>
              </a:rPr>
              <a:t>ВИСНОВКИ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 descr="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6081" name="Object 1"/>
          <p:cNvGraphicFramePr>
            <a:graphicFrameLocks noChangeAspect="1"/>
          </p:cNvGraphicFramePr>
          <p:nvPr/>
        </p:nvGraphicFramePr>
        <p:xfrm>
          <a:off x="357158" y="857232"/>
          <a:ext cx="8643966" cy="5203029"/>
        </p:xfrm>
        <a:graphic>
          <a:graphicData uri="http://schemas.openxmlformats.org/presentationml/2006/ole">
            <p:oleObj spid="_x0000_s46088" name="Visio" r:id="rId4" imgW="10350227" imgH="6229796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31640" y="260648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 smtClean="0">
                <a:solidFill>
                  <a:srgbClr val="FFFF00"/>
                </a:solidFill>
              </a:rPr>
              <a:t>Актуальність</a:t>
            </a:r>
            <a:endParaRPr lang="ru-RU" sz="4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 cstate="print">
            <a:lum bright="-37000" contrast="33000"/>
          </a:blip>
          <a:srcRect/>
          <a:stretch>
            <a:fillRect/>
          </a:stretch>
        </p:blipFill>
        <p:spPr bwMode="auto">
          <a:xfrm>
            <a:off x="642910" y="642917"/>
            <a:ext cx="8215370" cy="5805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</p:pic>
      <p:sp>
        <p:nvSpPr>
          <p:cNvPr id="2" name="AutoShape 2" descr="http://infostart.ru/upload/iblock/fa5/fig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68" y="5218545"/>
            <a:ext cx="2170971" cy="1232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6" descr="http://www.fornext.ru/content/images/ledblink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http://www.fornext.ru/content/images/ledblink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5785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616" y="4635364"/>
            <a:ext cx="1009767" cy="1160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1" descr="http://2.bp.blogspot.com/-8nnb14KhNEc/UMW6nnOuabI/AAAAAAAADF4/w859QIoQf6A/s1600/source_code_sourcehighlight-alltt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578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239" y="3789040"/>
            <a:ext cx="1070521" cy="65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>
            <a:off x="2483768" y="2492896"/>
            <a:ext cx="2507471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2483768" y="2636912"/>
            <a:ext cx="2463071" cy="1998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2483768" y="2636912"/>
            <a:ext cx="1231535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2404186" y="2967335"/>
            <a:ext cx="22668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ru-RU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2404186" y="2636912"/>
            <a:ext cx="3627197" cy="3384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00034" y="571480"/>
          <a:ext cx="8143932" cy="5971524"/>
        </p:xfrm>
        <a:graphic>
          <a:graphicData uri="http://schemas.openxmlformats.org/drawingml/2006/table">
            <a:tbl>
              <a:tblPr/>
              <a:tblGrid>
                <a:gridCol w="2261967"/>
                <a:gridCol w="361404"/>
                <a:gridCol w="361404"/>
                <a:gridCol w="362255"/>
                <a:gridCol w="484707"/>
                <a:gridCol w="361404"/>
                <a:gridCol w="484707"/>
                <a:gridCol w="602909"/>
                <a:gridCol w="602057"/>
                <a:gridCol w="602909"/>
                <a:gridCol w="454095"/>
                <a:gridCol w="602057"/>
                <a:gridCol w="602057"/>
              </a:tblGrid>
              <a:tr h="2313924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Засіб аналізу</a:t>
                      </a:r>
                      <a:endParaRPr lang="ru-RU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формальна </a:t>
                      </a:r>
                      <a:r>
                        <a:rPr lang="uk-UA" sz="1400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перевірка коду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семантичний аналіз коду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контроль границь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пошук </a:t>
                      </a:r>
                      <a:r>
                        <a:rPr lang="uk-UA" sz="1200" dirty="0" err="1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неініціалізованих</a:t>
                      </a:r>
                      <a:r>
                        <a:rPr lang="uk-UA" sz="1200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даних</a:t>
                      </a:r>
                      <a:endParaRPr lang="ru-RU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динамічна корекція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аналіз форматних рядків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аналіз викликів потенційно-небезпечних функцій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контроль виділення, звільнення динамічної памяті</a:t>
                      </a:r>
                      <a:endParaRPr lang="ru-RU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візуалізація модульної структури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реверс-інженерінг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генерування формальної документації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необхідність додаткової анотації коду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210">
                <a:tc>
                  <a:txBody>
                    <a:bodyPr/>
                    <a:lstStyle/>
                    <a:p>
                      <a:pPr marL="342900" lvl="0" indent="-4680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uk-UA" sz="2000" i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BOON</a:t>
                      </a:r>
                      <a:endParaRPr lang="ru-RU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rgbClr val="FFFF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rgbClr val="FFFF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rgbClr val="FFFF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rgbClr val="FFFF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rgbClr val="FFFF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210">
                <a:tc>
                  <a:txBody>
                    <a:bodyPr/>
                    <a:lstStyle/>
                    <a:p>
                      <a:pPr marL="342900" lvl="0" indent="-4680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uk-UA" sz="2000" i="1" dirty="0" err="1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CQual</a:t>
                      </a:r>
                      <a:endParaRPr lang="ru-RU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rgbClr val="FFFF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rgbClr val="FFFF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210">
                <a:tc>
                  <a:txBody>
                    <a:bodyPr/>
                    <a:lstStyle/>
                    <a:p>
                      <a:pPr marL="342900" lvl="0" indent="-4680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uk-UA" sz="2000" i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MOPS</a:t>
                      </a:r>
                      <a:endParaRPr lang="ru-RU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rgbClr val="FFFF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rgbClr val="FFFF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rgbClr val="FFFF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rgbClr val="FFFF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rgbClr val="FFFF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rgbClr val="FFFF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210">
                <a:tc>
                  <a:txBody>
                    <a:bodyPr/>
                    <a:lstStyle/>
                    <a:p>
                      <a:pPr marL="342900" lvl="0" indent="-4680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uk-UA" sz="2000" i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ITS4</a:t>
                      </a:r>
                      <a:endParaRPr lang="ru-RU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rgbClr val="FFFF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rgbClr val="FFFF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210">
                <a:tc>
                  <a:txBody>
                    <a:bodyPr/>
                    <a:lstStyle/>
                    <a:p>
                      <a:pPr marL="342900" lvl="0" indent="-4680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uk-UA" sz="2000" i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RATS</a:t>
                      </a:r>
                      <a:endParaRPr lang="ru-RU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rgbClr val="FFFF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rgbClr val="FFFF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rgbClr val="FFFF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rgbClr val="FFFF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rgbClr val="FFFF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rgbClr val="FFFF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210">
                <a:tc>
                  <a:txBody>
                    <a:bodyPr/>
                    <a:lstStyle/>
                    <a:p>
                      <a:pPr marL="342900" lvl="0" indent="-4680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uk-UA" sz="2000" i="1" dirty="0" err="1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Flawfinder</a:t>
                      </a:r>
                      <a:endParaRPr lang="ru-RU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rgbClr val="FFFF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rgbClr val="FFFF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rgbClr val="FFFF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rgbClr val="FFFF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210">
                <a:tc>
                  <a:txBody>
                    <a:bodyPr/>
                    <a:lstStyle/>
                    <a:p>
                      <a:pPr marL="342900" lvl="0" indent="-4680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uk-UA" sz="2000" i="1" dirty="0" err="1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Bunch</a:t>
                      </a:r>
                      <a:endParaRPr lang="ru-RU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rgbClr val="FFFF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rgbClr val="FFFF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210">
                <a:tc>
                  <a:txBody>
                    <a:bodyPr/>
                    <a:lstStyle/>
                    <a:p>
                      <a:pPr marL="342900" lvl="0" indent="-46800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uk-UA" sz="2000" i="1" dirty="0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Frama-C</a:t>
                      </a:r>
                      <a:endParaRPr lang="ru-RU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rgbClr val="FFFF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rgbClr val="FFFF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rgbClr val="FFFF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rgbClr val="FFFF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rgbClr val="FFFF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300">
                          <a:solidFill>
                            <a:srgbClr val="FFFF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*</a:t>
                      </a:r>
                      <a:endParaRPr lang="ru-RU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300" dirty="0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225" marR="642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6802" name="Picture 2" descr="image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908720"/>
            <a:ext cx="3797066" cy="544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http://2.bp.blogspot.com/-NIfMkPtM4Wc/UJ2tqS2nt3I/AAAAAAAADC4/oV4zxDXftFY/s1600/source_code_algorithm2e-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83945"/>
            <a:ext cx="1278041" cy="104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7" descr="http://xbb.uz/files/illustrations/dev/source-cod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9" descr="http://xbb.uz/files/illustrations/dev/source-code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6810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33419"/>
            <a:ext cx="14287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2" descr="http://www.weblibrary.biz/bimages/perl/img550.gif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6813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838456"/>
            <a:ext cx="1105402" cy="133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4" name="Picture 14"/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059" y="5153797"/>
            <a:ext cx="1500522" cy="119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 flipH="1" flipV="1">
            <a:off x="5718423" y="2924944"/>
            <a:ext cx="869801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7803308" y="3284984"/>
            <a:ext cx="201713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7092280" y="1700808"/>
            <a:ext cx="216024" cy="3312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5903895" y="3349307"/>
            <a:ext cx="49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6914860" y="3687415"/>
            <a:ext cx="49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7654736" y="3615407"/>
            <a:ext cx="49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cxnSp>
        <p:nvCxnSpPr>
          <p:cNvPr id="17" name="Прямая со стрелкой 16"/>
          <p:cNvCxnSpPr/>
          <p:nvPr/>
        </p:nvCxnSpPr>
        <p:spPr>
          <a:xfrm flipH="1" flipV="1">
            <a:off x="3563888" y="5013176"/>
            <a:ext cx="302433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826628" y="4767535"/>
            <a:ext cx="49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</p:spTree>
    <p:extLst>
      <p:ext uri="{BB962C8B-B14F-4D97-AF65-F5344CB8AC3E}">
        <p14:creationId xmlns="" xmlns:p14="http://schemas.microsoft.com/office/powerpoint/2010/main" val="7537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15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64952" y="1720840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Метрика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програмного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забезпечення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(англ.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metric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 —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міра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дозволяє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отримати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числове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значення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деяких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властивостей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програмного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забезпечення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24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специфікацій</a:t>
            </a:r>
            <a:r>
              <a:rPr lang="ru-RU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загальному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випадку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застосування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метрик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дозволяє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визначити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складність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розробленого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проекта,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проекта,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перебуває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розробці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оцінити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об'єм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робіт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стилістику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розроблюваного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проекту і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зусилля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витрачені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кожним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розробником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реалізації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того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чи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іншого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рішення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однак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метрики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можуть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служити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лише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рекомендаційними</a:t>
            </a:r>
            <a:r>
              <a:rPr lang="ru-RU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характеристиками.</a:t>
            </a:r>
          </a:p>
        </p:txBody>
      </p:sp>
    </p:spTree>
    <p:extLst>
      <p:ext uri="{BB962C8B-B14F-4D97-AF65-F5344CB8AC3E}">
        <p14:creationId xmlns="" xmlns:p14="http://schemas.microsoft.com/office/powerpoint/2010/main" val="37255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064128"/>
            <a:ext cx="8229600" cy="1143000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95520"/>
            <a:ext cx="8229600" cy="4389120"/>
          </a:xfrm>
        </p:spPr>
        <p:txBody>
          <a:bodyPr/>
          <a:lstStyle/>
          <a:p>
            <a:endParaRPr lang="ru-RU"/>
          </a:p>
        </p:txBody>
      </p:sp>
      <p:pic>
        <p:nvPicPr>
          <p:cNvPr id="4" name="Picture 15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23528" y="764704"/>
            <a:ext cx="4176464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b="1" u="sng" dirty="0">
                <a:solidFill>
                  <a:srgbClr val="FFFF00"/>
                </a:solidFill>
              </a:rPr>
              <a:t>Метрика Холстеда </a:t>
            </a:r>
            <a:r>
              <a:rPr lang="ru-RU" sz="2500" b="1" u="sng" dirty="0" smtClean="0">
                <a:solidFill>
                  <a:srgbClr val="FFFF00"/>
                </a:solidFill>
              </a:rPr>
              <a:t>:</a:t>
            </a:r>
            <a:endParaRPr lang="ru-RU" sz="2500" b="1" u="sng" dirty="0">
              <a:solidFill>
                <a:srgbClr val="FFFF00"/>
              </a:solidFill>
            </a:endParaRPr>
          </a:p>
          <a:p>
            <a:r>
              <a:rPr lang="ru-RU" dirty="0" err="1">
                <a:solidFill>
                  <a:srgbClr val="FFFF00"/>
                </a:solidFill>
              </a:rPr>
              <a:t>Об'єм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програми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en-US" sz="3000" dirty="0">
                <a:solidFill>
                  <a:srgbClr val="FFFF00"/>
                </a:solidFill>
              </a:rPr>
              <a:t>V=N*log2n,</a:t>
            </a:r>
          </a:p>
          <a:p>
            <a:r>
              <a:rPr lang="ru-RU" dirty="0">
                <a:solidFill>
                  <a:srgbClr val="FFFF00"/>
                </a:solidFill>
              </a:rPr>
              <a:t>де </a:t>
            </a:r>
          </a:p>
          <a:p>
            <a:r>
              <a:rPr lang="ru-RU" dirty="0" err="1">
                <a:solidFill>
                  <a:srgbClr val="FFFF00"/>
                </a:solidFill>
              </a:rPr>
              <a:t>Довжина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програми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en-US" sz="3000" dirty="0">
                <a:solidFill>
                  <a:srgbClr val="FFFF00"/>
                </a:solidFill>
              </a:rPr>
              <a:t>N=N1+N2</a:t>
            </a:r>
          </a:p>
          <a:p>
            <a:r>
              <a:rPr lang="ru-RU" dirty="0">
                <a:solidFill>
                  <a:srgbClr val="FFFF00"/>
                </a:solidFill>
              </a:rPr>
              <a:t>Словник </a:t>
            </a:r>
            <a:r>
              <a:rPr lang="ru-RU" dirty="0" err="1">
                <a:solidFill>
                  <a:srgbClr val="FFFF00"/>
                </a:solidFill>
              </a:rPr>
              <a:t>програми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en-US" sz="3000" dirty="0">
                <a:solidFill>
                  <a:srgbClr val="FFFF00"/>
                </a:solidFill>
              </a:rPr>
              <a:t>n=n1+n2</a:t>
            </a:r>
          </a:p>
          <a:p>
            <a:r>
              <a:rPr lang="en-US" dirty="0">
                <a:solidFill>
                  <a:srgbClr val="FFFF00"/>
                </a:solidFill>
              </a:rPr>
              <a:t>N2 - </a:t>
            </a:r>
            <a:r>
              <a:rPr lang="ru-RU" dirty="0" err="1">
                <a:solidFill>
                  <a:srgbClr val="FFFF00"/>
                </a:solidFill>
              </a:rPr>
              <a:t>загальна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кількість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операндів</a:t>
            </a:r>
            <a:r>
              <a:rPr lang="ru-RU" dirty="0">
                <a:solidFill>
                  <a:srgbClr val="FFFF00"/>
                </a:solidFill>
              </a:rPr>
              <a:t> в програмі</a:t>
            </a:r>
          </a:p>
          <a:p>
            <a:r>
              <a:rPr lang="en-US" dirty="0">
                <a:solidFill>
                  <a:srgbClr val="FFFF00"/>
                </a:solidFill>
              </a:rPr>
              <a:t>N1 - </a:t>
            </a:r>
            <a:r>
              <a:rPr lang="ru-RU" dirty="0" err="1">
                <a:solidFill>
                  <a:srgbClr val="FFFF00"/>
                </a:solidFill>
              </a:rPr>
              <a:t>загальна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кількість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операторів</a:t>
            </a:r>
            <a:r>
              <a:rPr lang="ru-RU" dirty="0">
                <a:solidFill>
                  <a:srgbClr val="FFFF00"/>
                </a:solidFill>
              </a:rPr>
              <a:t> в програмі</a:t>
            </a:r>
          </a:p>
          <a:p>
            <a:r>
              <a:rPr lang="en-US" dirty="0">
                <a:solidFill>
                  <a:srgbClr val="FFFF00"/>
                </a:solidFill>
              </a:rPr>
              <a:t>n2 - </a:t>
            </a:r>
            <a:r>
              <a:rPr lang="ru-RU" dirty="0">
                <a:solidFill>
                  <a:srgbClr val="FFFF00"/>
                </a:solidFill>
              </a:rPr>
              <a:t>число </a:t>
            </a:r>
            <a:r>
              <a:rPr lang="ru-RU" dirty="0" err="1">
                <a:solidFill>
                  <a:srgbClr val="FFFF00"/>
                </a:solidFill>
              </a:rPr>
              <a:t>унікальних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операндів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програми</a:t>
            </a:r>
            <a:endParaRPr lang="ru-RU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n1 - </a:t>
            </a:r>
            <a:r>
              <a:rPr lang="ru-RU" dirty="0">
                <a:solidFill>
                  <a:srgbClr val="FFFF00"/>
                </a:solidFill>
              </a:rPr>
              <a:t>число </a:t>
            </a:r>
            <a:r>
              <a:rPr lang="ru-RU" dirty="0" err="1">
                <a:solidFill>
                  <a:srgbClr val="FFFF00"/>
                </a:solidFill>
              </a:rPr>
              <a:t>унікальних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операторів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програми</a:t>
            </a:r>
            <a:r>
              <a:rPr lang="ru-RU" dirty="0">
                <a:solidFill>
                  <a:srgbClr val="FFFF00"/>
                </a:solidFill>
              </a:rPr>
              <a:t>, </a:t>
            </a:r>
            <a:r>
              <a:rPr lang="ru-RU" dirty="0" err="1">
                <a:solidFill>
                  <a:srgbClr val="FFFF00"/>
                </a:solidFill>
              </a:rPr>
              <a:t>включаючи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символи-розділювачі</a:t>
            </a:r>
            <a:r>
              <a:rPr lang="ru-RU" dirty="0">
                <a:solidFill>
                  <a:srgbClr val="FFFF00"/>
                </a:solidFill>
              </a:rPr>
              <a:t>, </a:t>
            </a:r>
            <a:r>
              <a:rPr lang="ru-RU" dirty="0" err="1">
                <a:solidFill>
                  <a:srgbClr val="FFFF00"/>
                </a:solidFill>
              </a:rPr>
              <a:t>імена</a:t>
            </a:r>
            <a:r>
              <a:rPr lang="ru-RU" dirty="0">
                <a:solidFill>
                  <a:srgbClr val="FFFF00"/>
                </a:solidFill>
              </a:rPr>
              <a:t> процедур і знаки </a:t>
            </a:r>
            <a:r>
              <a:rPr lang="ru-RU" dirty="0" err="1">
                <a:solidFill>
                  <a:srgbClr val="FFFF00"/>
                </a:solidFill>
              </a:rPr>
              <a:t>операцій</a:t>
            </a:r>
            <a:r>
              <a:rPr lang="ru-RU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572000" y="908720"/>
            <a:ext cx="4572000" cy="23237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500" b="1" dirty="0" err="1" smtClean="0">
                <a:solidFill>
                  <a:srgbClr val="FFFF00"/>
                </a:solidFill>
              </a:rPr>
              <a:t>Маккейб</a:t>
            </a:r>
            <a:r>
              <a:rPr lang="ru-RU" dirty="0" smtClean="0">
                <a:solidFill>
                  <a:srgbClr val="FFFF00"/>
                </a:solidFill>
              </a:rPr>
              <a:t> </a:t>
            </a:r>
            <a:r>
              <a:rPr lang="ru-RU" dirty="0" err="1" smtClean="0">
                <a:solidFill>
                  <a:srgbClr val="FFFF00"/>
                </a:solidFill>
              </a:rPr>
              <a:t>розробив</a:t>
            </a:r>
            <a:r>
              <a:rPr lang="ru-RU" dirty="0" smtClean="0">
                <a:solidFill>
                  <a:srgbClr val="FFFF00"/>
                </a:solidFill>
              </a:rPr>
              <a:t> метрику </a:t>
            </a:r>
            <a:r>
              <a:rPr lang="ru-RU" dirty="0" err="1" smtClean="0">
                <a:solidFill>
                  <a:srgbClr val="FFFF00"/>
                </a:solidFill>
              </a:rPr>
              <a:t>цикломатичної</a:t>
            </a:r>
            <a:r>
              <a:rPr lang="ru-RU" dirty="0" smtClean="0">
                <a:solidFill>
                  <a:srgbClr val="FFFF00"/>
                </a:solidFill>
              </a:rPr>
              <a:t> </a:t>
            </a:r>
            <a:r>
              <a:rPr lang="ru-RU" dirty="0" err="1" smtClean="0">
                <a:solidFill>
                  <a:srgbClr val="FFFF00"/>
                </a:solidFill>
              </a:rPr>
              <a:t>складності</a:t>
            </a:r>
            <a:r>
              <a:rPr lang="ru-RU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sz="3000" dirty="0" smtClean="0">
                <a:solidFill>
                  <a:srgbClr val="FFFF00"/>
                </a:solidFill>
              </a:rPr>
              <a:t>V(G) = E-N+2</a:t>
            </a:r>
            <a:r>
              <a:rPr lang="ru-RU" dirty="0" smtClean="0">
                <a:solidFill>
                  <a:srgbClr val="FFFF00"/>
                </a:solidFill>
              </a:rPr>
              <a:t>,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де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</a:t>
            </a:r>
            <a:r>
              <a:rPr lang="ru-RU" dirty="0" smtClean="0">
                <a:solidFill>
                  <a:srgbClr val="FFFF00"/>
                </a:solidFill>
              </a:rPr>
              <a:t> - </a:t>
            </a:r>
            <a:r>
              <a:rPr lang="ru-RU" dirty="0" err="1" smtClean="0">
                <a:solidFill>
                  <a:srgbClr val="FFFF00"/>
                </a:solidFill>
              </a:rPr>
              <a:t>кількість</a:t>
            </a:r>
            <a:r>
              <a:rPr lang="ru-RU" dirty="0" smtClean="0">
                <a:solidFill>
                  <a:srgbClr val="FFFF00"/>
                </a:solidFill>
              </a:rPr>
              <a:t> дуг, 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N</a:t>
            </a:r>
            <a:r>
              <a:rPr lang="ru-RU" dirty="0" smtClean="0">
                <a:solidFill>
                  <a:srgbClr val="FFFF00"/>
                </a:solidFill>
              </a:rPr>
              <a:t> – </a:t>
            </a:r>
            <a:r>
              <a:rPr lang="ru-RU" dirty="0" err="1" smtClean="0">
                <a:solidFill>
                  <a:srgbClr val="FFFF00"/>
                </a:solidFill>
              </a:rPr>
              <a:t>кількість</a:t>
            </a:r>
            <a:r>
              <a:rPr lang="ru-RU" dirty="0" smtClean="0">
                <a:solidFill>
                  <a:srgbClr val="FFFF00"/>
                </a:solidFill>
              </a:rPr>
              <a:t> вершин в </a:t>
            </a:r>
            <a:r>
              <a:rPr lang="ru-RU" dirty="0" err="1" smtClean="0">
                <a:solidFill>
                  <a:srgbClr val="FFFF00"/>
                </a:solidFill>
              </a:rPr>
              <a:t>керуючому</a:t>
            </a:r>
            <a:r>
              <a:rPr lang="ru-RU" dirty="0" smtClean="0">
                <a:solidFill>
                  <a:srgbClr val="FFFF00"/>
                </a:solidFill>
              </a:rPr>
              <a:t> </a:t>
            </a:r>
            <a:r>
              <a:rPr lang="ru-RU" dirty="0" err="1" smtClean="0">
                <a:solidFill>
                  <a:srgbClr val="FFFF00"/>
                </a:solidFill>
              </a:rPr>
              <a:t>графі</a:t>
            </a:r>
            <a:r>
              <a:rPr lang="ru-RU" dirty="0" smtClean="0">
                <a:solidFill>
                  <a:srgbClr val="FFFF00"/>
                </a:solidFill>
              </a:rPr>
              <a:t> ПЗ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499992" y="3645024"/>
            <a:ext cx="396044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500" b="1" dirty="0" smtClean="0">
                <a:solidFill>
                  <a:srgbClr val="FFFF00"/>
                </a:solidFill>
              </a:rPr>
              <a:t>метрика Джилба</a:t>
            </a:r>
            <a:r>
              <a:rPr lang="ru-RU" sz="2500" dirty="0" smtClean="0">
                <a:solidFill>
                  <a:srgbClr val="FFFF00"/>
                </a:solidFill>
              </a:rPr>
              <a:t> </a:t>
            </a:r>
            <a:r>
              <a:rPr lang="ru-RU" dirty="0" smtClean="0">
                <a:solidFill>
                  <a:srgbClr val="FFFF00"/>
                </a:solidFill>
              </a:rPr>
              <a:t>– </a:t>
            </a:r>
            <a:r>
              <a:rPr lang="ru-RU" dirty="0" err="1" smtClean="0">
                <a:solidFill>
                  <a:srgbClr val="FFFF00"/>
                </a:solidFill>
              </a:rPr>
              <a:t>кількість</a:t>
            </a:r>
            <a:r>
              <a:rPr lang="ru-RU" dirty="0" smtClean="0">
                <a:solidFill>
                  <a:srgbClr val="FFFF00"/>
                </a:solidFill>
              </a:rPr>
              <a:t> </a:t>
            </a:r>
            <a:r>
              <a:rPr lang="ru-RU" dirty="0" err="1" smtClean="0">
                <a:solidFill>
                  <a:srgbClr val="FFFF00"/>
                </a:solidFill>
              </a:rPr>
              <a:t>операторів</a:t>
            </a:r>
            <a:r>
              <a:rPr lang="ru-RU" dirty="0" smtClean="0">
                <a:solidFill>
                  <a:srgbClr val="FFFF00"/>
                </a:solidFill>
              </a:rPr>
              <a:t> циклу, </a:t>
            </a:r>
            <a:r>
              <a:rPr lang="ru-RU" dirty="0" err="1" smtClean="0">
                <a:solidFill>
                  <a:srgbClr val="FFFF00"/>
                </a:solidFill>
              </a:rPr>
              <a:t>кількість</a:t>
            </a:r>
            <a:r>
              <a:rPr lang="ru-RU" dirty="0" smtClean="0">
                <a:solidFill>
                  <a:srgbClr val="FFFF00"/>
                </a:solidFill>
              </a:rPr>
              <a:t> </a:t>
            </a:r>
            <a:r>
              <a:rPr lang="ru-RU" dirty="0" err="1" smtClean="0">
                <a:solidFill>
                  <a:srgbClr val="FFFF00"/>
                </a:solidFill>
              </a:rPr>
              <a:t>операторів</a:t>
            </a:r>
            <a:r>
              <a:rPr lang="ru-RU" dirty="0" smtClean="0">
                <a:solidFill>
                  <a:srgbClr val="FFFF00"/>
                </a:solidFill>
              </a:rPr>
              <a:t> </a:t>
            </a:r>
            <a:r>
              <a:rPr lang="ru-RU" dirty="0" err="1" smtClean="0">
                <a:solidFill>
                  <a:srgbClr val="FFFF00"/>
                </a:solidFill>
              </a:rPr>
              <a:t>умови</a:t>
            </a:r>
            <a:r>
              <a:rPr lang="ru-RU" dirty="0" smtClean="0">
                <a:solidFill>
                  <a:srgbClr val="FFFF00"/>
                </a:solidFill>
              </a:rPr>
              <a:t>, </a:t>
            </a:r>
            <a:r>
              <a:rPr lang="ru-RU" dirty="0" err="1" smtClean="0">
                <a:solidFill>
                  <a:srgbClr val="FFFF00"/>
                </a:solidFill>
              </a:rPr>
              <a:t>кількість</a:t>
            </a:r>
            <a:r>
              <a:rPr lang="ru-RU" dirty="0" smtClean="0">
                <a:solidFill>
                  <a:srgbClr val="FFFF00"/>
                </a:solidFill>
              </a:rPr>
              <a:t> </a:t>
            </a:r>
            <a:r>
              <a:rPr lang="ru-RU" dirty="0" err="1" smtClean="0">
                <a:solidFill>
                  <a:srgbClr val="FFFF00"/>
                </a:solidFill>
              </a:rPr>
              <a:t>модулів</a:t>
            </a:r>
            <a:r>
              <a:rPr lang="ru-RU" dirty="0" smtClean="0">
                <a:solidFill>
                  <a:srgbClr val="FFFF00"/>
                </a:solidFill>
              </a:rPr>
              <a:t> </a:t>
            </a:r>
            <a:r>
              <a:rPr lang="ru-RU" dirty="0" err="1" smtClean="0">
                <a:solidFill>
                  <a:srgbClr val="FFFF00"/>
                </a:solidFill>
              </a:rPr>
              <a:t>або</a:t>
            </a:r>
            <a:r>
              <a:rPr lang="ru-RU" dirty="0" smtClean="0">
                <a:solidFill>
                  <a:srgbClr val="FFFF00"/>
                </a:solidFill>
              </a:rPr>
              <a:t> </a:t>
            </a:r>
            <a:r>
              <a:rPr lang="ru-RU" dirty="0" err="1" smtClean="0">
                <a:solidFill>
                  <a:srgbClr val="FFFF00"/>
                </a:solidFill>
              </a:rPr>
              <a:t>підсистем</a:t>
            </a:r>
            <a:r>
              <a:rPr lang="ru-RU" dirty="0" smtClean="0">
                <a:solidFill>
                  <a:srgbClr val="FFFF00"/>
                </a:solidFill>
              </a:rPr>
              <a:t>, </a:t>
            </a:r>
            <a:r>
              <a:rPr lang="ru-RU" dirty="0" err="1" smtClean="0">
                <a:solidFill>
                  <a:srgbClr val="FFFF00"/>
                </a:solidFill>
              </a:rPr>
              <a:t>відношення</a:t>
            </a:r>
            <a:r>
              <a:rPr lang="ru-RU" dirty="0" smtClean="0">
                <a:solidFill>
                  <a:srgbClr val="FFFF00"/>
                </a:solidFill>
              </a:rPr>
              <a:t> </a:t>
            </a:r>
            <a:r>
              <a:rPr lang="ru-RU" dirty="0" err="1" smtClean="0">
                <a:solidFill>
                  <a:srgbClr val="FFFF00"/>
                </a:solidFill>
              </a:rPr>
              <a:t>кількості</a:t>
            </a:r>
            <a:r>
              <a:rPr lang="ru-RU" dirty="0" smtClean="0">
                <a:solidFill>
                  <a:srgbClr val="FFFF00"/>
                </a:solidFill>
              </a:rPr>
              <a:t> </a:t>
            </a:r>
            <a:r>
              <a:rPr lang="ru-RU" dirty="0" err="1" smtClean="0">
                <a:solidFill>
                  <a:srgbClr val="FFFF00"/>
                </a:solidFill>
              </a:rPr>
              <a:t>зв'язків</a:t>
            </a:r>
            <a:r>
              <a:rPr lang="ru-RU" dirty="0" smtClean="0">
                <a:solidFill>
                  <a:srgbClr val="FFFF00"/>
                </a:solidFill>
              </a:rPr>
              <a:t> </a:t>
            </a:r>
            <a:r>
              <a:rPr lang="ru-RU" dirty="0" err="1" smtClean="0">
                <a:solidFill>
                  <a:srgbClr val="FFFF00"/>
                </a:solidFill>
              </a:rPr>
              <a:t>між</a:t>
            </a:r>
            <a:r>
              <a:rPr lang="ru-RU" dirty="0" smtClean="0">
                <a:solidFill>
                  <a:srgbClr val="FFFF00"/>
                </a:solidFill>
              </a:rPr>
              <a:t> модулями до </a:t>
            </a:r>
            <a:r>
              <a:rPr lang="ru-RU" dirty="0" err="1" smtClean="0">
                <a:solidFill>
                  <a:srgbClr val="FFFF00"/>
                </a:solidFill>
              </a:rPr>
              <a:t>кількості</a:t>
            </a:r>
            <a:r>
              <a:rPr lang="ru-RU" dirty="0" smtClean="0">
                <a:solidFill>
                  <a:srgbClr val="FFFF00"/>
                </a:solidFill>
              </a:rPr>
              <a:t> </a:t>
            </a:r>
            <a:r>
              <a:rPr lang="ru-RU" dirty="0" err="1" smtClean="0">
                <a:solidFill>
                  <a:srgbClr val="FFFF00"/>
                </a:solidFill>
              </a:rPr>
              <a:t>модулів</a:t>
            </a:r>
            <a:r>
              <a:rPr lang="ru-RU" dirty="0" smtClean="0">
                <a:solidFill>
                  <a:srgbClr val="FFFF00"/>
                </a:solidFill>
              </a:rPr>
              <a:t>; 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88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7826" name="Picture 2" descr="US08473907-20130625-D000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53644"/>
            <a:ext cx="3247431" cy="448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7" name="Picture 3" descr="astdlrtest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003" y="1324367"/>
            <a:ext cx="4957056" cy="454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104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58204" cy="1561360"/>
          </a:xfrm>
        </p:spPr>
        <p:txBody>
          <a:bodyPr>
            <a:noAutofit/>
          </a:bodyPr>
          <a:lstStyle/>
          <a:p>
            <a:pPr algn="ctr"/>
            <a:r>
              <a:rPr lang="uk-UA" sz="2800" dirty="0" smtClean="0">
                <a:solidFill>
                  <a:srgbClr val="FFC000"/>
                </a:solidFill>
              </a:rPr>
              <a:t>Структурна схема програмного модулю </a:t>
            </a:r>
            <a:r>
              <a:rPr lang="uk-UA" sz="2800" dirty="0">
                <a:solidFill>
                  <a:srgbClr val="FFC000"/>
                </a:solidFill>
              </a:rPr>
              <a:t>виявлення залежностей між потенційно-небезпечними дефектами початкового тексту цільових програм кібернетичного впливу</a:t>
            </a:r>
            <a:endParaRPr lang="ru-RU" sz="25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4756" name="Picture 4" descr="I:\1_print\p\general_struct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17" y="1988840"/>
            <a:ext cx="8112244" cy="43924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492</TotalTime>
  <Words>364</Words>
  <Application>Microsoft Office PowerPoint</Application>
  <PresentationFormat>Экран (4:3)</PresentationFormat>
  <Paragraphs>90</Paragraphs>
  <Slides>10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Поток</vt:lpstr>
      <vt:lpstr>Visio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Структурна схема програмного модулю виявлення залежностей між потенційно-небезпечними дефектами початкового тексту цільових програм кібернетичного впливу</vt:lpstr>
      <vt:lpstr>Слайд 10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Sanny</dc:creator>
  <cp:lastModifiedBy>king_of_fun</cp:lastModifiedBy>
  <cp:revision>66</cp:revision>
  <dcterms:created xsi:type="dcterms:W3CDTF">2012-08-13T11:40:41Z</dcterms:created>
  <dcterms:modified xsi:type="dcterms:W3CDTF">2014-01-21T08:31:05Z</dcterms:modified>
</cp:coreProperties>
</file>