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65" r:id="rId4"/>
    <p:sldId id="273" r:id="rId5"/>
    <p:sldId id="274" r:id="rId6"/>
    <p:sldId id="276" r:id="rId7"/>
    <p:sldId id="275"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64" d="100"/>
          <a:sy n="64" d="100"/>
        </p:scale>
        <p:origin x="496" y="36"/>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9/10/2022</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9/10/2022</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5" name="TextBox 4">
            <a:extLst>
              <a:ext uri="{FF2B5EF4-FFF2-40B4-BE49-F238E27FC236}">
                <a16:creationId xmlns:a16="http://schemas.microsoft.com/office/drawing/2014/main" id="{579852F2-13CD-C9A3-B003-C63A1EB65230}"/>
              </a:ext>
            </a:extLst>
          </p:cNvPr>
          <p:cNvSpPr txBox="1"/>
          <p:nvPr/>
        </p:nvSpPr>
        <p:spPr>
          <a:xfrm>
            <a:off x="367748" y="3429000"/>
            <a:ext cx="5555974" cy="1200329"/>
          </a:xfrm>
          <a:prstGeom prst="rect">
            <a:avLst/>
          </a:prstGeom>
          <a:noFill/>
        </p:spPr>
        <p:txBody>
          <a:bodyPr wrap="square" rtlCol="0">
            <a:spAutoFit/>
          </a:bodyPr>
          <a:lstStyle/>
          <a:p>
            <a:r>
              <a:rPr lang="en-US" b="1" dirty="0"/>
              <a:t>Submitted by – Yash Saxena</a:t>
            </a:r>
          </a:p>
          <a:p>
            <a:endParaRPr lang="en-US" b="1" dirty="0"/>
          </a:p>
          <a:p>
            <a:r>
              <a:rPr lang="en-US" b="1" dirty="0"/>
              <a:t>Topic – Analysis of the CTC to be offered to the candidates applying for the position at Delta Ltd.</a:t>
            </a:r>
            <a:endParaRPr lang="en-IN" b="1" dirty="0"/>
          </a:p>
        </p:txBody>
      </p:sp>
    </p:spTree>
    <p:extLst>
      <p:ext uri="{BB962C8B-B14F-4D97-AF65-F5344CB8AC3E}">
        <p14:creationId xmlns:p14="http://schemas.microsoft.com/office/powerpoint/2010/main" val="325227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32060" y="232180"/>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325157" y="994582"/>
            <a:ext cx="10677460" cy="4616648"/>
          </a:xfrm>
          <a:prstGeom prst="rect">
            <a:avLst/>
          </a:prstGeom>
          <a:noFill/>
        </p:spPr>
        <p:txBody>
          <a:bodyPr wrap="square" rtlCol="0">
            <a:spAutoFit/>
          </a:bodyPr>
          <a:lstStyle/>
          <a:p>
            <a:pPr marL="25400" indent="0">
              <a:buNone/>
            </a:pPr>
            <a:r>
              <a:rPr lang="en-IN" dirty="0">
                <a:effectLst/>
                <a:latin typeface="Verdana" panose="020B0604030504040204" pitchFamily="34" charset="0"/>
                <a:ea typeface="Verdana" panose="020B0604030504040204" pitchFamily="34" charset="0"/>
                <a:cs typeface="Calibri" panose="020F0502020204030204" pitchFamily="34" charset="0"/>
              </a:rPr>
              <a:t>The HR department of Delta Ltd. is looking to be more data oriented in terms of their CTC offering to the new employees in order to meet the industry standards, align with the expectations of the candidate, and to reduce biasness.</a:t>
            </a:r>
          </a:p>
          <a:p>
            <a:pPr marL="25400" indent="0">
              <a:buNone/>
            </a:pPr>
            <a:endParaRPr lang="en-IN" sz="2400" dirty="0">
              <a:latin typeface="Verdana" panose="020B0604030504040204" pitchFamily="34" charset="0"/>
              <a:ea typeface="Verdana" panose="020B0604030504040204" pitchFamily="34" charset="0"/>
              <a:cs typeface="Calibri" panose="020F0502020204030204" pitchFamily="34" charset="0"/>
            </a:endParaRPr>
          </a:p>
          <a:p>
            <a:pPr marL="25400" indent="0">
              <a:buNone/>
            </a:pPr>
            <a:r>
              <a:rPr lang="en-IN" dirty="0">
                <a:latin typeface="Verdana" panose="020B0604030504040204" pitchFamily="34" charset="0"/>
                <a:ea typeface="Verdana" panose="020B0604030504040204" pitchFamily="34" charset="0"/>
                <a:cs typeface="Calibri" panose="020F0502020204030204" pitchFamily="34" charset="0"/>
              </a:rPr>
              <a:t>This ML based project can have the following use cases (including but not limited to):</a:t>
            </a:r>
          </a:p>
          <a:p>
            <a:pPr marL="25400" indent="0">
              <a:buNone/>
            </a:pPr>
            <a:endParaRPr lang="en-IN" dirty="0">
              <a:latin typeface="Verdana" panose="020B0604030504040204" pitchFamily="34" charset="0"/>
              <a:ea typeface="Verdana" panose="020B0604030504040204" pitchFamily="34" charset="0"/>
              <a:cs typeface="Calibri" panose="020F0502020204030204" pitchFamily="34" charset="0"/>
            </a:endParaRPr>
          </a:p>
          <a:p>
            <a:pPr marL="25400" indent="0">
              <a:buNone/>
            </a:pPr>
            <a:r>
              <a:rPr lang="en-IN" dirty="0">
                <a:latin typeface="Verdana" panose="020B0604030504040204" pitchFamily="34" charset="0"/>
                <a:ea typeface="Verdana" panose="020B0604030504040204" pitchFamily="34" charset="0"/>
                <a:cs typeface="Calibri" panose="020F0502020204030204" pitchFamily="34" charset="0"/>
              </a:rPr>
              <a:t>    1. </a:t>
            </a:r>
            <a:r>
              <a:rPr lang="en-US" dirty="0">
                <a:latin typeface="Verdana" panose="020B0604030504040204" pitchFamily="34" charset="0"/>
                <a:ea typeface="Verdana" panose="020B0604030504040204" pitchFamily="34" charset="0"/>
                <a:cs typeface="Calibri" panose="020F0502020204030204" pitchFamily="34" charset="0"/>
              </a:rPr>
              <a:t>Estimating a fair and competitive CTC for a new hire</a:t>
            </a:r>
          </a:p>
          <a:p>
            <a:pPr marL="25400" indent="0">
              <a:buNone/>
            </a:pPr>
            <a:endParaRPr lang="en-US" dirty="0">
              <a:latin typeface="Verdana" panose="020B0604030504040204" pitchFamily="34" charset="0"/>
              <a:ea typeface="Verdana" panose="020B0604030504040204" pitchFamily="34" charset="0"/>
              <a:cs typeface="Calibri" panose="020F0502020204030204" pitchFamily="34" charset="0"/>
            </a:endParaRPr>
          </a:p>
          <a:p>
            <a:pPr marL="25400" indent="0">
              <a:buNone/>
            </a:pPr>
            <a:r>
              <a:rPr lang="en-US" dirty="0">
                <a:latin typeface="Verdana" panose="020B0604030504040204" pitchFamily="34" charset="0"/>
                <a:ea typeface="Verdana" panose="020B0604030504040204" pitchFamily="34" charset="0"/>
                <a:cs typeface="Calibri" panose="020F0502020204030204" pitchFamily="34" charset="0"/>
              </a:rPr>
              <a:t>    2. Evaluating the parameters which affect the compensation to be offered to the new hires in order to improve the talent hunt process and anticipate the monetary loss should an existing employee parts way or asked to leave</a:t>
            </a:r>
          </a:p>
          <a:p>
            <a:pPr marL="25400" indent="0">
              <a:buNone/>
            </a:pPr>
            <a:endParaRPr lang="en-US" dirty="0">
              <a:latin typeface="Verdana" panose="020B0604030504040204" pitchFamily="34" charset="0"/>
              <a:ea typeface="Verdana" panose="020B0604030504040204" pitchFamily="34" charset="0"/>
              <a:cs typeface="Calibri" panose="020F0502020204030204" pitchFamily="34" charset="0"/>
            </a:endParaRPr>
          </a:p>
          <a:p>
            <a:pPr marL="25400" indent="0">
              <a:buNone/>
            </a:pPr>
            <a:r>
              <a:rPr lang="en-US" dirty="0">
                <a:latin typeface="Verdana" panose="020B0604030504040204" pitchFamily="34" charset="0"/>
                <a:ea typeface="Verdana" panose="020B0604030504040204" pitchFamily="34" charset="0"/>
                <a:cs typeface="Calibri" panose="020F0502020204030204" pitchFamily="34" charset="0"/>
              </a:rPr>
              <a:t>    3. Improving the talent hunt process by trying different combinations of parameters of the candidates which influence the compensation offered</a:t>
            </a:r>
            <a:endParaRPr lang="en-IN" dirty="0">
              <a:latin typeface="Verdana" panose="020B0604030504040204" pitchFamily="34" charset="0"/>
              <a:ea typeface="Verdana" panose="020B0604030504040204" pitchFamily="34" charset="0"/>
              <a:cs typeface="Calibri" panose="020F0502020204030204" pitchFamily="34" charset="0"/>
            </a:endParaRPr>
          </a:p>
          <a:p>
            <a:pPr marL="25400" indent="0">
              <a:buNone/>
            </a:pPr>
            <a:endParaRPr lang="en-IN"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Rectangle 2">
            <a:extLst>
              <a:ext uri="{FF2B5EF4-FFF2-40B4-BE49-F238E27FC236}">
                <a16:creationId xmlns:a16="http://schemas.microsoft.com/office/drawing/2014/main" id="{ABBA58D9-8912-80C4-7A24-651C2BE78BE1}"/>
              </a:ext>
            </a:extLst>
          </p:cNvPr>
          <p:cNvSpPr/>
          <p:nvPr/>
        </p:nvSpPr>
        <p:spPr>
          <a:xfrm>
            <a:off x="1432059" y="-19878"/>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Modeling approach used</a:t>
            </a:r>
          </a:p>
        </p:txBody>
      </p:sp>
      <p:sp>
        <p:nvSpPr>
          <p:cNvPr id="2" name="TextBox 1">
            <a:extLst>
              <a:ext uri="{FF2B5EF4-FFF2-40B4-BE49-F238E27FC236}">
                <a16:creationId xmlns:a16="http://schemas.microsoft.com/office/drawing/2014/main" id="{8A3A8C7B-AE28-27A1-B46C-5EC4E7FECAAB}"/>
              </a:ext>
            </a:extLst>
          </p:cNvPr>
          <p:cNvSpPr txBox="1"/>
          <p:nvPr/>
        </p:nvSpPr>
        <p:spPr>
          <a:xfrm>
            <a:off x="268357" y="817594"/>
            <a:ext cx="10833652"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Modelling approach was selected on the basis of performance as judged by RMSE</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cs typeface="Calibri" panose="020F0502020204030204" pitchFamily="34" charset="0"/>
            </a:endParaRP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RMSE was selected as the chosen parameter for judgement</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cs typeface="Calibri" panose="020F0502020204030204" pitchFamily="34" charset="0"/>
            </a:endParaRP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On the basis of RMSE the models performed as given in the graph below :</a:t>
            </a:r>
          </a:p>
          <a:p>
            <a:endParaRPr lang="en-IN" dirty="0">
              <a:latin typeface="Verdana" panose="020B0604030504040204" pitchFamily="34" charset="0"/>
              <a:ea typeface="Verdana" panose="020B060403050404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306D1D0A-F181-F389-CD33-0901373B3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24" y="2493687"/>
            <a:ext cx="4793146" cy="335669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AC39CD-493E-19AD-A4BF-CAA3FBE654F1}"/>
              </a:ext>
            </a:extLst>
          </p:cNvPr>
          <p:cNvSpPr txBox="1"/>
          <p:nvPr/>
        </p:nvSpPr>
        <p:spPr>
          <a:xfrm>
            <a:off x="5387009" y="2493687"/>
            <a:ext cx="5801967" cy="397031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Basis the performance by RMSE, </a:t>
            </a:r>
            <a:r>
              <a:rPr lang="en-IN" dirty="0" err="1">
                <a:latin typeface="Verdana" panose="020B0604030504040204" pitchFamily="34" charset="0"/>
                <a:ea typeface="Verdana" panose="020B0604030504040204" pitchFamily="34" charset="0"/>
                <a:cs typeface="Calibri" panose="020F0502020204030204" pitchFamily="34" charset="0"/>
              </a:rPr>
              <a:t>CatBoostRegressor</a:t>
            </a:r>
            <a:r>
              <a:rPr lang="en-IN" dirty="0">
                <a:latin typeface="Verdana" panose="020B0604030504040204" pitchFamily="34" charset="0"/>
                <a:ea typeface="Verdana" panose="020B0604030504040204" pitchFamily="34" charset="0"/>
                <a:cs typeface="Calibri" panose="020F0502020204030204" pitchFamily="34" charset="0"/>
              </a:rPr>
              <a:t> was chosen</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cs typeface="Calibri" panose="020F0502020204030204" pitchFamily="34" charset="0"/>
            </a:endParaRP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The reason for choosing RMSE was the preference of penalizing large errors as the company would not want to have large errors however, smaller errors would not be of much problem.</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cs typeface="Calibri" panose="020F0502020204030204" pitchFamily="34" charset="0"/>
            </a:endParaRP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Other reason for choosing </a:t>
            </a:r>
            <a:r>
              <a:rPr lang="en-IN" dirty="0" err="1">
                <a:latin typeface="Verdana" panose="020B0604030504040204" pitchFamily="34" charset="0"/>
                <a:ea typeface="Verdana" panose="020B0604030504040204" pitchFamily="34" charset="0"/>
                <a:cs typeface="Calibri" panose="020F0502020204030204" pitchFamily="34" charset="0"/>
              </a:rPr>
              <a:t>CatBoost</a:t>
            </a:r>
            <a:r>
              <a:rPr lang="en-IN" dirty="0">
                <a:latin typeface="Verdana" panose="020B0604030504040204" pitchFamily="34" charset="0"/>
                <a:ea typeface="Verdana" panose="020B0604030504040204" pitchFamily="34" charset="0"/>
                <a:cs typeface="Calibri" panose="020F0502020204030204" pitchFamily="34" charset="0"/>
              </a:rPr>
              <a:t> or a tree based model was the presence of multicollinearity </a:t>
            </a:r>
          </a:p>
          <a:p>
            <a:endParaRPr lang="en-IN" dirty="0">
              <a:latin typeface="Verdana" panose="020B0604030504040204" pitchFamily="34" charset="0"/>
              <a:ea typeface="Verdana" panose="020B0604030504040204" pitchFamily="34" charset="0"/>
              <a:cs typeface="Calibri" panose="020F0502020204030204" pitchFamily="34" charset="0"/>
            </a:endParaRPr>
          </a:p>
          <a:p>
            <a:r>
              <a:rPr lang="en-IN" dirty="0">
                <a:latin typeface="Verdana" panose="020B0604030504040204" pitchFamily="34" charset="0"/>
                <a:ea typeface="Verdana" panose="020B0604030504040204" pitchFamily="34" charset="0"/>
                <a:cs typeface="Calibri" panose="020F0502020204030204" pitchFamily="34" charset="0"/>
              </a:rPr>
              <a:t> </a:t>
            </a:r>
          </a:p>
        </p:txBody>
      </p:sp>
    </p:spTree>
    <p:extLst>
      <p:ext uri="{BB962C8B-B14F-4D97-AF65-F5344CB8AC3E}">
        <p14:creationId xmlns:p14="http://schemas.microsoft.com/office/powerpoint/2010/main" val="53269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0"/>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pic>
        <p:nvPicPr>
          <p:cNvPr id="2052" name="Picture 4">
            <a:extLst>
              <a:ext uri="{FF2B5EF4-FFF2-40B4-BE49-F238E27FC236}">
                <a16:creationId xmlns:a16="http://schemas.microsoft.com/office/drawing/2014/main" id="{F859A796-204B-303C-561F-C4ACE37A1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78" y="757238"/>
            <a:ext cx="5410200" cy="53435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FE51D1-E2E8-DDD1-9558-563AF3CEAC1C}"/>
              </a:ext>
            </a:extLst>
          </p:cNvPr>
          <p:cNvSpPr txBox="1"/>
          <p:nvPr/>
        </p:nvSpPr>
        <p:spPr>
          <a:xfrm>
            <a:off x="387627" y="6150115"/>
            <a:ext cx="4880112" cy="338554"/>
          </a:xfrm>
          <a:prstGeom prst="rect">
            <a:avLst/>
          </a:prstGeom>
          <a:noFill/>
        </p:spPr>
        <p:txBody>
          <a:bodyPr wrap="square" rtlCol="0">
            <a:spAutoFit/>
          </a:bodyPr>
          <a:lstStyle/>
          <a:p>
            <a:pPr algn="ctr"/>
            <a:r>
              <a:rPr lang="en-IN" sz="1600" b="1" i="1" dirty="0"/>
              <a:t>Fig : Global Impact of each feature on the CTC offered</a:t>
            </a:r>
          </a:p>
        </p:txBody>
      </p:sp>
      <p:sp>
        <p:nvSpPr>
          <p:cNvPr id="4" name="TextBox 3">
            <a:extLst>
              <a:ext uri="{FF2B5EF4-FFF2-40B4-BE49-F238E27FC236}">
                <a16:creationId xmlns:a16="http://schemas.microsoft.com/office/drawing/2014/main" id="{A1072887-4E64-2042-82F9-9D0EC8164E99}"/>
              </a:ext>
            </a:extLst>
          </p:cNvPr>
          <p:cNvSpPr txBox="1"/>
          <p:nvPr/>
        </p:nvSpPr>
        <p:spPr>
          <a:xfrm>
            <a:off x="5797827" y="757237"/>
            <a:ext cx="5145156" cy="535531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Analysis began with 28 features and the analysis was done with 16 features as most of them were dropped due to redundancy of the information given by them. 2 features were removed because of the presence of missing values in them. These were University PHD and PHD specialization</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cs typeface="Calibri" panose="020F0502020204030204" pitchFamily="34" charset="0"/>
            </a:endParaRP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SHAP values were used to explain the impact of each of the predictor on the outcome</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cs typeface="Calibri" panose="020F0502020204030204" pitchFamily="34" charset="0"/>
            </a:endParaRP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As expected, Current CTC was the most important predictor for CTC to be offered</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cs typeface="Calibri" panose="020F0502020204030204" pitchFamily="34" charset="0"/>
            </a:endParaRP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Having an international degree doesn’t have any impact on the expected CTC</a:t>
            </a:r>
          </a:p>
        </p:txBody>
      </p:sp>
    </p:spTree>
    <p:extLst>
      <p:ext uri="{BB962C8B-B14F-4D97-AF65-F5344CB8AC3E}">
        <p14:creationId xmlns:p14="http://schemas.microsoft.com/office/powerpoint/2010/main" val="207328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B176B64-EADC-9754-226F-E4E0F9741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290" y="238539"/>
            <a:ext cx="4780309" cy="334416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6374DB-4BEB-3B00-3625-09580A818AC2}"/>
              </a:ext>
            </a:extLst>
          </p:cNvPr>
          <p:cNvSpPr txBox="1"/>
          <p:nvPr/>
        </p:nvSpPr>
        <p:spPr>
          <a:xfrm>
            <a:off x="235226" y="4174435"/>
            <a:ext cx="10677939" cy="3693319"/>
          </a:xfrm>
          <a:prstGeom prst="rect">
            <a:avLst/>
          </a:prstGeom>
          <a:noFill/>
        </p:spPr>
        <p:txBody>
          <a:bodyPr wrap="square" rtlCol="0">
            <a:spAutoFit/>
          </a:bodyPr>
          <a:lstStyle/>
          <a:p>
            <a:r>
              <a:rPr lang="en-US" b="1" u="sng" dirty="0">
                <a:latin typeface="Verdana" panose="020B0604030504040204" pitchFamily="34" charset="0"/>
                <a:ea typeface="Verdana" panose="020B0604030504040204" pitchFamily="34" charset="0"/>
                <a:cs typeface="Calibri" panose="020F0502020204030204" pitchFamily="34" charset="0"/>
              </a:rPr>
              <a:t>How Current CTC is changing expected CTC for different set of candidates?</a:t>
            </a:r>
          </a:p>
          <a:p>
            <a:endParaRPr lang="en-US" dirty="0">
              <a:latin typeface="Verdana" panose="020B0604030504040204" pitchFamily="34" charset="0"/>
              <a:ea typeface="Verdana" panose="020B0604030504040204" pitchFamily="34" charset="0"/>
              <a:cs typeface="Calibri" panose="020F050202020403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cs typeface="Calibri" panose="020F0502020204030204" pitchFamily="34" charset="0"/>
              </a:rPr>
              <a:t>For PHD level candidates, the impact of current CTC on expected CTC is less for candidates having lower current CTC</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cs typeface="Calibri" panose="020F0502020204030204" pitchFamily="34" charset="0"/>
              </a:rPr>
              <a:t>It is good to have done certification courses because having done certification courses brings more impact of the current CTC on the expected CTC</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cs typeface="Calibri" panose="020F0502020204030204" pitchFamily="34" charset="0"/>
              </a:rPr>
              <a:t>It is not expected from high current CTC candidates and/or high total experience candidates to have last appraisal rating received as C or D</a:t>
            </a:r>
          </a:p>
          <a:p>
            <a:pPr marL="285750" indent="-285750">
              <a:buFont typeface="Arial" panose="020B0604020202020204" pitchFamily="34" charset="0"/>
              <a:buChar char="•"/>
            </a:pPr>
            <a:endParaRPr lang="en-US" dirty="0"/>
          </a:p>
          <a:p>
            <a:endParaRPr lang="en-US" b="1" u="sng" dirty="0"/>
          </a:p>
          <a:p>
            <a:pPr marL="285750" indent="-285750">
              <a:buFont typeface="Arial" panose="020B0604020202020204" pitchFamily="34" charset="0"/>
              <a:buChar char="•"/>
            </a:pPr>
            <a:endParaRPr lang="en-US" dirty="0"/>
          </a:p>
          <a:p>
            <a:endParaRPr lang="en-US" b="1" u="sng" dirty="0"/>
          </a:p>
          <a:p>
            <a:endParaRPr lang="en-IN" b="1" u="sng" dirty="0"/>
          </a:p>
        </p:txBody>
      </p:sp>
      <p:pic>
        <p:nvPicPr>
          <p:cNvPr id="1030" name="Picture 6">
            <a:extLst>
              <a:ext uri="{FF2B5EF4-FFF2-40B4-BE49-F238E27FC236}">
                <a16:creationId xmlns:a16="http://schemas.microsoft.com/office/drawing/2014/main" id="{E1258B98-9E33-4F51-F754-0C3452F4A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74" y="309768"/>
            <a:ext cx="4543430" cy="326246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BD982C-9D12-66F2-4F32-10E604A9E0EF}"/>
              </a:ext>
            </a:extLst>
          </p:cNvPr>
          <p:cNvSpPr txBox="1"/>
          <p:nvPr/>
        </p:nvSpPr>
        <p:spPr>
          <a:xfrm>
            <a:off x="1003852" y="3582704"/>
            <a:ext cx="3866322" cy="461665"/>
          </a:xfrm>
          <a:prstGeom prst="rect">
            <a:avLst/>
          </a:prstGeom>
          <a:noFill/>
        </p:spPr>
        <p:txBody>
          <a:bodyPr wrap="square" rtlCol="0">
            <a:spAutoFit/>
          </a:bodyPr>
          <a:lstStyle/>
          <a:p>
            <a:pPr algn="ctr"/>
            <a:r>
              <a:rPr lang="en-US" sz="1200" b="1" dirty="0"/>
              <a:t>Fig : SHAP value plot of Current CTC with interaction effect of Education doctorate</a:t>
            </a:r>
            <a:endParaRPr lang="en-IN" sz="1200" b="1" dirty="0"/>
          </a:p>
        </p:txBody>
      </p:sp>
      <p:sp>
        <p:nvSpPr>
          <p:cNvPr id="6" name="TextBox 5">
            <a:extLst>
              <a:ext uri="{FF2B5EF4-FFF2-40B4-BE49-F238E27FC236}">
                <a16:creationId xmlns:a16="http://schemas.microsoft.com/office/drawing/2014/main" id="{AE61A0B5-D10E-22D1-EA39-322AE1230E69}"/>
              </a:ext>
            </a:extLst>
          </p:cNvPr>
          <p:cNvSpPr txBox="1"/>
          <p:nvPr/>
        </p:nvSpPr>
        <p:spPr>
          <a:xfrm>
            <a:off x="6096000" y="3582704"/>
            <a:ext cx="3866322" cy="461665"/>
          </a:xfrm>
          <a:prstGeom prst="rect">
            <a:avLst/>
          </a:prstGeom>
          <a:noFill/>
        </p:spPr>
        <p:txBody>
          <a:bodyPr wrap="square" rtlCol="0">
            <a:spAutoFit/>
          </a:bodyPr>
          <a:lstStyle/>
          <a:p>
            <a:pPr algn="ctr"/>
            <a:r>
              <a:rPr lang="en-US" sz="1200" b="1" dirty="0"/>
              <a:t>Fig : SHAP value plot of Current CTC with interaction effect of certifications</a:t>
            </a:r>
            <a:endParaRPr lang="en-IN" sz="1200" b="1" dirty="0"/>
          </a:p>
        </p:txBody>
      </p:sp>
    </p:spTree>
    <p:extLst>
      <p:ext uri="{BB962C8B-B14F-4D97-AF65-F5344CB8AC3E}">
        <p14:creationId xmlns:p14="http://schemas.microsoft.com/office/powerpoint/2010/main" val="101875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576841A-F617-1CD1-13D9-FF3FB1F6D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43" y="74013"/>
            <a:ext cx="4668492" cy="318395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251111-87C9-C181-BE4D-26A059BBB7BC}"/>
              </a:ext>
            </a:extLst>
          </p:cNvPr>
          <p:cNvSpPr txBox="1"/>
          <p:nvPr/>
        </p:nvSpPr>
        <p:spPr>
          <a:xfrm>
            <a:off x="5297557" y="323850"/>
            <a:ext cx="58044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cs typeface="Calibri" panose="020F0502020204030204" pitchFamily="34" charset="0"/>
              </a:rPr>
              <a:t>Not having any relevant experience is not much of a concern and will not cause much negative impact on the increment on current CTC</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But to have significant positive impact the candidate must have at least 3 years of relevant experience</a:t>
            </a:r>
          </a:p>
        </p:txBody>
      </p:sp>
      <p:sp>
        <p:nvSpPr>
          <p:cNvPr id="5" name="TextBox 4">
            <a:extLst>
              <a:ext uri="{FF2B5EF4-FFF2-40B4-BE49-F238E27FC236}">
                <a16:creationId xmlns:a16="http://schemas.microsoft.com/office/drawing/2014/main" id="{02982E4A-7B3F-793F-AD31-C0AF8952F7FF}"/>
              </a:ext>
            </a:extLst>
          </p:cNvPr>
          <p:cNvSpPr txBox="1"/>
          <p:nvPr/>
        </p:nvSpPr>
        <p:spPr>
          <a:xfrm>
            <a:off x="92766" y="4058491"/>
            <a:ext cx="580445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cs typeface="Calibri" panose="020F0502020204030204" pitchFamily="34" charset="0"/>
              </a:rPr>
              <a:t>If candidate is just a graduate even if the current CTC is very high the impact on expected CTC turns negative</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Calibri" panose="020F0502020204030204" pitchFamily="34" charset="0"/>
              </a:rPr>
              <a:t>This impact reduces if the candidate has done some certifications</a:t>
            </a:r>
          </a:p>
        </p:txBody>
      </p:sp>
      <p:sp>
        <p:nvSpPr>
          <p:cNvPr id="7" name="TextBox 6">
            <a:extLst>
              <a:ext uri="{FF2B5EF4-FFF2-40B4-BE49-F238E27FC236}">
                <a16:creationId xmlns:a16="http://schemas.microsoft.com/office/drawing/2014/main" id="{D8487D11-F130-B16B-057B-8981D0AAF101}"/>
              </a:ext>
            </a:extLst>
          </p:cNvPr>
          <p:cNvSpPr txBox="1"/>
          <p:nvPr/>
        </p:nvSpPr>
        <p:spPr>
          <a:xfrm>
            <a:off x="1164742" y="3239582"/>
            <a:ext cx="3866322" cy="461665"/>
          </a:xfrm>
          <a:prstGeom prst="rect">
            <a:avLst/>
          </a:prstGeom>
          <a:noFill/>
        </p:spPr>
        <p:txBody>
          <a:bodyPr wrap="square" rtlCol="0">
            <a:spAutoFit/>
          </a:bodyPr>
          <a:lstStyle/>
          <a:p>
            <a:pPr algn="ctr"/>
            <a:r>
              <a:rPr lang="en-US" sz="1200" b="1" dirty="0"/>
              <a:t>Fig : SHAP value plot of relevant experience with interaction effect of Current CTC</a:t>
            </a:r>
            <a:endParaRPr lang="en-IN" sz="1200" b="1" dirty="0"/>
          </a:p>
        </p:txBody>
      </p:sp>
      <p:sp>
        <p:nvSpPr>
          <p:cNvPr id="9" name="TextBox 8">
            <a:extLst>
              <a:ext uri="{FF2B5EF4-FFF2-40B4-BE49-F238E27FC236}">
                <a16:creationId xmlns:a16="http://schemas.microsoft.com/office/drawing/2014/main" id="{975526EE-4471-D61A-8D4D-D6CAC9B49907}"/>
              </a:ext>
            </a:extLst>
          </p:cNvPr>
          <p:cNvSpPr txBox="1"/>
          <p:nvPr/>
        </p:nvSpPr>
        <p:spPr>
          <a:xfrm>
            <a:off x="6382786" y="6396335"/>
            <a:ext cx="3866322" cy="461665"/>
          </a:xfrm>
          <a:prstGeom prst="rect">
            <a:avLst/>
          </a:prstGeom>
          <a:noFill/>
        </p:spPr>
        <p:txBody>
          <a:bodyPr wrap="square" rtlCol="0">
            <a:spAutoFit/>
          </a:bodyPr>
          <a:lstStyle/>
          <a:p>
            <a:pPr algn="ctr"/>
            <a:r>
              <a:rPr lang="en-US" sz="1200" b="1" dirty="0"/>
              <a:t>Fig : SHAP value plot of grad education with interaction effect of Current CTC</a:t>
            </a:r>
            <a:endParaRPr lang="en-IN" sz="1200" b="1" dirty="0"/>
          </a:p>
        </p:txBody>
      </p:sp>
      <p:pic>
        <p:nvPicPr>
          <p:cNvPr id="11" name="Picture 4">
            <a:extLst>
              <a:ext uri="{FF2B5EF4-FFF2-40B4-BE49-F238E27FC236}">
                <a16:creationId xmlns:a16="http://schemas.microsoft.com/office/drawing/2014/main" id="{97CE7A66-417F-AE44-CC23-53A8A1306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472" y="3257964"/>
            <a:ext cx="4552950" cy="31051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44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A68CE1-C080-F323-E9E2-48B3EDF1129A}"/>
              </a:ext>
            </a:extLst>
          </p:cNvPr>
          <p:cNvSpPr/>
          <p:nvPr/>
        </p:nvSpPr>
        <p:spPr>
          <a:xfrm>
            <a:off x="757571" y="0"/>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Inclination towards Doctorate candidates</a:t>
            </a:r>
          </a:p>
        </p:txBody>
      </p:sp>
      <p:pic>
        <p:nvPicPr>
          <p:cNvPr id="2050" name="Picture 2">
            <a:extLst>
              <a:ext uri="{FF2B5EF4-FFF2-40B4-BE49-F238E27FC236}">
                <a16:creationId xmlns:a16="http://schemas.microsoft.com/office/drawing/2014/main" id="{B1EACEF6-9104-DA2A-A258-113A5DE5F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37" y="852695"/>
            <a:ext cx="4610100" cy="31051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4CCD74-DE51-0685-8E7F-A30D334EB43D}"/>
              </a:ext>
            </a:extLst>
          </p:cNvPr>
          <p:cNvSpPr txBox="1"/>
          <p:nvPr/>
        </p:nvSpPr>
        <p:spPr>
          <a:xfrm>
            <a:off x="864704" y="3982340"/>
            <a:ext cx="3866322" cy="461665"/>
          </a:xfrm>
          <a:prstGeom prst="rect">
            <a:avLst/>
          </a:prstGeom>
          <a:noFill/>
        </p:spPr>
        <p:txBody>
          <a:bodyPr wrap="square" rtlCol="0">
            <a:spAutoFit/>
          </a:bodyPr>
          <a:lstStyle/>
          <a:p>
            <a:pPr algn="ctr"/>
            <a:r>
              <a:rPr lang="en-US" sz="1200" b="1" dirty="0"/>
              <a:t>Fig : SHAP value plot of PHD education with interaction effect of Current CTC</a:t>
            </a:r>
            <a:endParaRPr lang="en-IN" sz="1200" b="1" dirty="0"/>
          </a:p>
        </p:txBody>
      </p:sp>
      <p:pic>
        <p:nvPicPr>
          <p:cNvPr id="2052" name="Picture 4">
            <a:extLst>
              <a:ext uri="{FF2B5EF4-FFF2-40B4-BE49-F238E27FC236}">
                <a16:creationId xmlns:a16="http://schemas.microsoft.com/office/drawing/2014/main" id="{576C2D4C-86BA-DF43-C175-2C52F8DE0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113" y="768216"/>
            <a:ext cx="4907917" cy="321412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2EA2F3-14EB-6C6C-9E92-C09B55BADDE0}"/>
              </a:ext>
            </a:extLst>
          </p:cNvPr>
          <p:cNvSpPr txBox="1"/>
          <p:nvPr/>
        </p:nvSpPr>
        <p:spPr>
          <a:xfrm>
            <a:off x="6761921" y="4015409"/>
            <a:ext cx="3866322" cy="461665"/>
          </a:xfrm>
          <a:prstGeom prst="rect">
            <a:avLst/>
          </a:prstGeom>
          <a:noFill/>
        </p:spPr>
        <p:txBody>
          <a:bodyPr wrap="square" rtlCol="0">
            <a:spAutoFit/>
          </a:bodyPr>
          <a:lstStyle/>
          <a:p>
            <a:pPr algn="ctr"/>
            <a:r>
              <a:rPr lang="en-US" sz="1200" b="1" dirty="0"/>
              <a:t>Fig : SHAP value plot of PHD education with interaction effect of Total experience</a:t>
            </a:r>
            <a:endParaRPr lang="en-IN" sz="1200" b="1" dirty="0"/>
          </a:p>
        </p:txBody>
      </p:sp>
      <p:sp>
        <p:nvSpPr>
          <p:cNvPr id="10" name="TextBox 9">
            <a:extLst>
              <a:ext uri="{FF2B5EF4-FFF2-40B4-BE49-F238E27FC236}">
                <a16:creationId xmlns:a16="http://schemas.microsoft.com/office/drawing/2014/main" id="{B8CC47AD-D57E-DA50-DE04-2FCA547E006C}"/>
              </a:ext>
            </a:extLst>
          </p:cNvPr>
          <p:cNvSpPr txBox="1"/>
          <p:nvPr/>
        </p:nvSpPr>
        <p:spPr>
          <a:xfrm>
            <a:off x="282437" y="4477074"/>
            <a:ext cx="1085932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cs typeface="Calibri" panose="020F0502020204030204" pitchFamily="34" charset="0"/>
              </a:rPr>
              <a:t>PHD candidates are anticipated to have increment in the expected value of CTC to be offered from current CTC</a:t>
            </a:r>
            <a:r>
              <a:rPr lang="en-IN" dirty="0">
                <a:latin typeface="Verdana" panose="020B0604030504040204" pitchFamily="34" charset="0"/>
                <a:ea typeface="Verdana" panose="020B0604030504040204" pitchFamily="34" charset="0"/>
                <a:cs typeface="Calibri" panose="020F0502020204030204" pitchFamily="34" charset="0"/>
              </a:rPr>
              <a:t> whereas the non-PHD candidates are expected to receive decrement in the expected value of CTC</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cs typeface="Calibri" panose="020F0502020204030204" pitchFamily="34" charset="0"/>
              </a:rPr>
              <a:t>The total experience of the candidates is not of much importance if the candidate is PHD</a:t>
            </a:r>
          </a:p>
        </p:txBody>
      </p:sp>
    </p:spTree>
    <p:extLst>
      <p:ext uri="{BB962C8B-B14F-4D97-AF65-F5344CB8AC3E}">
        <p14:creationId xmlns:p14="http://schemas.microsoft.com/office/powerpoint/2010/main" val="232454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2B90E9-4A2C-6520-8558-793389B52634}"/>
              </a:ext>
            </a:extLst>
          </p:cNvPr>
          <p:cNvSpPr/>
          <p:nvPr/>
        </p:nvSpPr>
        <p:spPr>
          <a:xfrm>
            <a:off x="757571" y="0"/>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253693DA-4094-64AD-73F2-9EEC6B331A5F}"/>
              </a:ext>
            </a:extLst>
          </p:cNvPr>
          <p:cNvSpPr txBox="1"/>
          <p:nvPr/>
        </p:nvSpPr>
        <p:spPr>
          <a:xfrm>
            <a:off x="377687" y="707886"/>
            <a:ext cx="10764078" cy="4247317"/>
          </a:xfrm>
          <a:prstGeom prst="rect">
            <a:avLst/>
          </a:prstGeom>
          <a:noFill/>
        </p:spPr>
        <p:txBody>
          <a:bodyPr wrap="square" rtlCol="0">
            <a:spAutoFit/>
          </a:bodyPr>
          <a:lstStyle/>
          <a:p>
            <a:pPr marL="342900" indent="-342900">
              <a:buAutoNum type="arabicPeriod"/>
            </a:pPr>
            <a:r>
              <a:rPr lang="en-US" dirty="0">
                <a:latin typeface="Verdana" panose="020B0604030504040204" pitchFamily="34" charset="0"/>
                <a:ea typeface="Verdana" panose="020B0604030504040204" pitchFamily="34" charset="0"/>
                <a:cs typeface="Calibri" panose="020F0502020204030204" pitchFamily="34" charset="0"/>
              </a:rPr>
              <a:t>Certifications could be taken as a potential parameter to judge candidates with relatively lower level of formal education. Evidently, freshers with certifications are able to secure good offer</a:t>
            </a:r>
          </a:p>
          <a:p>
            <a:pPr marL="342900" indent="-342900">
              <a:buAutoNum type="arabicPeriod"/>
            </a:pPr>
            <a:endParaRPr lang="en-US" dirty="0">
              <a:latin typeface="Verdana" panose="020B0604030504040204" pitchFamily="34" charset="0"/>
              <a:ea typeface="Verdana" panose="020B0604030504040204" pitchFamily="34" charset="0"/>
              <a:cs typeface="Calibri" panose="020F0502020204030204" pitchFamily="34" charset="0"/>
            </a:endParaRPr>
          </a:p>
          <a:p>
            <a:pPr marL="342900" indent="-342900">
              <a:buAutoNum type="arabicPeriod"/>
            </a:pPr>
            <a:r>
              <a:rPr lang="en-US" dirty="0">
                <a:latin typeface="Verdana" panose="020B0604030504040204" pitchFamily="34" charset="0"/>
                <a:ea typeface="Verdana" panose="020B0604030504040204" pitchFamily="34" charset="0"/>
                <a:cs typeface="Calibri" panose="020F0502020204030204" pitchFamily="34" charset="0"/>
              </a:rPr>
              <a:t>The distribution of current location and preferred location is spread across many cities while not converging to just one city so company can offer remote location opportunities</a:t>
            </a:r>
          </a:p>
          <a:p>
            <a:pPr marL="342900" indent="-342900">
              <a:buAutoNum type="arabicPeriod"/>
            </a:pPr>
            <a:endParaRPr lang="en-US" dirty="0">
              <a:latin typeface="Verdana" panose="020B0604030504040204" pitchFamily="34" charset="0"/>
              <a:ea typeface="Verdana" panose="020B0604030504040204" pitchFamily="34" charset="0"/>
              <a:cs typeface="Calibri" panose="020F0502020204030204" pitchFamily="34" charset="0"/>
            </a:endParaRPr>
          </a:p>
          <a:p>
            <a:pPr marL="342900" indent="-342900">
              <a:buAutoNum type="arabicPeriod"/>
            </a:pPr>
            <a:r>
              <a:rPr lang="en-US" dirty="0">
                <a:latin typeface="Verdana" panose="020B0604030504040204" pitchFamily="34" charset="0"/>
                <a:ea typeface="Verdana" panose="020B0604030504040204" pitchFamily="34" charset="0"/>
                <a:cs typeface="Calibri" panose="020F0502020204030204" pitchFamily="34" charset="0"/>
              </a:rPr>
              <a:t>Not much impact is being generated by learning the place of university of highest/all level of education. This might create some biasness basis the location so could get away with this feature</a:t>
            </a:r>
          </a:p>
          <a:p>
            <a:pPr marL="342900" indent="-342900">
              <a:buAutoNum type="arabicPeriod"/>
            </a:pPr>
            <a:endParaRPr lang="en-US" dirty="0">
              <a:latin typeface="Verdana" panose="020B0604030504040204" pitchFamily="34" charset="0"/>
              <a:ea typeface="Verdana" panose="020B0604030504040204" pitchFamily="34" charset="0"/>
              <a:cs typeface="Calibri" panose="020F0502020204030204" pitchFamily="34" charset="0"/>
            </a:endParaRPr>
          </a:p>
          <a:p>
            <a:pPr marL="342900" indent="-342900">
              <a:buAutoNum type="arabicPeriod"/>
            </a:pPr>
            <a:r>
              <a:rPr lang="en-US" dirty="0">
                <a:latin typeface="Verdana" panose="020B0604030504040204" pitchFamily="34" charset="0"/>
                <a:ea typeface="Verdana" panose="020B0604030504040204" pitchFamily="34" charset="0"/>
                <a:cs typeface="Calibri" panose="020F0502020204030204" pitchFamily="34" charset="0"/>
              </a:rPr>
              <a:t>Interestingly, 24% of candidates with an offer in hand did not do graduation. Therefore, hiring team can be a bit flexible about the educational level requirements</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39370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87CA8-B393-2AF2-B16E-1245B6B70AD1}"/>
              </a:ext>
            </a:extLst>
          </p:cNvPr>
          <p:cNvSpPr txBox="1"/>
          <p:nvPr/>
        </p:nvSpPr>
        <p:spPr>
          <a:xfrm>
            <a:off x="1182756" y="1928192"/>
            <a:ext cx="10585174" cy="1200329"/>
          </a:xfrm>
          <a:prstGeom prst="rect">
            <a:avLst/>
          </a:prstGeom>
          <a:noFill/>
        </p:spPr>
        <p:txBody>
          <a:bodyPr wrap="square" rtlCol="0">
            <a:spAutoFit/>
          </a:bodyPr>
          <a:lstStyle/>
          <a:p>
            <a:r>
              <a:rPr lang="en-US" sz="7200" b="1" dirty="0"/>
              <a:t>That’s all folks! Questions?</a:t>
            </a:r>
            <a:endParaRPr lang="en-IN" sz="7200" b="1" dirty="0"/>
          </a:p>
        </p:txBody>
      </p:sp>
    </p:spTree>
    <p:extLst>
      <p:ext uri="{BB962C8B-B14F-4D97-AF65-F5344CB8AC3E}">
        <p14:creationId xmlns:p14="http://schemas.microsoft.com/office/powerpoint/2010/main" val="69856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5167</TotalTime>
  <Words>794</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Verdana</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Yash Saxena</cp:lastModifiedBy>
  <cp:revision>72</cp:revision>
  <dcterms:created xsi:type="dcterms:W3CDTF">2019-12-31T09:37:22Z</dcterms:created>
  <dcterms:modified xsi:type="dcterms:W3CDTF">2022-09-09T23:47:13Z</dcterms:modified>
</cp:coreProperties>
</file>