
<file path=[Content_Types].xml><?xml version="1.0" encoding="utf-8"?>
<Types xmlns="http://schemas.openxmlformats.org/package/2006/content-types">
  <Default Extension="bin" ContentType="application/vnd.openxmlformats-officedocument.oleObject"/>
  <Default Extension="jpeg" ContentType="image/jpeg"/>
  <Default Extension="m4a" ContentType="audio/mp4"/>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handoutMasterIdLst>
    <p:handoutMasterId r:id="rId12"/>
  </p:handoutMasterIdLst>
  <p:sldIdLst>
    <p:sldId id="368" r:id="rId2"/>
    <p:sldId id="401" r:id="rId3"/>
    <p:sldId id="415" r:id="rId4"/>
    <p:sldId id="414" r:id="rId5"/>
    <p:sldId id="416" r:id="rId6"/>
    <p:sldId id="417" r:id="rId7"/>
    <p:sldId id="419" r:id="rId8"/>
    <p:sldId id="418" r:id="rId9"/>
    <p:sldId id="420" r:id="rId10"/>
  </p:sldIdLst>
  <p:sldSz cx="9144000" cy="6858000" type="screen4x3"/>
  <p:notesSz cx="6985000" cy="9271000"/>
  <p:defaultTextStyle>
    <a:defPPr>
      <a:defRPr lang="en-US"/>
    </a:defPPr>
    <a:lvl1pPr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5pPr>
    <a:lvl6pPr marL="2286000" algn="l" defTabSz="914400" rtl="0" eaLnBrk="1" latinLnBrk="0" hangingPunct="1">
      <a:defRPr kumimoji="1" sz="2800" kern="1200">
        <a:solidFill>
          <a:schemeClr val="tx1"/>
        </a:solidFill>
        <a:latin typeface="Arial" panose="020B0604020202020204" pitchFamily="34" charset="0"/>
        <a:ea typeface="+mn-ea"/>
        <a:cs typeface="+mn-cs"/>
      </a:defRPr>
    </a:lvl6pPr>
    <a:lvl7pPr marL="2743200" algn="l" defTabSz="914400" rtl="0" eaLnBrk="1" latinLnBrk="0" hangingPunct="1">
      <a:defRPr kumimoji="1" sz="2800" kern="1200">
        <a:solidFill>
          <a:schemeClr val="tx1"/>
        </a:solidFill>
        <a:latin typeface="Arial" panose="020B0604020202020204" pitchFamily="34" charset="0"/>
        <a:ea typeface="+mn-ea"/>
        <a:cs typeface="+mn-cs"/>
      </a:defRPr>
    </a:lvl7pPr>
    <a:lvl8pPr marL="3200400" algn="l" defTabSz="914400" rtl="0" eaLnBrk="1" latinLnBrk="0" hangingPunct="1">
      <a:defRPr kumimoji="1" sz="2800" kern="1200">
        <a:solidFill>
          <a:schemeClr val="tx1"/>
        </a:solidFill>
        <a:latin typeface="Arial" panose="020B0604020202020204" pitchFamily="34" charset="0"/>
        <a:ea typeface="+mn-ea"/>
        <a:cs typeface="+mn-cs"/>
      </a:defRPr>
    </a:lvl8pPr>
    <a:lvl9pPr marL="3657600" algn="l" defTabSz="914400" rtl="0" eaLnBrk="1" latinLnBrk="0" hangingPunct="1">
      <a:defRPr kumimoji="1"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990033"/>
    <a:srgbClr val="00467A"/>
    <a:srgbClr val="3333FF"/>
    <a:srgbClr val="DADDD9"/>
    <a:srgbClr val="FFAC33"/>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5" autoAdjust="0"/>
    <p:restoredTop sz="94640" autoAdjust="0"/>
  </p:normalViewPr>
  <p:slideViewPr>
    <p:cSldViewPr>
      <p:cViewPr varScale="1">
        <p:scale>
          <a:sx n="116" d="100"/>
          <a:sy n="116" d="100"/>
        </p:scale>
        <p:origin x="22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1326" y="-90"/>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5"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6" name="Rectangle 4"/>
          <p:cNvSpPr>
            <a:spLocks noGrp="1" noChangeArrowheads="1"/>
          </p:cNvSpPr>
          <p:nvPr>
            <p:ph type="ftr" sz="quarter" idx="2"/>
          </p:nvPr>
        </p:nvSpPr>
        <p:spPr bwMode="auto">
          <a:xfrm>
            <a:off x="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7" name="Rectangle 5"/>
          <p:cNvSpPr>
            <a:spLocks noGrp="1" noChangeArrowheads="1"/>
          </p:cNvSpPr>
          <p:nvPr>
            <p:ph type="sldNum" sz="quarter" idx="3"/>
          </p:nvPr>
        </p:nvSpPr>
        <p:spPr bwMode="auto">
          <a:xfrm>
            <a:off x="395605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spcBef>
                <a:spcPct val="0"/>
              </a:spcBef>
              <a:buClrTx/>
              <a:buSzTx/>
              <a:buFontTx/>
              <a:buNone/>
              <a:defRPr kumimoji="0" sz="1200">
                <a:latin typeface="Times New Roman" panose="02020603050405020304" pitchFamily="18" charset="0"/>
              </a:defRPr>
            </a:lvl1pPr>
          </a:lstStyle>
          <a:p>
            <a:pPr>
              <a:defRPr/>
            </a:pPr>
            <a:fld id="{04950DD1-8117-42A6-9310-E05DDB20397D}" type="slidenum">
              <a:rPr lang="en-US" altLang="en-US"/>
              <a:pPr>
                <a:defRPr/>
              </a:pPr>
              <a:t>‹#›</a:t>
            </a:fld>
            <a:endParaRPr lang="en-US" altLang="en-US"/>
          </a:p>
        </p:txBody>
      </p:sp>
    </p:spTree>
    <p:extLst>
      <p:ext uri="{BB962C8B-B14F-4D97-AF65-F5344CB8AC3E}">
        <p14:creationId xmlns:p14="http://schemas.microsoft.com/office/powerpoint/2010/main" val="274157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4099"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spcBef>
                <a:spcPct val="0"/>
              </a:spcBef>
              <a:buClrTx/>
              <a:buSzTx/>
              <a:buFontTx/>
              <a:buNone/>
              <a:defRPr kumimoji="0" sz="1200">
                <a:latin typeface="Times New Roman" panose="02020603050405020304" pitchFamily="18" charset="0"/>
              </a:defRPr>
            </a:lvl1pPr>
          </a:lstStyle>
          <a:p>
            <a:pPr>
              <a:defRPr/>
            </a:pPr>
            <a:fld id="{2AA86BB4-C079-4EAE-BE21-D6D03135DC46}" type="slidenum">
              <a:rPr lang="en-US" altLang="en-US"/>
              <a:pPr>
                <a:defRPr/>
              </a:pPr>
              <a:t>‹#›</a:t>
            </a:fld>
            <a:endParaRPr lang="en-US" altLang="en-US"/>
          </a:p>
        </p:txBody>
      </p:sp>
    </p:spTree>
    <p:extLst>
      <p:ext uri="{BB962C8B-B14F-4D97-AF65-F5344CB8AC3E}">
        <p14:creationId xmlns:p14="http://schemas.microsoft.com/office/powerpoint/2010/main" val="325003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87A5893E-12AE-43F8-9E56-7C10A5B376B3}" type="slidenum">
              <a:rPr kumimoji="0" lang="en-US" altLang="en-US" sz="1200" smtClean="0">
                <a:latin typeface="Times New Roman" panose="02020603050405020304" pitchFamily="18" charset="0"/>
              </a:rPr>
              <a:pPr/>
              <a:t>1</a:t>
            </a:fld>
            <a:endParaRPr kumimoji="0" lang="en-US" altLang="en-US" sz="120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xfrm>
            <a:off x="1373188" y="927100"/>
            <a:ext cx="4237037" cy="3178175"/>
          </a:xfrm>
          <a:solidFill>
            <a:srgbClr val="FFFFFF"/>
          </a:solidFill>
          <a:ln/>
        </p:spPr>
      </p:sp>
      <p:sp>
        <p:nvSpPr>
          <p:cNvPr id="8196" name="Rectangle 3"/>
          <p:cNvSpPr>
            <a:spLocks noGrp="1" noChangeArrowheads="1"/>
          </p:cNvSpPr>
          <p:nvPr>
            <p:ph type="body" idx="1"/>
          </p:nvPr>
        </p:nvSpPr>
        <p:spPr>
          <a:xfrm>
            <a:off x="1065213" y="4413250"/>
            <a:ext cx="4859337" cy="3527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extLst>
      <p:ext uri="{BB962C8B-B14F-4D97-AF65-F5344CB8AC3E}">
        <p14:creationId xmlns:p14="http://schemas.microsoft.com/office/powerpoint/2010/main" val="400720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53EF6E01-2AE6-4D29-BEF1-31EDBCC63302}" type="slidenum">
              <a:rPr kumimoji="0" lang="en-US" altLang="en-US" sz="1200" smtClean="0">
                <a:latin typeface="Times New Roman" panose="02020603050405020304" pitchFamily="18" charset="0"/>
              </a:rPr>
              <a:pPr/>
              <a:t>2</a:t>
            </a:fld>
            <a:endParaRPr kumimoji="0" lang="en-US" altLang="en-US" sz="120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38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FE1E126E-CE4D-4E6B-ACD7-31940956FF15}" type="slidenum">
              <a:rPr kumimoji="0" lang="en-US" altLang="en-US" sz="1200" smtClean="0">
                <a:latin typeface="Times New Roman" panose="02020603050405020304" pitchFamily="18" charset="0"/>
              </a:rPr>
              <a:pPr/>
              <a:t>3</a:t>
            </a:fld>
            <a:endParaRPr kumimoji="0" lang="en-US" altLang="en-US" sz="120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750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88E7B53F-5FD6-4531-AF0C-8E998DC0ABEF}" type="slidenum">
              <a:rPr kumimoji="0" lang="en-US" altLang="en-US" sz="1200" smtClean="0">
                <a:latin typeface="Times New Roman" panose="02020603050405020304" pitchFamily="18" charset="0"/>
              </a:rPr>
              <a:pPr/>
              <a:t>4</a:t>
            </a:fld>
            <a:endParaRPr kumimoji="0" lang="en-US" altLang="en-US" sz="120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308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58A66355-ABC8-41DE-BBAD-2E3A9F66F445}" type="slidenum">
              <a:rPr kumimoji="0" lang="en-US" altLang="en-US" sz="1200" smtClean="0">
                <a:latin typeface="Times New Roman" panose="02020603050405020304" pitchFamily="18" charset="0"/>
              </a:rPr>
              <a:pPr/>
              <a:t>5</a:t>
            </a:fld>
            <a:endParaRPr kumimoji="0" lang="en-US" altLang="en-US" sz="120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2118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85CE847D-829E-422F-B393-8BB669DEA59B}" type="slidenum">
              <a:rPr kumimoji="0" lang="en-US" altLang="en-US" sz="1200" smtClean="0">
                <a:latin typeface="Times New Roman" panose="02020603050405020304" pitchFamily="18" charset="0"/>
              </a:rPr>
              <a:pPr/>
              <a:t>6</a:t>
            </a:fld>
            <a:endParaRPr kumimoji="0" lang="en-US" altLang="en-US" sz="120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098789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Arc 3"/>
          <p:cNvSpPr>
            <a:spLocks/>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2292" name="Rectangle 4"/>
          <p:cNvSpPr>
            <a:spLocks noGrp="1" noChangeArrowheads="1"/>
          </p:cNvSpPr>
          <p:nvPr>
            <p:ph type="ctrTitle" sz="quarter"/>
          </p:nvPr>
        </p:nvSpPr>
        <p:spPr>
          <a:xfrm>
            <a:off x="2590800" y="781050"/>
            <a:ext cx="6248400" cy="1143000"/>
          </a:xfrm>
        </p:spPr>
        <p:txBody>
          <a:bodyPr anchor="b"/>
          <a:lstStyle>
            <a:lvl1pPr>
              <a:defRPr sz="6600"/>
            </a:lvl1pPr>
          </a:lstStyle>
          <a:p>
            <a:r>
              <a:rPr lang="en-US"/>
              <a:t>Click to edit Master title style</a:t>
            </a:r>
          </a:p>
        </p:txBody>
      </p:sp>
      <p:sp>
        <p:nvSpPr>
          <p:cNvPr id="12293"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a:t>Click to edit Master subtitle style</a:t>
            </a:r>
          </a:p>
        </p:txBody>
      </p:sp>
      <p:sp>
        <p:nvSpPr>
          <p:cNvPr id="7" name="Rectangle 9"/>
          <p:cNvSpPr>
            <a:spLocks noGrp="1" noChangeArrowheads="1"/>
          </p:cNvSpPr>
          <p:nvPr>
            <p:ph type="dt" sz="quarter" idx="10"/>
          </p:nvPr>
        </p:nvSpPr>
        <p:spPr>
          <a:xfrm>
            <a:off x="152400" y="5486400"/>
            <a:ext cx="1905000" cy="304800"/>
          </a:xfrm>
        </p:spPr>
        <p:txBody>
          <a:bodyPr/>
          <a:lstStyle>
            <a:lvl1pPr>
              <a:defRPr/>
            </a:lvl1pPr>
          </a:lstStyle>
          <a:p>
            <a:pPr>
              <a:defRPr/>
            </a:pPr>
            <a:endParaRPr lang="en-US"/>
          </a:p>
        </p:txBody>
      </p:sp>
      <p:sp>
        <p:nvSpPr>
          <p:cNvPr id="8" name="Rectangle 10"/>
          <p:cNvSpPr>
            <a:spLocks noGrp="1" noChangeArrowheads="1"/>
          </p:cNvSpPr>
          <p:nvPr>
            <p:ph type="ftr" sz="quarter" idx="11"/>
          </p:nvPr>
        </p:nvSpPr>
        <p:spPr>
          <a:xfrm>
            <a:off x="152400" y="5791200"/>
            <a:ext cx="2667000" cy="304800"/>
          </a:xfrm>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a:lvl1pPr>
          </a:lstStyle>
          <a:p>
            <a:pPr>
              <a:defRPr/>
            </a:pPr>
            <a:fld id="{FA962B1A-47E9-4DBB-970B-8B5A4E5A3502}" type="slidenum">
              <a:rPr lang="ar-EG" altLang="en-US"/>
              <a:pPr>
                <a:defRPr/>
              </a:pPr>
              <a:t>‹#›</a:t>
            </a:fld>
            <a:endParaRPr lang="en-US" altLang="en-US"/>
          </a:p>
        </p:txBody>
      </p:sp>
      <p:pic>
        <p:nvPicPr>
          <p:cNvPr id="10" name="Picture 9"/>
          <p:cNvPicPr>
            <a:picLocks noChangeAspect="1"/>
          </p:cNvPicPr>
          <p:nvPr userDrawn="1"/>
        </p:nvPicPr>
        <p:blipFill>
          <a:blip r:embed="rId2"/>
          <a:stretch>
            <a:fillRect/>
          </a:stretch>
        </p:blipFill>
        <p:spPr>
          <a:xfrm>
            <a:off x="-22034" y="5797037"/>
            <a:ext cx="701101" cy="1066892"/>
          </a:xfrm>
          <a:prstGeom prst="rect">
            <a:avLst/>
          </a:prstGeom>
        </p:spPr>
      </p:pic>
      <p:sp>
        <p:nvSpPr>
          <p:cNvPr id="11" name="Rectangle 10"/>
          <p:cNvSpPr txBox="1">
            <a:spLocks noChangeArrowheads="1"/>
          </p:cNvSpPr>
          <p:nvPr userDrawn="1"/>
        </p:nvSpPr>
        <p:spPr bwMode="auto">
          <a:xfrm>
            <a:off x="7909193" y="6400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7/8900</a:t>
            </a:r>
            <a:br>
              <a:rPr lang="en-GB" sz="1200" b="1" dirty="0">
                <a:solidFill>
                  <a:srgbClr val="002060"/>
                </a:solidFill>
                <a:latin typeface="Nimbus Roman No9 L" pitchFamily="16" charset="0"/>
              </a:rPr>
            </a:br>
            <a:r>
              <a:rPr lang="en-GB" sz="1200" b="1" dirty="0">
                <a:solidFill>
                  <a:srgbClr val="002060"/>
                </a:solidFill>
                <a:latin typeface="Nimbus Roman No9 L" pitchFamily="16" charset="0"/>
              </a:rPr>
              <a:t>Cyber ethics</a:t>
            </a:r>
            <a:endParaRPr lang="en-US" sz="1200" b="1" dirty="0">
              <a:solidFill>
                <a:srgbClr val="002060"/>
              </a:solidFill>
              <a:ea typeface="Batang" pitchFamily="18" charset="-127"/>
            </a:endParaRPr>
          </a:p>
        </p:txBody>
      </p:sp>
    </p:spTree>
    <p:extLst>
      <p:ext uri="{BB962C8B-B14F-4D97-AF65-F5344CB8AC3E}">
        <p14:creationId xmlns:p14="http://schemas.microsoft.com/office/powerpoint/2010/main" val="41730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dt" sz="half" idx="10"/>
          </p:nvPr>
        </p:nvSpPr>
        <p:spPr/>
        <p:txBody>
          <a:bodyPr/>
          <a:lstStyle>
            <a:lvl1pPr>
              <a:defRPr/>
            </a:lvl1pPr>
          </a:lstStyle>
          <a:p>
            <a:pPr>
              <a:defRPr/>
            </a:pPr>
            <a:endParaRPr lang="en-US"/>
          </a:p>
        </p:txBody>
      </p:sp>
      <p:sp>
        <p:nvSpPr>
          <p:cNvPr id="7" name="Rectangle 9"/>
          <p:cNvSpPr>
            <a:spLocks noGrp="1" noChangeArrowheads="1"/>
          </p:cNvSpPr>
          <p:nvPr>
            <p:ph type="ftr" sz="quarter" idx="11"/>
          </p:nvPr>
        </p:nvSpPr>
        <p:spPr/>
        <p:txBody>
          <a:bodyPr/>
          <a:lstStyle>
            <a:lvl1pPr>
              <a:defRPr/>
            </a:lvl1pPr>
          </a:lstStyle>
          <a:p>
            <a:pPr>
              <a:defRPr/>
            </a:pPr>
            <a:endParaRPr lang="en-US"/>
          </a:p>
        </p:txBody>
      </p:sp>
      <p:sp>
        <p:nvSpPr>
          <p:cNvPr id="8" name="Rectangle 10"/>
          <p:cNvSpPr>
            <a:spLocks noGrp="1" noChangeArrowheads="1"/>
          </p:cNvSpPr>
          <p:nvPr>
            <p:ph type="sldNum" sz="quarter" idx="12"/>
          </p:nvPr>
        </p:nvSpPr>
        <p:spPr/>
        <p:txBody>
          <a:bodyPr/>
          <a:lstStyle>
            <a:lvl1pPr>
              <a:defRPr/>
            </a:lvl1pPr>
          </a:lstStyle>
          <a:p>
            <a:pPr>
              <a:defRPr/>
            </a:pPr>
            <a:fld id="{1EA11F36-BC39-4C4A-BE08-6BA2E821ED5B}" type="slidenum">
              <a:rPr lang="ar-EG" altLang="en-US"/>
              <a:pPr>
                <a:defRPr/>
              </a:pPr>
              <a:t>‹#›</a:t>
            </a:fld>
            <a:endParaRPr lang="en-US" altLang="en-US"/>
          </a:p>
        </p:txBody>
      </p:sp>
      <p:pic>
        <p:nvPicPr>
          <p:cNvPr id="10" name="Picture 9"/>
          <p:cNvPicPr>
            <a:picLocks noChangeAspect="1"/>
          </p:cNvPicPr>
          <p:nvPr userDrawn="1"/>
        </p:nvPicPr>
        <p:blipFill>
          <a:blip r:embed="rId2"/>
          <a:stretch>
            <a:fillRect/>
          </a:stretch>
        </p:blipFill>
        <p:spPr>
          <a:xfrm>
            <a:off x="-22034" y="5797037"/>
            <a:ext cx="701101" cy="1066892"/>
          </a:xfrm>
          <a:prstGeom prst="rect">
            <a:avLst/>
          </a:prstGeom>
        </p:spPr>
      </p:pic>
      <p:sp>
        <p:nvSpPr>
          <p:cNvPr id="4" name="Rectangle 10">
            <a:extLst>
              <a:ext uri="{FF2B5EF4-FFF2-40B4-BE49-F238E27FC236}">
                <a16:creationId xmlns:a16="http://schemas.microsoft.com/office/drawing/2014/main" id="{3D42C96A-7E8C-2EB7-7EC0-E9DEAC628DFB}"/>
              </a:ext>
            </a:extLst>
          </p:cNvPr>
          <p:cNvSpPr txBox="1">
            <a:spLocks noChangeArrowheads="1"/>
          </p:cNvSpPr>
          <p:nvPr userDrawn="1"/>
        </p:nvSpPr>
        <p:spPr bwMode="auto">
          <a:xfrm>
            <a:off x="7909193" y="6400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7/8900</a:t>
            </a:r>
            <a:br>
              <a:rPr lang="en-GB" sz="1200" b="1" dirty="0">
                <a:solidFill>
                  <a:srgbClr val="002060"/>
                </a:solidFill>
                <a:latin typeface="Nimbus Roman No9 L" pitchFamily="16" charset="0"/>
              </a:rPr>
            </a:br>
            <a:r>
              <a:rPr lang="en-GB" sz="1200" b="1" dirty="0">
                <a:solidFill>
                  <a:srgbClr val="002060"/>
                </a:solidFill>
                <a:latin typeface="Nimbus Roman No9 L" pitchFamily="16" charset="0"/>
              </a:rPr>
              <a:t>Cyber ethics</a:t>
            </a:r>
            <a:endParaRPr lang="en-US" sz="1200" b="1" dirty="0">
              <a:solidFill>
                <a:srgbClr val="002060"/>
              </a:solidFill>
              <a:ea typeface="Batang" pitchFamily="18" charset="-127"/>
            </a:endParaRPr>
          </a:p>
        </p:txBody>
      </p:sp>
    </p:spTree>
    <p:extLst>
      <p:ext uri="{BB962C8B-B14F-4D97-AF65-F5344CB8AC3E}">
        <p14:creationId xmlns:p14="http://schemas.microsoft.com/office/powerpoint/2010/main" val="318303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Arc 3"/>
          <p:cNvSpPr>
            <a:spLocks/>
          </p:cNvSpPr>
          <p:nvPr userDrawn="1"/>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graphicFrame>
        <p:nvGraphicFramePr>
          <p:cNvPr id="3" name="Object 21"/>
          <p:cNvGraphicFramePr>
            <a:graphicFrameLocks noChangeAspect="1"/>
          </p:cNvGraphicFramePr>
          <p:nvPr userDrawn="1"/>
        </p:nvGraphicFramePr>
        <p:xfrm>
          <a:off x="0" y="6327775"/>
          <a:ext cx="1447800" cy="530225"/>
        </p:xfrm>
        <a:graphic>
          <a:graphicData uri="http://schemas.openxmlformats.org/presentationml/2006/ole">
            <mc:AlternateContent xmlns:mc="http://schemas.openxmlformats.org/markup-compatibility/2006">
              <mc:Choice xmlns:v="urn:schemas-microsoft-com:vml" Requires="v">
                <p:oleObj name="PBrush" r:id="rId2" imgW="1771429" imgH="704948" progId="PBrush">
                  <p:embed/>
                </p:oleObj>
              </mc:Choice>
              <mc:Fallback>
                <p:oleObj name="PBrush" r:id="rId2" imgW="1771429" imgH="704948" progId="PBrush">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27775"/>
                        <a:ext cx="1447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rc 3"/>
          <p:cNvSpPr>
            <a:spLocks/>
          </p:cNvSpPr>
          <p:nvPr userDrawn="1"/>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pic>
        <p:nvPicPr>
          <p:cNvPr id="8" name="Picture 7"/>
          <p:cNvPicPr>
            <a:picLocks noChangeAspect="1"/>
          </p:cNvPicPr>
          <p:nvPr userDrawn="1"/>
        </p:nvPicPr>
        <p:blipFill>
          <a:blip r:embed="rId4"/>
          <a:stretch>
            <a:fillRect/>
          </a:stretch>
        </p:blipFill>
        <p:spPr>
          <a:xfrm>
            <a:off x="-22034" y="5797037"/>
            <a:ext cx="701101" cy="1066892"/>
          </a:xfrm>
          <a:prstGeom prst="rect">
            <a:avLst/>
          </a:prstGeom>
        </p:spPr>
      </p:pic>
      <p:sp>
        <p:nvSpPr>
          <p:cNvPr id="5" name="Rectangle 10">
            <a:extLst>
              <a:ext uri="{FF2B5EF4-FFF2-40B4-BE49-F238E27FC236}">
                <a16:creationId xmlns:a16="http://schemas.microsoft.com/office/drawing/2014/main" id="{56E1CA90-FD52-1820-1221-A5D49812FEFD}"/>
              </a:ext>
            </a:extLst>
          </p:cNvPr>
          <p:cNvSpPr txBox="1">
            <a:spLocks noChangeArrowheads="1"/>
          </p:cNvSpPr>
          <p:nvPr userDrawn="1"/>
        </p:nvSpPr>
        <p:spPr bwMode="auto">
          <a:xfrm>
            <a:off x="7909193" y="6400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7/8900</a:t>
            </a:r>
            <a:br>
              <a:rPr lang="en-GB" sz="1200" b="1" dirty="0">
                <a:solidFill>
                  <a:srgbClr val="002060"/>
                </a:solidFill>
                <a:latin typeface="Nimbus Roman No9 L" pitchFamily="16" charset="0"/>
              </a:rPr>
            </a:br>
            <a:r>
              <a:rPr lang="en-GB" sz="1200" b="1" dirty="0">
                <a:solidFill>
                  <a:srgbClr val="002060"/>
                </a:solidFill>
                <a:latin typeface="Nimbus Roman No9 L" pitchFamily="16" charset="0"/>
              </a:rPr>
              <a:t>Cyber ethics</a:t>
            </a:r>
            <a:endParaRPr lang="en-US" sz="1200" b="1" dirty="0">
              <a:solidFill>
                <a:srgbClr val="002060"/>
              </a:solidFill>
              <a:ea typeface="Batang" pitchFamily="18" charset="-127"/>
            </a:endParaRPr>
          </a:p>
        </p:txBody>
      </p:sp>
    </p:spTree>
    <p:extLst>
      <p:ext uri="{BB962C8B-B14F-4D97-AF65-F5344CB8AC3E}">
        <p14:creationId xmlns:p14="http://schemas.microsoft.com/office/powerpoint/2010/main" val="2653927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027" name="Rectangle 3"/>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2" name="Rectangle 8"/>
          <p:cNvSpPr>
            <a:spLocks noGrp="1" noChangeArrowheads="1"/>
          </p:cNvSpPr>
          <p:nvPr>
            <p:ph type="dt" sz="half" idx="2"/>
          </p:nvPr>
        </p:nvSpPr>
        <p:spPr bwMode="auto">
          <a:xfrm>
            <a:off x="152400" y="55626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20000"/>
              </a:spcBef>
              <a:buClr>
                <a:schemeClr val="hlink"/>
              </a:buClr>
              <a:buSzPct val="50000"/>
              <a:buFont typeface="Monotype Sorts" pitchFamily="2" charset="2"/>
              <a:buChar char="n"/>
              <a:defRPr kumimoji="0" sz="1400">
                <a:solidFill>
                  <a:schemeClr val="folHlink"/>
                </a:solidFill>
                <a:latin typeface="+mn-lt"/>
              </a:defRPr>
            </a:lvl1pPr>
          </a:lstStyle>
          <a:p>
            <a:pPr>
              <a:defRPr/>
            </a:pPr>
            <a:endParaRPr lang="en-US"/>
          </a:p>
        </p:txBody>
      </p:sp>
      <p:sp>
        <p:nvSpPr>
          <p:cNvPr id="11273" name="Rectangle 9"/>
          <p:cNvSpPr>
            <a:spLocks noGrp="1" noChangeArrowheads="1"/>
          </p:cNvSpPr>
          <p:nvPr>
            <p:ph type="ftr" sz="quarter" idx="3"/>
          </p:nvPr>
        </p:nvSpPr>
        <p:spPr bwMode="auto">
          <a:xfrm>
            <a:off x="152400" y="5867400"/>
            <a:ext cx="2590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20000"/>
              </a:spcBef>
              <a:buClr>
                <a:schemeClr val="hlink"/>
              </a:buClr>
              <a:buSzPct val="50000"/>
              <a:buFont typeface="Monotype Sorts" pitchFamily="2" charset="2"/>
              <a:buChar char="n"/>
              <a:defRPr kumimoji="0" sz="1400">
                <a:solidFill>
                  <a:schemeClr val="folHlink"/>
                </a:solidFill>
                <a:latin typeface="+mn-lt"/>
              </a:defRPr>
            </a:lvl1pPr>
          </a:lstStyle>
          <a:p>
            <a:pPr>
              <a:defRPr/>
            </a:pPr>
            <a:endParaRPr lang="en-US"/>
          </a:p>
        </p:txBody>
      </p:sp>
      <p:sp>
        <p:nvSpPr>
          <p:cNvPr id="11274" name="Rectangle 10"/>
          <p:cNvSpPr>
            <a:spLocks noGrp="1" noChangeArrowheads="1"/>
          </p:cNvSpPr>
          <p:nvPr>
            <p:ph type="sldNum" sz="quarter" idx="4"/>
          </p:nvPr>
        </p:nvSpPr>
        <p:spPr bwMode="auto">
          <a:xfrm>
            <a:off x="152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0000"/>
              <a:buFont typeface="Monotype Sorts" pitchFamily="2" charset="2"/>
              <a:buChar char="n"/>
              <a:defRPr kumimoji="0" sz="1400">
                <a:solidFill>
                  <a:schemeClr val="folHlink"/>
                </a:solidFill>
              </a:defRPr>
            </a:lvl1pPr>
          </a:lstStyle>
          <a:p>
            <a:pPr>
              <a:defRPr/>
            </a:pPr>
            <a:fld id="{156B11AD-F987-444E-83CA-89AD19D523B8}" type="slidenum">
              <a:rPr lang="ar-EG"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Lst>
  <p:txStyles>
    <p:titleStyle>
      <a:lvl1pPr algn="l" rtl="0" eaLnBrk="0" fontAlgn="base" hangingPunct="0">
        <a:lnSpc>
          <a:spcPct val="70000"/>
        </a:lnSpc>
        <a:spcBef>
          <a:spcPct val="0"/>
        </a:spcBef>
        <a:spcAft>
          <a:spcPct val="0"/>
        </a:spcAft>
        <a:defRPr kumimoji="1" sz="4800" b="1">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itchFamily="34" charset="0"/>
        </a:defRPr>
      </a:lvl2pPr>
      <a:lvl3pPr algn="l" rtl="0" eaLnBrk="0" fontAlgn="base" hangingPunct="0">
        <a:lnSpc>
          <a:spcPct val="70000"/>
        </a:lnSpc>
        <a:spcBef>
          <a:spcPct val="0"/>
        </a:spcBef>
        <a:spcAft>
          <a:spcPct val="0"/>
        </a:spcAft>
        <a:defRPr kumimoji="1" sz="4800" b="1">
          <a:solidFill>
            <a:schemeClr val="tx2"/>
          </a:solidFill>
          <a:latin typeface="Arial Narrow" pitchFamily="34" charset="0"/>
        </a:defRPr>
      </a:lvl3pPr>
      <a:lvl4pPr algn="l" rtl="0" eaLnBrk="0" fontAlgn="base" hangingPunct="0">
        <a:lnSpc>
          <a:spcPct val="70000"/>
        </a:lnSpc>
        <a:spcBef>
          <a:spcPct val="0"/>
        </a:spcBef>
        <a:spcAft>
          <a:spcPct val="0"/>
        </a:spcAft>
        <a:defRPr kumimoji="1" sz="4800" b="1">
          <a:solidFill>
            <a:schemeClr val="tx2"/>
          </a:solidFill>
          <a:latin typeface="Arial Narrow" pitchFamily="34" charset="0"/>
        </a:defRPr>
      </a:lvl4pPr>
      <a:lvl5pPr algn="l" rtl="0" eaLnBrk="0" fontAlgn="base" hangingPunct="0">
        <a:lnSpc>
          <a:spcPct val="70000"/>
        </a:lnSpc>
        <a:spcBef>
          <a:spcPct val="0"/>
        </a:spcBef>
        <a:spcAft>
          <a:spcPct val="0"/>
        </a:spcAft>
        <a:defRPr kumimoji="1" sz="4800" b="1">
          <a:solidFill>
            <a:schemeClr val="tx2"/>
          </a:solidFill>
          <a:latin typeface="Arial Narrow" pitchFamily="34" charset="0"/>
        </a:defRPr>
      </a:lvl5pPr>
      <a:lvl6pPr marL="457200" algn="l" rtl="0" eaLnBrk="1" fontAlgn="base" hangingPunct="1">
        <a:lnSpc>
          <a:spcPct val="70000"/>
        </a:lnSpc>
        <a:spcBef>
          <a:spcPct val="0"/>
        </a:spcBef>
        <a:spcAft>
          <a:spcPct val="0"/>
        </a:spcAft>
        <a:defRPr kumimoji="1" sz="4800" b="1">
          <a:solidFill>
            <a:schemeClr val="tx2"/>
          </a:solidFill>
          <a:latin typeface="Arial Narrow" pitchFamily="34" charset="0"/>
        </a:defRPr>
      </a:lvl6pPr>
      <a:lvl7pPr marL="914400" algn="l" rtl="0" eaLnBrk="1" fontAlgn="base" hangingPunct="1">
        <a:lnSpc>
          <a:spcPct val="70000"/>
        </a:lnSpc>
        <a:spcBef>
          <a:spcPct val="0"/>
        </a:spcBef>
        <a:spcAft>
          <a:spcPct val="0"/>
        </a:spcAft>
        <a:defRPr kumimoji="1" sz="4800" b="1">
          <a:solidFill>
            <a:schemeClr val="tx2"/>
          </a:solidFill>
          <a:latin typeface="Arial Narrow" pitchFamily="34" charset="0"/>
        </a:defRPr>
      </a:lvl7pPr>
      <a:lvl8pPr marL="1371600" algn="l" rtl="0" eaLnBrk="1" fontAlgn="base" hangingPunct="1">
        <a:lnSpc>
          <a:spcPct val="70000"/>
        </a:lnSpc>
        <a:spcBef>
          <a:spcPct val="0"/>
        </a:spcBef>
        <a:spcAft>
          <a:spcPct val="0"/>
        </a:spcAft>
        <a:defRPr kumimoji="1" sz="4800" b="1">
          <a:solidFill>
            <a:schemeClr val="tx2"/>
          </a:solidFill>
          <a:latin typeface="Arial Narrow" pitchFamily="34" charset="0"/>
        </a:defRPr>
      </a:lvl8pPr>
      <a:lvl9pPr marL="1828800" algn="l" rtl="0" eaLnBrk="1" fontAlgn="base" hangingPunct="1">
        <a:lnSpc>
          <a:spcPct val="70000"/>
        </a:lnSpc>
        <a:spcBef>
          <a:spcPct val="0"/>
        </a:spcBef>
        <a:spcAft>
          <a:spcPct val="0"/>
        </a:spcAft>
        <a:defRPr kumimoji="1" sz="48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a:solidFill>
            <a:schemeClr val="tx1"/>
          </a:solidFill>
          <a:latin typeface="+mn-lt"/>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hyperlink" Target="https://www.cs.cmu.edu/~jasonh/publications/www2007-training-submit.pdf"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4.png"/><Relationship Id="rId5" Type="http://schemas.openxmlformats.org/officeDocument/2006/relationships/hyperlink" Target="https://www.social-engineer.org/wiki/archives/IdTheif/IdTheif-phishing_attack.pdf" TargetMode="Externa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4.png"/><Relationship Id="rId5" Type="http://schemas.openxmlformats.org/officeDocument/2006/relationships/hyperlink" Target="https://link.springer.com/article/10.1007/s10462-022-10195-4" TargetMode="Externa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4.png"/><Relationship Id="rId5" Type="http://schemas.openxmlformats.org/officeDocument/2006/relationships/hyperlink" Target="https://archives.fbi.gov/archives/news/stories/2009/october/phishphry_100709" TargetMode="Externa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4.png"/><Relationship Id="rId4" Type="http://schemas.openxmlformats.org/officeDocument/2006/relationships/hyperlink" Target="https://resources.infosecinstitute.com/topic/anti-phishing-laws-regulations/"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subTitle" sz="quarter" idx="1"/>
          </p:nvPr>
        </p:nvSpPr>
        <p:spPr>
          <a:xfrm>
            <a:off x="1028700" y="1738313"/>
            <a:ext cx="7429500" cy="4321175"/>
          </a:xfrm>
        </p:spPr>
        <p:txBody>
          <a:bodyPr lIns="0" tIns="0" rIns="0" bIns="0" anchor="ctr"/>
          <a:lstStyle/>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GB" altLang="en-US" sz="3200" b="1" dirty="0">
                <a:solidFill>
                  <a:srgbClr val="002060"/>
                </a:solidFill>
                <a:cs typeface="Arial" panose="020B0604020202020204" pitchFamily="34" charset="0"/>
              </a:rPr>
              <a:t>Progress Report</a:t>
            </a:r>
            <a:br>
              <a:rPr lang="en-GB" altLang="en-US" sz="3200" b="1" dirty="0">
                <a:solidFill>
                  <a:srgbClr val="002060"/>
                </a:solidFill>
                <a:latin typeface="Arial" panose="020B0604020202020204" pitchFamily="34" charset="0"/>
                <a:cs typeface="Arial" panose="020B0604020202020204" pitchFamily="34" charset="0"/>
              </a:rPr>
            </a:br>
            <a:r>
              <a:rPr lang="en-GB" altLang="en-US" sz="3200" b="1" dirty="0" err="1">
                <a:solidFill>
                  <a:schemeClr val="bg1">
                    <a:lumMod val="50000"/>
                  </a:schemeClr>
                </a:solidFill>
                <a:cs typeface="Arial" panose="020B0604020202020204" pitchFamily="34" charset="0"/>
              </a:rPr>
              <a:t>eMail</a:t>
            </a:r>
            <a:r>
              <a:rPr lang="en-GB" altLang="en-US" sz="3200" b="1" dirty="0">
                <a:solidFill>
                  <a:schemeClr val="bg1">
                    <a:lumMod val="50000"/>
                  </a:schemeClr>
                </a:solidFill>
                <a:cs typeface="Arial" panose="020B0604020202020204" pitchFamily="34" charset="0"/>
              </a:rPr>
              <a:t> Phishing In The USA</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endParaRPr lang="en-GB" altLang="en-US" sz="3200" b="1" dirty="0">
              <a:latin typeface="Arial" panose="020B0604020202020204" pitchFamily="34" charset="0"/>
              <a:cs typeface="Arial" panose="020B0604020202020204" pitchFamily="34" charset="0"/>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b="1" dirty="0" err="1">
                <a:cs typeface="Arial" panose="020B0604020202020204" pitchFamily="34" charset="0"/>
              </a:rPr>
              <a:t>Shanthan</a:t>
            </a:r>
            <a:r>
              <a:rPr lang="en-GB" altLang="en-US" b="1" dirty="0">
                <a:cs typeface="Arial" panose="020B0604020202020204" pitchFamily="34" charset="0"/>
              </a:rPr>
              <a:t> Reddy </a:t>
            </a:r>
            <a:r>
              <a:rPr lang="en-GB" altLang="en-US" b="1" dirty="0" err="1">
                <a:cs typeface="Arial" panose="020B0604020202020204" pitchFamily="34" charset="0"/>
              </a:rPr>
              <a:t>Chilukuri</a:t>
            </a:r>
            <a:endParaRPr lang="en-GB" altLang="en-US" b="1" dirty="0">
              <a:cs typeface="Arial" panose="020B0604020202020204" pitchFamily="34" charset="0"/>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b="1" dirty="0">
                <a:cs typeface="Arial" panose="020B0604020202020204" pitchFamily="34" charset="0"/>
              </a:rPr>
              <a:t> Yashwantej Dyavari Shetty</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b="1" dirty="0" err="1">
                <a:cs typeface="Arial" panose="020B0604020202020204" pitchFamily="34" charset="0"/>
              </a:rPr>
              <a:t>Tasleem</a:t>
            </a:r>
            <a:r>
              <a:rPr lang="en-GB" altLang="en-US" b="1" dirty="0">
                <a:cs typeface="Arial" panose="020B0604020202020204" pitchFamily="34" charset="0"/>
              </a:rPr>
              <a:t> Shaik</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					</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US" sz="1800" b="1" dirty="0">
                <a:solidFill>
                  <a:srgbClr val="C00000"/>
                </a:solidFill>
              </a:rPr>
              <a:t>[  /100. -15: </a:t>
            </a:r>
            <a:r>
              <a:rPr lang="en-US" sz="1800" b="1" dirty="0" err="1">
                <a:solidFill>
                  <a:srgbClr val="C00000"/>
                </a:solidFill>
              </a:rPr>
              <a:t>Presn</a:t>
            </a:r>
            <a:r>
              <a:rPr lang="en-US" sz="1800" b="1" dirty="0">
                <a:solidFill>
                  <a:srgbClr val="C00000"/>
                </a:solidFill>
              </a:rPr>
              <a:t>.  -10: Goal/S.   -30: </a:t>
            </a:r>
            <a:r>
              <a:rPr lang="en-US" sz="1800" b="1" dirty="0" err="1">
                <a:solidFill>
                  <a:srgbClr val="C00000"/>
                </a:solidFill>
              </a:rPr>
              <a:t>LitRev</a:t>
            </a:r>
            <a:r>
              <a:rPr lang="en-US" sz="1800" b="1" dirty="0">
                <a:solidFill>
                  <a:srgbClr val="C00000"/>
                </a:solidFill>
              </a:rPr>
              <a:t>.   -15: Case.   -30: </a:t>
            </a:r>
            <a:r>
              <a:rPr lang="en-US" sz="1800" b="1" dirty="0" err="1">
                <a:solidFill>
                  <a:srgbClr val="C00000"/>
                </a:solidFill>
              </a:rPr>
              <a:t>Dels</a:t>
            </a:r>
            <a:r>
              <a:rPr lang="en-US" sz="1800" b="1" dirty="0">
                <a:solidFill>
                  <a:srgbClr val="C00000"/>
                </a:solidFill>
              </a:rPr>
              <a:t>.]</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endParaRPr lang="en-US" sz="1800" b="1" dirty="0">
              <a:solidFill>
                <a:srgbClr val="C00000"/>
              </a:solidFill>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GB" altLang="en-US" sz="1800" b="1" dirty="0">
                <a:latin typeface="Arial" panose="020B0604020202020204" pitchFamily="34" charset="0"/>
                <a:cs typeface="Arial" panose="020B0604020202020204" pitchFamily="34" charset="0"/>
              </a:rPr>
              <a:t>	</a:t>
            </a:r>
            <a:endParaRPr lang="en-GB" altLang="en-US" sz="1800" b="1" i="1" dirty="0">
              <a:latin typeface="Arial" panose="020B0604020202020204" pitchFamily="34" charset="0"/>
              <a:cs typeface="Arial" panose="020B0604020202020204" pitchFamily="34" charset="0"/>
            </a:endParaRPr>
          </a:p>
        </p:txBody>
      </p:sp>
      <p:sp>
        <p:nvSpPr>
          <p:cNvPr id="7172" name="Rectangle 3"/>
          <p:cNvSpPr>
            <a:spLocks noChangeArrowheads="1"/>
          </p:cNvSpPr>
          <p:nvPr/>
        </p:nvSpPr>
        <p:spPr bwMode="auto">
          <a:xfrm>
            <a:off x="3262313" y="201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endParaRPr lang="en-US" altLang="en-US"/>
          </a:p>
        </p:txBody>
      </p:sp>
      <p:sp>
        <p:nvSpPr>
          <p:cNvPr id="7173" name="Rectangle 5"/>
          <p:cNvSpPr>
            <a:spLocks noChangeArrowheads="1"/>
          </p:cNvSpPr>
          <p:nvPr/>
        </p:nvSpPr>
        <p:spPr bwMode="auto">
          <a:xfrm>
            <a:off x="914400" y="12192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pPr>
            <a:endParaRPr lang="en-GB" altLang="en-US" i="1"/>
          </a:p>
        </p:txBody>
      </p:sp>
      <p:pic>
        <p:nvPicPr>
          <p:cNvPr id="71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
            <a:ext cx="1778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14600" y="220662"/>
            <a:ext cx="3886200" cy="533400"/>
          </a:xfrm>
        </p:spPr>
        <p:txBody>
          <a:bodyPr/>
          <a:lstStyle/>
          <a:p>
            <a:pPr algn="ctr"/>
            <a:r>
              <a:rPr lang="en-US" altLang="en-US" dirty="0">
                <a:solidFill>
                  <a:srgbClr val="00467A"/>
                </a:solidFill>
              </a:rPr>
              <a:t>Goal/Scope</a:t>
            </a:r>
            <a:endParaRPr lang="en-US" altLang="en-US" sz="2800" b="0" dirty="0">
              <a:solidFill>
                <a:srgbClr val="002060"/>
              </a:solidFill>
            </a:endParaRPr>
          </a:p>
        </p:txBody>
      </p:sp>
      <p:sp>
        <p:nvSpPr>
          <p:cNvPr id="9219" name="Rectangle 3"/>
          <p:cNvSpPr>
            <a:spLocks noGrp="1" noChangeArrowheads="1"/>
          </p:cNvSpPr>
          <p:nvPr>
            <p:ph type="body" idx="1"/>
          </p:nvPr>
        </p:nvSpPr>
        <p:spPr>
          <a:xfrm>
            <a:off x="533400" y="1080416"/>
            <a:ext cx="8534400" cy="4939384"/>
          </a:xfrm>
        </p:spPr>
        <p:txBody>
          <a:bodyPr/>
          <a:lstStyle/>
          <a:p>
            <a:r>
              <a:rPr lang="en-US" altLang="en-US" sz="2000" dirty="0">
                <a:solidFill>
                  <a:srgbClr val="990033"/>
                </a:solidFill>
              </a:rPr>
              <a:t>The Cyber Ethical Issue in this Project </a:t>
            </a:r>
            <a:endParaRPr lang="en-US" altLang="en-US" sz="2000" dirty="0"/>
          </a:p>
          <a:p>
            <a:pPr lvl="1"/>
            <a:r>
              <a:rPr lang="en-US" altLang="en-US" sz="2000" dirty="0" err="1"/>
              <a:t>eMail</a:t>
            </a:r>
            <a:r>
              <a:rPr lang="en-US" altLang="en-US" sz="2000" dirty="0"/>
              <a:t> Phishing In The USA</a:t>
            </a:r>
          </a:p>
          <a:p>
            <a:r>
              <a:rPr lang="en-US" altLang="en-US" sz="2000" dirty="0">
                <a:solidFill>
                  <a:srgbClr val="990033"/>
                </a:solidFill>
              </a:rPr>
              <a:t>Goal and Scope</a:t>
            </a:r>
            <a:endParaRPr lang="en-US" altLang="en-US" sz="2000" dirty="0"/>
          </a:p>
          <a:p>
            <a:pPr lvl="1"/>
            <a:r>
              <a:rPr lang="en-US" altLang="en-US" sz="2000" dirty="0"/>
              <a:t>The goal is to identify the top three most effective existing laws to address the problem and assess to replace the ineffective laws for Institutions and individuals working on new more effective laws to resolve the issue.</a:t>
            </a:r>
          </a:p>
          <a:p>
            <a:r>
              <a:rPr lang="en-US" altLang="en-US" sz="2000" dirty="0">
                <a:solidFill>
                  <a:srgbClr val="990033"/>
                </a:solidFill>
              </a:rPr>
              <a:t>Population and Impact</a:t>
            </a:r>
            <a:endParaRPr lang="en-US" altLang="en-US" sz="2000" dirty="0"/>
          </a:p>
          <a:p>
            <a:pPr lvl="1"/>
            <a:r>
              <a:rPr lang="en-US" altLang="en-US" sz="2000" dirty="0"/>
              <a:t>The population is spam emails received by people in the USA.        A semantic attack is a technology-based issue that exploits human vulnerabilities. Impact of the Cyber ethical issue is taking advantage of system vulnerabilities, semantic attacks take advantage of the way humans interact with computers or interpret messages. we have seen a dramatic increase in semantic attacks by using URLs in spam emails known as </a:t>
            </a:r>
            <a:r>
              <a:rPr lang="en-US" altLang="en-US" sz="2000" dirty="0" err="1"/>
              <a:t>eMail</a:t>
            </a:r>
            <a:r>
              <a:rPr lang="en-US" altLang="en-US" sz="2000" dirty="0"/>
              <a:t> phishing [1].</a:t>
            </a:r>
          </a:p>
        </p:txBody>
      </p:sp>
      <p:sp>
        <p:nvSpPr>
          <p:cNvPr id="9220" name="TextBox 1"/>
          <p:cNvSpPr txBox="1">
            <a:spLocks noChangeArrowheads="1"/>
          </p:cNvSpPr>
          <p:nvPr/>
        </p:nvSpPr>
        <p:spPr bwMode="auto">
          <a:xfrm>
            <a:off x="2819400" y="6172200"/>
            <a:ext cx="31242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None/>
            </a:pPr>
            <a:r>
              <a:rPr lang="en-US" altLang="en-US" sz="1100" baseline="30000" dirty="0">
                <a:solidFill>
                  <a:schemeClr val="bg2"/>
                </a:solidFill>
              </a:rPr>
              <a:t>1] </a:t>
            </a:r>
            <a:r>
              <a:rPr lang="en-US" altLang="en-US" sz="1100" dirty="0">
                <a:solidFill>
                  <a:schemeClr val="bg2"/>
                </a:solidFill>
                <a:latin typeface="+mn-lt"/>
              </a:rPr>
              <a:t>Carnegie Mellon University </a:t>
            </a:r>
            <a:r>
              <a:rPr lang="en-US" altLang="en-US" sz="1100" dirty="0">
                <a:solidFill>
                  <a:schemeClr val="bg2"/>
                </a:solidFill>
              </a:rPr>
              <a:t>(2009). </a:t>
            </a:r>
            <a:r>
              <a:rPr lang="en-US" altLang="en-US" sz="1100" dirty="0">
                <a:solidFill>
                  <a:schemeClr val="bg2"/>
                </a:solidFill>
                <a:hlinkClick r:id="rId5"/>
              </a:rPr>
              <a:t>Teaching Jonny Not to Fall for Phish</a:t>
            </a:r>
            <a:r>
              <a:rPr lang="en-US" altLang="en-US" sz="1100" dirty="0">
                <a:solidFill>
                  <a:schemeClr val="bg2"/>
                </a:solidFill>
              </a:rPr>
              <a:t>, USA, pp</a:t>
            </a:r>
          </a:p>
          <a:p>
            <a:pPr>
              <a:buFont typeface="Monotype Sorts" pitchFamily="2" charset="2"/>
              <a:buNone/>
            </a:pPr>
            <a:endParaRPr lang="en-US" altLang="en-US" sz="1100" dirty="0">
              <a:solidFill>
                <a:schemeClr val="bg2"/>
              </a:solidFill>
            </a:endParaRPr>
          </a:p>
        </p:txBody>
      </p:sp>
      <p:sp>
        <p:nvSpPr>
          <p:cNvPr id="3" name="TextBox 2">
            <a:extLst>
              <a:ext uri="{FF2B5EF4-FFF2-40B4-BE49-F238E27FC236}">
                <a16:creationId xmlns:a16="http://schemas.microsoft.com/office/drawing/2014/main" id="{BE7C1ADE-1A97-6AA2-ADD4-1E3CF577B180}"/>
              </a:ext>
            </a:extLst>
          </p:cNvPr>
          <p:cNvSpPr txBox="1"/>
          <p:nvPr/>
        </p:nvSpPr>
        <p:spPr>
          <a:xfrm>
            <a:off x="1447800" y="711084"/>
            <a:ext cx="7353300" cy="369332"/>
          </a:xfrm>
          <a:prstGeom prst="rect">
            <a:avLst/>
          </a:prstGeom>
          <a:noFill/>
        </p:spPr>
        <p:txBody>
          <a:bodyPr wrap="square" rtlCol="0">
            <a:spAutoFit/>
          </a:bodyPr>
          <a:lstStyle/>
          <a:p>
            <a:r>
              <a:rPr lang="en-US" sz="1800" dirty="0">
                <a:solidFill>
                  <a:srgbClr val="C00000"/>
                </a:solidFill>
              </a:rPr>
              <a:t>[-2: Society?   -2 </a:t>
            </a:r>
            <a:r>
              <a:rPr lang="en-US" sz="1800" dirty="0" err="1">
                <a:solidFill>
                  <a:srgbClr val="C00000"/>
                </a:solidFill>
              </a:rPr>
              <a:t>Cethical</a:t>
            </a:r>
            <a:r>
              <a:rPr lang="en-US" sz="1800" dirty="0">
                <a:solidFill>
                  <a:srgbClr val="C00000"/>
                </a:solidFill>
              </a:rPr>
              <a:t> issue?  -3 </a:t>
            </a:r>
            <a:r>
              <a:rPr lang="en-US" sz="1800" dirty="0" err="1">
                <a:solidFill>
                  <a:srgbClr val="C00000"/>
                </a:solidFill>
              </a:rPr>
              <a:t>Goal+Scope</a:t>
            </a:r>
            <a:r>
              <a:rPr lang="en-US" sz="1800" dirty="0">
                <a:solidFill>
                  <a:srgbClr val="C00000"/>
                </a:solidFill>
              </a:rPr>
              <a:t>?   -3 Impact?]</a:t>
            </a:r>
          </a:p>
        </p:txBody>
      </p:sp>
      <p:pic>
        <p:nvPicPr>
          <p:cNvPr id="2" name="Audio Recording Nov 5, 2022 at 9:31:26 PM">
            <a:hlinkClick r:id="" action="ppaction://media"/>
            <a:extLst>
              <a:ext uri="{FF2B5EF4-FFF2-40B4-BE49-F238E27FC236}">
                <a16:creationId xmlns:a16="http://schemas.microsoft.com/office/drawing/2014/main" id="{F2863592-F5E0-D042-C33D-CB39D0A8B08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077200" y="55626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9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33600" y="0"/>
            <a:ext cx="4724400" cy="914400"/>
          </a:xfrm>
        </p:spPr>
        <p:txBody>
          <a:bodyPr/>
          <a:lstStyle/>
          <a:p>
            <a:pPr algn="ctr"/>
            <a:r>
              <a:rPr lang="en-US" altLang="en-US" dirty="0">
                <a:solidFill>
                  <a:srgbClr val="00467A"/>
                </a:solidFill>
              </a:rPr>
              <a:t>Lit Review</a:t>
            </a:r>
            <a:endParaRPr lang="en-US" altLang="en-US" sz="2800" b="0" dirty="0">
              <a:solidFill>
                <a:srgbClr val="002060"/>
              </a:solidFill>
            </a:endParaRPr>
          </a:p>
        </p:txBody>
      </p:sp>
      <p:sp>
        <p:nvSpPr>
          <p:cNvPr id="11267" name="Rectangle 3"/>
          <p:cNvSpPr>
            <a:spLocks noGrp="1" noChangeArrowheads="1"/>
          </p:cNvSpPr>
          <p:nvPr>
            <p:ph type="body" idx="1"/>
          </p:nvPr>
        </p:nvSpPr>
        <p:spPr>
          <a:xfrm>
            <a:off x="533400" y="1066800"/>
            <a:ext cx="8610600" cy="4953000"/>
          </a:xfrm>
        </p:spPr>
        <p:txBody>
          <a:bodyPr/>
          <a:lstStyle/>
          <a:p>
            <a:r>
              <a:rPr lang="en-US" altLang="en-US" sz="2200" dirty="0">
                <a:solidFill>
                  <a:srgbClr val="990033"/>
                </a:solidFill>
              </a:rPr>
              <a:t>Definition</a:t>
            </a:r>
            <a:endParaRPr lang="en-US" altLang="en-US" sz="2000" dirty="0"/>
          </a:p>
          <a:p>
            <a:pPr lvl="1"/>
            <a:r>
              <a:rPr lang="en-US" altLang="en-US" sz="2000" dirty="0"/>
              <a:t> </a:t>
            </a:r>
            <a:r>
              <a:rPr lang="en-US" altLang="en-US" sz="2000" dirty="0" err="1"/>
              <a:t>eMail</a:t>
            </a:r>
            <a:r>
              <a:rPr lang="en-US" altLang="en-US" sz="2000" dirty="0"/>
              <a:t> Phishing is the most common form of phishing where scammers breach unsecured emails to steal people's information and misuse their access to personal and financial information. Gartner research conducted in April 2004 indicates that millions of consumers unknowingly fall for phishing attacks and e-mail communications designed to steal consumer account information, such as credit card data, home addresses, and telephone numbers.</a:t>
            </a:r>
          </a:p>
          <a:p>
            <a:pPr lvl="1"/>
            <a:r>
              <a:rPr lang="en-US" altLang="en-US" sz="2000" dirty="0"/>
              <a:t>Gartner believes that nearly 11 million online adults representing about 19 percent of those attacked have clicked on the link in a phishing attack email. Even more seriously, 1.78 million Americans, or 3 percent of those attacked, remember giving the phishers sensitive financial or personal information.  </a:t>
            </a:r>
          </a:p>
          <a:p>
            <a:pPr marL="0" indent="0">
              <a:buNone/>
            </a:pPr>
            <a:endParaRPr lang="en-US" altLang="en-US" sz="2000" dirty="0">
              <a:solidFill>
                <a:schemeClr val="bg2"/>
              </a:solidFill>
            </a:endParaRPr>
          </a:p>
          <a:p>
            <a:pPr lvl="1"/>
            <a:endParaRPr lang="en-US" altLang="en-US" sz="2000" dirty="0"/>
          </a:p>
        </p:txBody>
      </p:sp>
      <p:sp>
        <p:nvSpPr>
          <p:cNvPr id="11268" name="TextBox 1"/>
          <p:cNvSpPr txBox="1">
            <a:spLocks noChangeArrowheads="1"/>
          </p:cNvSpPr>
          <p:nvPr/>
        </p:nvSpPr>
        <p:spPr bwMode="auto">
          <a:xfrm>
            <a:off x="1905000" y="6324600"/>
            <a:ext cx="32004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None/>
            </a:pPr>
            <a:r>
              <a:rPr lang="en-US" altLang="en-US" sz="1100" baseline="30000" dirty="0">
                <a:solidFill>
                  <a:schemeClr val="bg2"/>
                </a:solidFill>
              </a:rPr>
              <a:t>[2] </a:t>
            </a:r>
            <a:r>
              <a:rPr lang="en-US" altLang="en-US" sz="1100" dirty="0" err="1">
                <a:solidFill>
                  <a:schemeClr val="bg2"/>
                </a:solidFill>
              </a:rPr>
              <a:t>Avivah</a:t>
            </a:r>
            <a:r>
              <a:rPr lang="en-US" altLang="en-US" sz="1100" dirty="0">
                <a:solidFill>
                  <a:schemeClr val="bg2"/>
                </a:solidFill>
              </a:rPr>
              <a:t> </a:t>
            </a:r>
            <a:r>
              <a:rPr lang="en-US" altLang="en-US" sz="1100" dirty="0" err="1">
                <a:solidFill>
                  <a:schemeClr val="bg2"/>
                </a:solidFill>
              </a:rPr>
              <a:t>Litan</a:t>
            </a:r>
            <a:r>
              <a:rPr lang="en-US" altLang="en-US" sz="1100" dirty="0">
                <a:solidFill>
                  <a:schemeClr val="bg2"/>
                </a:solidFill>
              </a:rPr>
              <a:t> </a:t>
            </a:r>
            <a:r>
              <a:rPr lang="en-US" altLang="en-US" sz="1100" dirty="0">
                <a:solidFill>
                  <a:schemeClr val="bg2"/>
                </a:solidFill>
                <a:hlinkClick r:id="rId5"/>
              </a:rPr>
              <a:t>“Phishing Attack Victims Likely Targets for Identity Theft”. </a:t>
            </a:r>
            <a:r>
              <a:rPr lang="en-US" altLang="en-US" sz="1100" dirty="0">
                <a:solidFill>
                  <a:schemeClr val="bg2"/>
                </a:solidFill>
              </a:rPr>
              <a:t>May 4, 2005 , pp.</a:t>
            </a:r>
          </a:p>
          <a:p>
            <a:pPr>
              <a:buFont typeface="Monotype Sorts" pitchFamily="2" charset="2"/>
              <a:buNone/>
            </a:pPr>
            <a:r>
              <a:rPr lang="en-US" altLang="en-US" sz="1100" dirty="0"/>
              <a:t>.</a:t>
            </a:r>
          </a:p>
        </p:txBody>
      </p:sp>
      <p:sp>
        <p:nvSpPr>
          <p:cNvPr id="2" name="TextBox 1">
            <a:extLst>
              <a:ext uri="{FF2B5EF4-FFF2-40B4-BE49-F238E27FC236}">
                <a16:creationId xmlns:a16="http://schemas.microsoft.com/office/drawing/2014/main" id="{6381CC44-E22F-1450-758C-A3770A6D157A}"/>
              </a:ext>
            </a:extLst>
          </p:cNvPr>
          <p:cNvSpPr txBox="1"/>
          <p:nvPr/>
        </p:nvSpPr>
        <p:spPr>
          <a:xfrm>
            <a:off x="1143000" y="626404"/>
            <a:ext cx="7162800" cy="369332"/>
          </a:xfrm>
          <a:prstGeom prst="rect">
            <a:avLst/>
          </a:prstGeom>
          <a:noFill/>
        </p:spPr>
        <p:txBody>
          <a:bodyPr wrap="square">
            <a:spAutoFit/>
          </a:bodyPr>
          <a:lstStyle/>
          <a:p>
            <a:r>
              <a:rPr lang="en-US" sz="1800" dirty="0">
                <a:solidFill>
                  <a:srgbClr val="C00000"/>
                </a:solidFill>
              </a:rPr>
              <a:t>[-4: Tech </a:t>
            </a:r>
            <a:r>
              <a:rPr lang="en-US" sz="1800" dirty="0" err="1">
                <a:solidFill>
                  <a:srgbClr val="C00000"/>
                </a:solidFill>
              </a:rPr>
              <a:t>defs</a:t>
            </a:r>
            <a:r>
              <a:rPr lang="en-US" sz="1800" dirty="0">
                <a:solidFill>
                  <a:srgbClr val="C00000"/>
                </a:solidFill>
              </a:rPr>
              <a:t>?   -16: Findings?   -5: Evidence?   -5: Cites/Refs?  ] </a:t>
            </a:r>
            <a:endParaRPr lang="en-US" sz="1800" dirty="0"/>
          </a:p>
        </p:txBody>
      </p:sp>
      <p:pic>
        <p:nvPicPr>
          <p:cNvPr id="3" name="WhatsApp Audio 2022-11-30 at 10.34.46 PM.mp4">
            <a:hlinkClick r:id="" action="ppaction://media"/>
            <a:extLst>
              <a:ext uri="{FF2B5EF4-FFF2-40B4-BE49-F238E27FC236}">
                <a16:creationId xmlns:a16="http://schemas.microsoft.com/office/drawing/2014/main" id="{E535CD9C-17CC-5721-13CB-F9904FEB3CA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326610" y="5474159"/>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6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57400" y="141531"/>
            <a:ext cx="4724400" cy="620469"/>
          </a:xfrm>
        </p:spPr>
        <p:txBody>
          <a:bodyPr/>
          <a:lstStyle/>
          <a:p>
            <a:pPr algn="ctr"/>
            <a:r>
              <a:rPr lang="en-US" altLang="en-US" dirty="0">
                <a:solidFill>
                  <a:srgbClr val="00467A"/>
                </a:solidFill>
              </a:rPr>
              <a:t>.. Lit Review</a:t>
            </a:r>
            <a:endParaRPr lang="en-US" altLang="en-US" sz="2800" b="0" dirty="0">
              <a:solidFill>
                <a:srgbClr val="002060"/>
              </a:solidFill>
            </a:endParaRPr>
          </a:p>
        </p:txBody>
      </p:sp>
      <p:sp>
        <p:nvSpPr>
          <p:cNvPr id="13315" name="Rectangle 3"/>
          <p:cNvSpPr>
            <a:spLocks noGrp="1" noChangeArrowheads="1"/>
          </p:cNvSpPr>
          <p:nvPr>
            <p:ph type="body" idx="1"/>
          </p:nvPr>
        </p:nvSpPr>
        <p:spPr>
          <a:xfrm>
            <a:off x="533400" y="457200"/>
            <a:ext cx="8610600" cy="5410200"/>
          </a:xfrm>
        </p:spPr>
        <p:txBody>
          <a:bodyPr/>
          <a:lstStyle/>
          <a:p>
            <a:pPr marL="0" indent="0">
              <a:buNone/>
            </a:pPr>
            <a:endParaRPr lang="en-US" altLang="en-US" sz="2000" dirty="0"/>
          </a:p>
          <a:p>
            <a:pPr lvl="1"/>
            <a:r>
              <a:rPr lang="en-US" altLang="en-US" sz="2000" dirty="0"/>
              <a:t>Email users traditionally see spam just as annoying, unsolicited advertisements or a loss of time, it is increasingly associated with a tricky and potential risk for their security, integrity, and reliability on the web. Additionally, Kaspersky Lab and Cisco Talos place spam emails between 50% and 85% of total worldwide emails sent in a day, above 200 billion, which turns it into a big-scale problem. </a:t>
            </a:r>
          </a:p>
          <a:p>
            <a:pPr lvl="1"/>
            <a:r>
              <a:rPr lang="en-US" altLang="en-US" sz="2000" dirty="0"/>
              <a:t>Thus, in recent work in 2020, </a:t>
            </a:r>
            <a:r>
              <a:rPr lang="en-US" altLang="en-US" sz="2000" dirty="0" err="1"/>
              <a:t>Dedeturk</a:t>
            </a:r>
            <a:r>
              <a:rPr lang="en-US" altLang="en-US" sz="2000" dirty="0"/>
              <a:t> and </a:t>
            </a:r>
            <a:r>
              <a:rPr lang="en-US" altLang="en-US" sz="2000" dirty="0" err="1"/>
              <a:t>Akay</a:t>
            </a:r>
            <a:r>
              <a:rPr lang="en-US" altLang="en-US" sz="2000" dirty="0"/>
              <a:t> developed a spam filter model which achieved an accuracy of 98.70%. However, the spam and ham messages used for evaluation in that work were extracted from a dataset of email examples generated during the 2000–2010 decade. Organizations and researchers should tackle this problem considering the specific nature of each field. For instance, phishing has different properties from spam, such as imitating branch logos, asking for sensitive information, or transmitting urgency to users [3].</a:t>
            </a:r>
          </a:p>
          <a:p>
            <a:pPr lvl="1"/>
            <a:r>
              <a:rPr lang="en-US" altLang="en-US" sz="2000" dirty="0"/>
              <a:t>These and other sources are being used as needed to complete this project successfully. </a:t>
            </a:r>
          </a:p>
          <a:p>
            <a:pPr marL="457200" lvl="1" indent="0">
              <a:buNone/>
            </a:pPr>
            <a:endParaRPr lang="en-US" altLang="en-US" sz="2000" dirty="0"/>
          </a:p>
        </p:txBody>
      </p:sp>
      <p:sp>
        <p:nvSpPr>
          <p:cNvPr id="13316" name="TextBox 1"/>
          <p:cNvSpPr txBox="1">
            <a:spLocks noChangeArrowheads="1"/>
          </p:cNvSpPr>
          <p:nvPr/>
        </p:nvSpPr>
        <p:spPr bwMode="auto">
          <a:xfrm>
            <a:off x="2286000" y="6308773"/>
            <a:ext cx="320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None/>
            </a:pPr>
            <a:r>
              <a:rPr lang="en-US" altLang="en-US" sz="1100" baseline="30000" dirty="0">
                <a:solidFill>
                  <a:schemeClr val="bg2"/>
                </a:solidFill>
              </a:rPr>
              <a:t>[3] </a:t>
            </a:r>
            <a:r>
              <a:rPr lang="en-US" altLang="en-US" sz="1100" dirty="0">
                <a:solidFill>
                  <a:schemeClr val="bg2"/>
                </a:solidFill>
              </a:rPr>
              <a:t>Francisco </a:t>
            </a:r>
            <a:r>
              <a:rPr lang="en-US" altLang="en-US" sz="1100" dirty="0" err="1">
                <a:solidFill>
                  <a:schemeClr val="bg2"/>
                </a:solidFill>
              </a:rPr>
              <a:t>Jáñez</a:t>
            </a:r>
            <a:r>
              <a:rPr lang="en-US" altLang="en-US" sz="1100" dirty="0">
                <a:solidFill>
                  <a:schemeClr val="bg2"/>
                </a:solidFill>
              </a:rPr>
              <a:t>-Martino </a:t>
            </a:r>
            <a:r>
              <a:rPr lang="en-US" altLang="en-US" sz="1100" dirty="0">
                <a:solidFill>
                  <a:schemeClr val="bg2"/>
                </a:solidFill>
                <a:hlinkClick r:id="rId5"/>
              </a:rPr>
              <a:t>“A review of Spam Email Detection”. </a:t>
            </a:r>
            <a:r>
              <a:rPr lang="en-US" altLang="en-US" sz="1100" dirty="0">
                <a:solidFill>
                  <a:schemeClr val="bg2"/>
                </a:solidFill>
              </a:rPr>
              <a:t>May 11, 2022 </a:t>
            </a:r>
            <a:endParaRPr lang="en-US" altLang="en-US" sz="1100" dirty="0"/>
          </a:p>
        </p:txBody>
      </p:sp>
      <p:pic>
        <p:nvPicPr>
          <p:cNvPr id="2" name="WhatsApp Audio 2022-11-30 at 10.46.53 PM.mp4">
            <a:hlinkClick r:id="" action="ppaction://media"/>
            <a:extLst>
              <a:ext uri="{FF2B5EF4-FFF2-40B4-BE49-F238E27FC236}">
                <a16:creationId xmlns:a16="http://schemas.microsoft.com/office/drawing/2014/main" id="{B7D4E9DA-30B3-616C-E0F6-5E299A6BAC7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204200" y="5655183"/>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6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2"/>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74735"/>
            <a:ext cx="4038600" cy="609600"/>
          </a:xfrm>
        </p:spPr>
        <p:txBody>
          <a:bodyPr/>
          <a:lstStyle/>
          <a:p>
            <a:pPr algn="ctr"/>
            <a:r>
              <a:rPr lang="en-US" altLang="en-US" dirty="0">
                <a:solidFill>
                  <a:srgbClr val="00467A"/>
                </a:solidFill>
              </a:rPr>
              <a:t>Case Study </a:t>
            </a:r>
            <a:endParaRPr lang="en-US" altLang="en-US" sz="2800" b="0" dirty="0">
              <a:solidFill>
                <a:srgbClr val="002060"/>
              </a:solidFill>
            </a:endParaRPr>
          </a:p>
        </p:txBody>
      </p:sp>
      <p:sp>
        <p:nvSpPr>
          <p:cNvPr id="15363" name="Rectangle 3"/>
          <p:cNvSpPr>
            <a:spLocks noGrp="1" noChangeArrowheads="1"/>
          </p:cNvSpPr>
          <p:nvPr>
            <p:ph type="body" idx="1"/>
          </p:nvPr>
        </p:nvSpPr>
        <p:spPr>
          <a:xfrm>
            <a:off x="533400" y="1104900"/>
            <a:ext cx="8686800" cy="4991100"/>
          </a:xfrm>
        </p:spPr>
        <p:txBody>
          <a:bodyPr/>
          <a:lstStyle/>
          <a:p>
            <a:r>
              <a:rPr lang="en-US" altLang="en-US" sz="2000" dirty="0">
                <a:solidFill>
                  <a:srgbClr val="990033"/>
                </a:solidFill>
              </a:rPr>
              <a:t>Operation Phish </a:t>
            </a:r>
            <a:r>
              <a:rPr lang="en-US" altLang="en-US" sz="2000" dirty="0" err="1">
                <a:solidFill>
                  <a:srgbClr val="990033"/>
                </a:solidFill>
              </a:rPr>
              <a:t>Phry</a:t>
            </a:r>
            <a:r>
              <a:rPr lang="en-US" altLang="en-US" sz="2000" dirty="0">
                <a:solidFill>
                  <a:srgbClr val="990033"/>
                </a:solidFill>
              </a:rPr>
              <a:t> [3]</a:t>
            </a:r>
            <a:endParaRPr lang="en-US" altLang="en-US" sz="2000" dirty="0"/>
          </a:p>
          <a:p>
            <a:pPr lvl="1"/>
            <a:r>
              <a:rPr lang="en-US" altLang="en-US" sz="2000" dirty="0"/>
              <a:t> In the case of Operation Phish </a:t>
            </a:r>
            <a:r>
              <a:rPr lang="en-US" altLang="en-US" sz="2000" dirty="0" err="1"/>
              <a:t>Phry</a:t>
            </a:r>
            <a:r>
              <a:rPr lang="en-US" altLang="en-US" sz="2000" dirty="0"/>
              <a:t>, money appears to be the driving motive. “Something that looks like an ordinary phishing scam may be an attempt by a terrorist group to raise funding for an operation”. The Cyber ethical issue might not seem real until it hits you but every person, academic, corporate, and government network plays a role in national security to help battle </a:t>
            </a:r>
            <a:r>
              <a:rPr lang="en-US" altLang="en-US" sz="2000" dirty="0" err="1"/>
              <a:t>eMail</a:t>
            </a:r>
            <a:r>
              <a:rPr lang="en-US" altLang="en-US" sz="2000" dirty="0"/>
              <a:t> Phishing.</a:t>
            </a:r>
          </a:p>
          <a:p>
            <a:r>
              <a:rPr lang="en-US" altLang="en-US" sz="2000" dirty="0">
                <a:solidFill>
                  <a:srgbClr val="990033"/>
                </a:solidFill>
              </a:rPr>
              <a:t>Why Practical</a:t>
            </a:r>
            <a:endParaRPr lang="en-US" altLang="en-US" sz="2000" dirty="0"/>
          </a:p>
          <a:p>
            <a:pPr lvl="1"/>
            <a:r>
              <a:rPr lang="en-US" altLang="en-US" sz="2000" dirty="0"/>
              <a:t>Operation Phis </a:t>
            </a:r>
            <a:r>
              <a:rPr lang="en-US" altLang="en-US" sz="2000" dirty="0" err="1"/>
              <a:t>Phry</a:t>
            </a:r>
            <a:r>
              <a:rPr lang="en-US" altLang="en-US" sz="2000" dirty="0"/>
              <a:t> is useful in understanding how the FBI relied on strong partnerships with law enforcement and intelligence communities worldwide like Egyptian counterparts—the first joint cyber investigation between Egypt and the United States. Such a cooperative effort illustrates “the power of our global partnerships”. Examining these issues and the way it solved will allow us to gain a wider view of cyber ethics issues across various cyber technologies [4].</a:t>
            </a:r>
          </a:p>
          <a:p>
            <a:pPr lvl="1"/>
            <a:endParaRPr lang="en-US" altLang="en-US" sz="2000" dirty="0"/>
          </a:p>
        </p:txBody>
      </p:sp>
      <p:sp>
        <p:nvSpPr>
          <p:cNvPr id="15364" name="TextBox 1"/>
          <p:cNvSpPr txBox="1">
            <a:spLocks noChangeArrowheads="1"/>
          </p:cNvSpPr>
          <p:nvPr/>
        </p:nvSpPr>
        <p:spPr bwMode="auto">
          <a:xfrm>
            <a:off x="1828800" y="6274361"/>
            <a:ext cx="3352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None/>
            </a:pPr>
            <a:r>
              <a:rPr lang="en-US" altLang="en-US" sz="1100" baseline="30000" dirty="0">
                <a:solidFill>
                  <a:schemeClr val="bg2"/>
                </a:solidFill>
              </a:rPr>
              <a:t>[4] </a:t>
            </a:r>
            <a:r>
              <a:rPr lang="en-US" altLang="en-US" sz="1100" dirty="0">
                <a:solidFill>
                  <a:schemeClr val="bg2"/>
                </a:solidFill>
              </a:rPr>
              <a:t>Federal Bureau of Investigation </a:t>
            </a:r>
            <a:r>
              <a:rPr lang="en-US" altLang="en-US" sz="1100" dirty="0">
                <a:solidFill>
                  <a:schemeClr val="bg2"/>
                </a:solidFill>
                <a:hlinkClick r:id="rId5"/>
              </a:rPr>
              <a:t>“Operation Phish </a:t>
            </a:r>
            <a:r>
              <a:rPr lang="en-US" altLang="en-US" sz="1100" dirty="0" err="1">
                <a:solidFill>
                  <a:schemeClr val="bg2"/>
                </a:solidFill>
                <a:hlinkClick r:id="rId5"/>
              </a:rPr>
              <a:t>Phry</a:t>
            </a:r>
            <a:r>
              <a:rPr lang="en-US" altLang="en-US" sz="1100" dirty="0">
                <a:solidFill>
                  <a:schemeClr val="bg2"/>
                </a:solidFill>
                <a:hlinkClick r:id="rId5"/>
              </a:rPr>
              <a:t>: Major Cyber Fraud Takedown”. </a:t>
            </a:r>
            <a:r>
              <a:rPr lang="en-US" altLang="en-US" sz="1100" dirty="0">
                <a:solidFill>
                  <a:schemeClr val="bg2"/>
                </a:solidFill>
              </a:rPr>
              <a:t>October 7, 2009 </a:t>
            </a:r>
            <a:endParaRPr lang="en-US" altLang="en-US" sz="1100" dirty="0"/>
          </a:p>
        </p:txBody>
      </p:sp>
      <p:sp>
        <p:nvSpPr>
          <p:cNvPr id="3" name="TextBox 2">
            <a:extLst>
              <a:ext uri="{FF2B5EF4-FFF2-40B4-BE49-F238E27FC236}">
                <a16:creationId xmlns:a16="http://schemas.microsoft.com/office/drawing/2014/main" id="{0E90896B-5316-E516-914F-F15E5C37EE15}"/>
              </a:ext>
            </a:extLst>
          </p:cNvPr>
          <p:cNvSpPr txBox="1"/>
          <p:nvPr/>
        </p:nvSpPr>
        <p:spPr>
          <a:xfrm>
            <a:off x="1371600" y="653534"/>
            <a:ext cx="6477000" cy="369332"/>
          </a:xfrm>
          <a:prstGeom prst="rect">
            <a:avLst/>
          </a:prstGeom>
          <a:noFill/>
        </p:spPr>
        <p:txBody>
          <a:bodyPr wrap="square">
            <a:spAutoFit/>
          </a:bodyPr>
          <a:lstStyle/>
          <a:p>
            <a:r>
              <a:rPr lang="en-US" sz="1800" dirty="0">
                <a:solidFill>
                  <a:srgbClr val="C00000"/>
                </a:solidFill>
              </a:rPr>
              <a:t>[-4: ONE cite/ref?   -8: Findings?   -3: How relevant/useful?] </a:t>
            </a:r>
            <a:endParaRPr lang="en-US" sz="1800" dirty="0"/>
          </a:p>
        </p:txBody>
      </p:sp>
      <p:pic>
        <p:nvPicPr>
          <p:cNvPr id="4" name="WhatsApp Audio 2022-11-30 at 10.40.01 PM.mp4">
            <a:hlinkClick r:id="" action="ppaction://media"/>
            <a:extLst>
              <a:ext uri="{FF2B5EF4-FFF2-40B4-BE49-F238E27FC236}">
                <a16:creationId xmlns:a16="http://schemas.microsoft.com/office/drawing/2014/main" id="{C0E7E1AB-18CF-8AF7-7D8F-0120AF30CF8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331200" y="5851436"/>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58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end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57400" y="0"/>
            <a:ext cx="4724400" cy="914400"/>
          </a:xfrm>
        </p:spPr>
        <p:txBody>
          <a:bodyPr/>
          <a:lstStyle/>
          <a:p>
            <a:pPr algn="ctr"/>
            <a:r>
              <a:rPr lang="en-US" altLang="en-US" dirty="0">
                <a:solidFill>
                  <a:srgbClr val="00467A"/>
                </a:solidFill>
              </a:rPr>
              <a:t>Deliverables</a:t>
            </a:r>
            <a:endParaRPr lang="en-US" altLang="en-US" sz="2800" b="0" dirty="0">
              <a:solidFill>
                <a:srgbClr val="002060"/>
              </a:solidFill>
            </a:endParaRPr>
          </a:p>
        </p:txBody>
      </p:sp>
      <p:sp>
        <p:nvSpPr>
          <p:cNvPr id="17411" name="Rectangle 3"/>
          <p:cNvSpPr>
            <a:spLocks noGrp="1" noChangeArrowheads="1"/>
          </p:cNvSpPr>
          <p:nvPr>
            <p:ph type="body" idx="1"/>
          </p:nvPr>
        </p:nvSpPr>
        <p:spPr>
          <a:xfrm>
            <a:off x="533400" y="1022866"/>
            <a:ext cx="8534400" cy="5056205"/>
          </a:xfrm>
        </p:spPr>
        <p:txBody>
          <a:bodyPr/>
          <a:lstStyle/>
          <a:p>
            <a:r>
              <a:rPr lang="en-US" altLang="en-US" sz="2200" dirty="0">
                <a:solidFill>
                  <a:srgbClr val="990033"/>
                </a:solidFill>
              </a:rPr>
              <a:t>Deliverables</a:t>
            </a:r>
            <a:endParaRPr lang="en-US" altLang="en-US" sz="2200" dirty="0"/>
          </a:p>
          <a:p>
            <a:pPr lvl="1"/>
            <a:r>
              <a:rPr lang="en-US" altLang="en-US" sz="2000" dirty="0">
                <a:ea typeface="Batang" panose="02030600000101010101" pitchFamily="18" charset="-127"/>
              </a:rPr>
              <a:t>The deliverables for this project will be a clear characterization of issues faced by people in the USA through </a:t>
            </a:r>
            <a:r>
              <a:rPr lang="en-US" altLang="en-US" sz="2000" dirty="0" err="1">
                <a:ea typeface="Batang" panose="02030600000101010101" pitchFamily="18" charset="-127"/>
              </a:rPr>
              <a:t>eMail</a:t>
            </a:r>
            <a:r>
              <a:rPr lang="en-US" altLang="en-US" sz="2000" dirty="0">
                <a:ea typeface="Batang" panose="02030600000101010101" pitchFamily="18" charset="-127"/>
              </a:rPr>
              <a:t> Phishing by providing solutions and viable resolutions as described in the goal. Evaluation of the identified effective laws</a:t>
            </a:r>
            <a:r>
              <a:rPr lang="en-US" altLang="en-US" sz="2000" dirty="0">
                <a:solidFill>
                  <a:srgbClr val="FF0000"/>
                </a:solidFill>
                <a:ea typeface="Batang" panose="02030600000101010101" pitchFamily="18" charset="-127"/>
              </a:rPr>
              <a:t> </a:t>
            </a:r>
            <a:r>
              <a:rPr lang="en-US" altLang="en-US" sz="2000" dirty="0">
                <a:ea typeface="Batang" panose="02030600000101010101" pitchFamily="18" charset="-127"/>
              </a:rPr>
              <a:t>will be done through a valid ethical analysis and impact of the various possible solutions and evidence of their potential societal impact.</a:t>
            </a:r>
          </a:p>
          <a:p>
            <a:pPr lvl="1"/>
            <a:r>
              <a:rPr lang="en-US" altLang="en-US" sz="2000" dirty="0"/>
              <a:t>Open, direct communication between take-down institutions and law enforcement is essential to relay and utilize viable info to bring phishers to justice. A small group within a federal organization, such as the FBI or the Secret Service, could liaise with takedown companies and financial institutions. This group could gather the raw data, process it, and coordinate with agents across the globe to bring about more busts like Operation Phish </a:t>
            </a:r>
            <a:r>
              <a:rPr lang="en-US" altLang="en-US" sz="2000" dirty="0" err="1"/>
              <a:t>Phry</a:t>
            </a:r>
            <a:r>
              <a:rPr lang="en-US" altLang="en-US" sz="2000" dirty="0"/>
              <a:t>. The co-regulatory burdens on the industry must be reassessed </a:t>
            </a:r>
          </a:p>
          <a:p>
            <a:pPr lvl="1"/>
            <a:endParaRPr lang="en-US" altLang="en-US" sz="2000" dirty="0"/>
          </a:p>
        </p:txBody>
      </p:sp>
      <p:sp>
        <p:nvSpPr>
          <p:cNvPr id="2" name="TextBox 1">
            <a:extLst>
              <a:ext uri="{FF2B5EF4-FFF2-40B4-BE49-F238E27FC236}">
                <a16:creationId xmlns:a16="http://schemas.microsoft.com/office/drawing/2014/main" id="{E486B7C3-D4C7-4C82-469D-7F823FFD90D4}"/>
              </a:ext>
            </a:extLst>
          </p:cNvPr>
          <p:cNvSpPr txBox="1"/>
          <p:nvPr/>
        </p:nvSpPr>
        <p:spPr>
          <a:xfrm>
            <a:off x="1104900" y="653534"/>
            <a:ext cx="6629400" cy="369332"/>
          </a:xfrm>
          <a:prstGeom prst="rect">
            <a:avLst/>
          </a:prstGeom>
          <a:noFill/>
        </p:spPr>
        <p:txBody>
          <a:bodyPr wrap="square">
            <a:spAutoFit/>
          </a:bodyPr>
          <a:lstStyle/>
          <a:p>
            <a:r>
              <a:rPr lang="en-US" sz="1800" dirty="0">
                <a:solidFill>
                  <a:srgbClr val="C00000"/>
                </a:solidFill>
              </a:rPr>
              <a:t>[-16: </a:t>
            </a:r>
            <a:r>
              <a:rPr lang="en-US" sz="1800" dirty="0" err="1">
                <a:solidFill>
                  <a:srgbClr val="C00000"/>
                </a:solidFill>
              </a:rPr>
              <a:t>Dels</a:t>
            </a:r>
            <a:r>
              <a:rPr lang="en-US" sz="1800" dirty="0">
                <a:solidFill>
                  <a:srgbClr val="C00000"/>
                </a:solidFill>
              </a:rPr>
              <a:t>?     -8: Quality Assessment?    -6: Impact on issue?]</a:t>
            </a:r>
            <a:endParaRPr lang="en-US" sz="1800" dirty="0"/>
          </a:p>
        </p:txBody>
      </p:sp>
      <p:pic>
        <p:nvPicPr>
          <p:cNvPr id="4" name="Audio Recording Nov 30, 2022 at 6:40:53 PM">
            <a:hlinkClick r:id="" action="ppaction://media"/>
            <a:extLst>
              <a:ext uri="{FF2B5EF4-FFF2-40B4-BE49-F238E27FC236}">
                <a16:creationId xmlns:a16="http://schemas.microsoft.com/office/drawing/2014/main" id="{72F37B28-88F7-756F-27F5-70CB808773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53400" y="5635603"/>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1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769D6-6FAF-B7B3-FE01-0B59712EE8C6}"/>
              </a:ext>
            </a:extLst>
          </p:cNvPr>
          <p:cNvSpPr>
            <a:spLocks noGrp="1"/>
          </p:cNvSpPr>
          <p:nvPr>
            <p:ph idx="1"/>
          </p:nvPr>
        </p:nvSpPr>
        <p:spPr>
          <a:xfrm>
            <a:off x="533400" y="838200"/>
            <a:ext cx="8610600" cy="5181600"/>
          </a:xfrm>
        </p:spPr>
        <p:txBody>
          <a:bodyPr/>
          <a:lstStyle/>
          <a:p>
            <a:pPr>
              <a:buClr>
                <a:schemeClr val="tx2"/>
              </a:buClr>
              <a:buSzPct val="75000"/>
              <a:buFont typeface="System Font Regular"/>
              <a:buChar char="◆"/>
            </a:pPr>
            <a:r>
              <a:rPr lang="en-US" sz="2000" dirty="0"/>
              <a:t>The study uses a role-play scenario-based methodology to analyze why some email phishing assaults are successful and why some people are more susceptible to them.</a:t>
            </a:r>
          </a:p>
          <a:p>
            <a:pPr marL="0" indent="0">
              <a:buClr>
                <a:schemeClr val="tx2"/>
              </a:buClr>
              <a:buSzPct val="75000"/>
              <a:buNone/>
            </a:pPr>
            <a:endParaRPr lang="en-US" sz="2000" dirty="0"/>
          </a:p>
          <a:p>
            <a:pPr>
              <a:buClr>
                <a:schemeClr val="tx2"/>
              </a:buClr>
              <a:buSzPct val="75000"/>
              <a:buFont typeface="System Font Regular"/>
              <a:buChar char="◆"/>
            </a:pPr>
            <a:r>
              <a:rPr lang="en-US" sz="2000" dirty="0"/>
              <a:t>The research will investigate the effect of Internet user age and email content, such as weapons of persuasion and life domains, on spear-phishing susceptibility. </a:t>
            </a:r>
          </a:p>
          <a:p>
            <a:pPr marL="0" indent="0">
              <a:buClr>
                <a:schemeClr val="tx2"/>
              </a:buClr>
              <a:buSzPct val="75000"/>
              <a:buNone/>
            </a:pPr>
            <a:endParaRPr lang="en-US" sz="2000" dirty="0"/>
          </a:p>
          <a:p>
            <a:pPr>
              <a:buClr>
                <a:schemeClr val="tx2"/>
              </a:buClr>
              <a:buSzPct val="75000"/>
              <a:buFont typeface="System Font Regular"/>
              <a:buChar char="◆"/>
            </a:pPr>
            <a:r>
              <a:rPr lang="en-US" sz="2000" dirty="0"/>
              <a:t>The efficiency of phishing emails varied based on the weapons of influence and life domains. In particular, the vulnerability was highest for scarcity and legal emails and lowest for social proof and money emails. </a:t>
            </a:r>
          </a:p>
          <a:p>
            <a:pPr marL="0" indent="0">
              <a:buClr>
                <a:schemeClr val="tx2"/>
              </a:buClr>
              <a:buSzPct val="75000"/>
              <a:buNone/>
            </a:pPr>
            <a:endParaRPr lang="en-US" sz="2000" dirty="0"/>
          </a:p>
          <a:p>
            <a:pPr>
              <a:buClr>
                <a:schemeClr val="tx2"/>
              </a:buClr>
              <a:buSzPct val="75000"/>
              <a:buFont typeface="System Font Regular"/>
              <a:buChar char="◆"/>
            </a:pPr>
            <a:r>
              <a:rPr lang="en-US" sz="2000" dirty="0"/>
              <a:t>Further, the proportional effectiveness of certain weapons of persuasion varies between young and older users in the USA. </a:t>
            </a:r>
          </a:p>
        </p:txBody>
      </p:sp>
      <p:pic>
        <p:nvPicPr>
          <p:cNvPr id="4" name="Audio Recording Nov 30, 2022 at 6:30:59 PM">
            <a:hlinkClick r:id="" action="ppaction://media"/>
            <a:extLst>
              <a:ext uri="{FF2B5EF4-FFF2-40B4-BE49-F238E27FC236}">
                <a16:creationId xmlns:a16="http://schemas.microsoft.com/office/drawing/2014/main" id="{012DFD13-0472-E45D-076C-6CC37D5FBAE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077200" y="5613400"/>
            <a:ext cx="812800" cy="812800"/>
          </a:xfrm>
          <a:prstGeom prst="rect">
            <a:avLst/>
          </a:prstGeom>
        </p:spPr>
      </p:pic>
    </p:spTree>
    <p:extLst>
      <p:ext uri="{BB962C8B-B14F-4D97-AF65-F5344CB8AC3E}">
        <p14:creationId xmlns:p14="http://schemas.microsoft.com/office/powerpoint/2010/main" val="131423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6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16CED-FC3B-4D24-3F58-A887DC718FBE}"/>
              </a:ext>
            </a:extLst>
          </p:cNvPr>
          <p:cNvSpPr>
            <a:spLocks noGrp="1"/>
          </p:cNvSpPr>
          <p:nvPr>
            <p:ph idx="1"/>
          </p:nvPr>
        </p:nvSpPr>
        <p:spPr>
          <a:xfrm>
            <a:off x="533400" y="838200"/>
            <a:ext cx="7924800" cy="5181600"/>
          </a:xfrm>
        </p:spPr>
        <p:txBody>
          <a:bodyPr/>
          <a:lstStyle/>
          <a:p>
            <a:r>
              <a:rPr lang="en-US" altLang="en-US" sz="2200" dirty="0">
                <a:solidFill>
                  <a:srgbClr val="990033"/>
                </a:solidFill>
              </a:rPr>
              <a:t>Quality Assessment</a:t>
            </a:r>
            <a:endParaRPr lang="en-US" altLang="en-US" sz="2200" dirty="0"/>
          </a:p>
          <a:p>
            <a:pPr>
              <a:buClr>
                <a:schemeClr val="tx2"/>
              </a:buClr>
              <a:buSzPct val="75000"/>
              <a:buFont typeface="System Font Regular"/>
              <a:buChar char="◆"/>
            </a:pPr>
            <a:r>
              <a:rPr lang="en-US" altLang="en-US" sz="2000" dirty="0"/>
              <a:t>The Federal Computer and Abuse Act (CFAA) is the primary statutory mechanism for prosecuting crimes, including email phishing. The CFAA provides for both criminal and civil penalties.</a:t>
            </a:r>
          </a:p>
          <a:p>
            <a:pPr>
              <a:buClr>
                <a:schemeClr val="tx2"/>
              </a:buClr>
              <a:buSzPct val="75000"/>
              <a:buFont typeface="System Font Regular"/>
              <a:buChar char="◆"/>
            </a:pPr>
            <a:r>
              <a:rPr lang="en-US" altLang="en-US" sz="2000" dirty="0"/>
              <a:t>The Electronic Communications Protection Act (ECPA), which provides protection for communications in storage and transit. Under the Stored Communications Act. it is a criminal violation to intentionally access without authorization a facility that offers an electronic communications service. </a:t>
            </a:r>
          </a:p>
          <a:p>
            <a:pPr>
              <a:buClr>
                <a:schemeClr val="tx2"/>
              </a:buClr>
              <a:buSzPct val="75000"/>
              <a:buFont typeface="System Font Regular"/>
              <a:buChar char="◆"/>
            </a:pPr>
            <a:r>
              <a:rPr lang="en-US" altLang="en-US" sz="2000" dirty="0"/>
              <a:t>California Anti-Phishing Act of 2005 makes it illegal for anyone to use a website, email, or another Internet-based method to solicit, request, or take any action to induce another person to provide identifying information by representing itself to be a business without the authority or approval of the business [5]</a:t>
            </a:r>
            <a:endParaRPr lang="en-US" altLang="en-US" sz="2000" dirty="0">
              <a:solidFill>
                <a:schemeClr val="bg2"/>
              </a:solidFill>
            </a:endParaRPr>
          </a:p>
          <a:p>
            <a:pPr>
              <a:buClr>
                <a:schemeClr val="tx2"/>
              </a:buClr>
              <a:buFont typeface="System Font Regular"/>
              <a:buChar char="◆"/>
            </a:pPr>
            <a:endParaRPr lang="en-US" dirty="0"/>
          </a:p>
        </p:txBody>
      </p:sp>
      <p:sp>
        <p:nvSpPr>
          <p:cNvPr id="4" name="TextBox 1">
            <a:extLst>
              <a:ext uri="{FF2B5EF4-FFF2-40B4-BE49-F238E27FC236}">
                <a16:creationId xmlns:a16="http://schemas.microsoft.com/office/drawing/2014/main" id="{805372A4-0924-B877-B488-806460ADAE86}"/>
              </a:ext>
            </a:extLst>
          </p:cNvPr>
          <p:cNvSpPr txBox="1">
            <a:spLocks noChangeArrowheads="1"/>
          </p:cNvSpPr>
          <p:nvPr/>
        </p:nvSpPr>
        <p:spPr bwMode="auto">
          <a:xfrm>
            <a:off x="2971800" y="6187537"/>
            <a:ext cx="32004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None/>
            </a:pPr>
            <a:r>
              <a:rPr lang="en-US" altLang="en-US" sz="1100" baseline="30000" dirty="0">
                <a:solidFill>
                  <a:schemeClr val="bg2"/>
                </a:solidFill>
              </a:rPr>
              <a:t>[5] </a:t>
            </a:r>
            <a:r>
              <a:rPr lang="en-US" altLang="en-US" sz="1100" dirty="0" err="1">
                <a:solidFill>
                  <a:schemeClr val="bg2"/>
                </a:solidFill>
              </a:rPr>
              <a:t>AInfosec</a:t>
            </a:r>
            <a:r>
              <a:rPr lang="en-US" altLang="en-US" sz="1100" dirty="0">
                <a:solidFill>
                  <a:schemeClr val="bg2"/>
                </a:solidFill>
              </a:rPr>
              <a:t> (2017). </a:t>
            </a:r>
            <a:r>
              <a:rPr lang="en-US" altLang="en-US" sz="1100" dirty="0">
                <a:solidFill>
                  <a:schemeClr val="bg2"/>
                </a:solidFill>
                <a:hlinkClick r:id="rId4"/>
              </a:rPr>
              <a:t>Anti-Phishing Laws and Regulations</a:t>
            </a:r>
            <a:r>
              <a:rPr lang="en-US" altLang="en-US" sz="1100" dirty="0">
                <a:solidFill>
                  <a:schemeClr val="bg2"/>
                </a:solidFill>
              </a:rPr>
              <a:t>, USA, pp.</a:t>
            </a:r>
          </a:p>
          <a:p>
            <a:pPr>
              <a:buFont typeface="Monotype Sorts" pitchFamily="2" charset="2"/>
              <a:buNone/>
            </a:pPr>
            <a:endParaRPr lang="en-US" altLang="en-US" sz="1100" dirty="0">
              <a:solidFill>
                <a:schemeClr val="bg2"/>
              </a:solidFill>
            </a:endParaRPr>
          </a:p>
        </p:txBody>
      </p:sp>
      <p:pic>
        <p:nvPicPr>
          <p:cNvPr id="5" name="Audio Recording Nov 30, 2022 at 6:29:52 PM">
            <a:hlinkClick r:id="" action="ppaction://media"/>
            <a:extLst>
              <a:ext uri="{FF2B5EF4-FFF2-40B4-BE49-F238E27FC236}">
                <a16:creationId xmlns:a16="http://schemas.microsoft.com/office/drawing/2014/main" id="{2CBEF3B8-342D-0700-4D91-497A7979E5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01000" y="5562600"/>
            <a:ext cx="812800" cy="812800"/>
          </a:xfrm>
          <a:prstGeom prst="rect">
            <a:avLst/>
          </a:prstGeom>
        </p:spPr>
      </p:pic>
    </p:spTree>
    <p:extLst>
      <p:ext uri="{BB962C8B-B14F-4D97-AF65-F5344CB8AC3E}">
        <p14:creationId xmlns:p14="http://schemas.microsoft.com/office/powerpoint/2010/main" val="1351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4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E757A-EA14-9192-2EE0-0C2BA6E10A74}"/>
              </a:ext>
            </a:extLst>
          </p:cNvPr>
          <p:cNvSpPr>
            <a:spLocks noGrp="1"/>
          </p:cNvSpPr>
          <p:nvPr>
            <p:ph idx="1"/>
          </p:nvPr>
        </p:nvSpPr>
        <p:spPr>
          <a:xfrm>
            <a:off x="533400" y="838200"/>
            <a:ext cx="8458200" cy="5181600"/>
          </a:xfrm>
        </p:spPr>
        <p:txBody>
          <a:bodyPr/>
          <a:lstStyle/>
          <a:p>
            <a:r>
              <a:rPr lang="en-US" altLang="en-US" sz="2200" dirty="0">
                <a:solidFill>
                  <a:srgbClr val="990033"/>
                </a:solidFill>
              </a:rPr>
              <a:t>Impact</a:t>
            </a:r>
            <a:endParaRPr lang="en-US" altLang="en-US" sz="2200" dirty="0"/>
          </a:p>
          <a:p>
            <a:pPr>
              <a:buClr>
                <a:schemeClr val="tx2"/>
              </a:buClr>
              <a:buSzPct val="75000"/>
              <a:buFont typeface="System Font Regular"/>
              <a:buChar char="◆"/>
            </a:pPr>
            <a:r>
              <a:rPr lang="en-US" sz="2000" dirty="0"/>
              <a:t>Public-Private Partnerships have proven effective in dealing with cyber threats. Such partnerships can draw from private and public agencies’ often-complementary strengths. Private entities control much of the critical infrastructure that is vulnerable to cyber threats and has developed their own cybersecurity programs. Compared to their public counterparts, private companies are capable of mustering more cyber expertise and can do so more rapidly, which makes them agile and enables them to respond faster. </a:t>
            </a:r>
          </a:p>
          <a:p>
            <a:pPr>
              <a:buClr>
                <a:schemeClr val="tx2"/>
              </a:buClr>
              <a:buSzPct val="75000"/>
              <a:buFont typeface="System Font Regular"/>
              <a:buChar char="◆"/>
            </a:pPr>
            <a:r>
              <a:rPr lang="en-US" sz="2000" dirty="0"/>
              <a:t>Maintaining the high level of coordination between industry, government, and law enforcement agencies necessary to disrupt malware-driven spam campaigns and other cybercrime must be at the forefront of any government-led initiative. Only such a cooperative effort has the potential to reduce the level of </a:t>
            </a:r>
            <a:r>
              <a:rPr lang="en-US" sz="2000" dirty="0" err="1"/>
              <a:t>eMail</a:t>
            </a:r>
            <a:r>
              <a:rPr lang="en-US" sz="2000" dirty="0"/>
              <a:t> phishing in the United States and worldwide. </a:t>
            </a:r>
          </a:p>
        </p:txBody>
      </p:sp>
      <p:pic>
        <p:nvPicPr>
          <p:cNvPr id="2" name="Audio Recording Nov 30, 2022 at 5:51:17 PM">
            <a:hlinkClick r:id="" action="ppaction://media"/>
            <a:extLst>
              <a:ext uri="{FF2B5EF4-FFF2-40B4-BE49-F238E27FC236}">
                <a16:creationId xmlns:a16="http://schemas.microsoft.com/office/drawing/2014/main" id="{42ADAF00-6B75-06D9-9D62-C2481BF661E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72174" y="5613400"/>
            <a:ext cx="812800" cy="812800"/>
          </a:xfrm>
          <a:prstGeom prst="rect">
            <a:avLst/>
          </a:prstGeom>
        </p:spPr>
      </p:pic>
    </p:spTree>
    <p:extLst>
      <p:ext uri="{BB962C8B-B14F-4D97-AF65-F5344CB8AC3E}">
        <p14:creationId xmlns:p14="http://schemas.microsoft.com/office/powerpoint/2010/main" val="11783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4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APCS">
  <a:themeElements>
    <a:clrScheme name="netsec_template[1]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fontScheme name="netsec_template[1]">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sec_template[1]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clrMap bg1="lt1" tx1="dk1" bg2="lt2" tx2="dk2" accent1="accent1" accent2="accent2" accent3="accent3" accent4="accent4" accent5="accent5" accent6="accent6" hlink="hlink" folHlink="folHlink"/>
    </a:extraClrScheme>
    <a:extraClrScheme>
      <a:clrScheme name="netsec_template[1]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800000"/>
        </a:folHlink>
      </a:clrScheme>
      <a:clrMap bg1="dk2" tx1="lt1" bg2="dk1" tx2="lt2" accent1="accent1" accent2="accent2" accent3="accent3" accent4="accent4" accent5="accent5" accent6="accent6" hlink="hlink" folHlink="folHlink"/>
    </a:extraClrScheme>
    <a:extraClrScheme>
      <a:clrScheme name="netsec_template[1] 3">
        <a:dk1>
          <a:srgbClr val="000000"/>
        </a:dk1>
        <a:lt1>
          <a:srgbClr val="FFFFFF"/>
        </a:lt1>
        <a:dk2>
          <a:srgbClr val="000000"/>
        </a:dk2>
        <a:lt2>
          <a:srgbClr val="CBCBCB"/>
        </a:lt2>
        <a:accent1>
          <a:srgbClr val="B2B2B2"/>
        </a:accent1>
        <a:accent2>
          <a:srgbClr val="EAEAEA"/>
        </a:accent2>
        <a:accent3>
          <a:srgbClr val="FFFFFF"/>
        </a:accent3>
        <a:accent4>
          <a:srgbClr val="000000"/>
        </a:accent4>
        <a:accent5>
          <a:srgbClr val="D5D5D5"/>
        </a:accent5>
        <a:accent6>
          <a:srgbClr val="D4D4D4"/>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5043</TotalTime>
  <Words>1376</Words>
  <Application>Microsoft Macintosh PowerPoint</Application>
  <PresentationFormat>On-screen Show (4:3)</PresentationFormat>
  <Paragraphs>63</Paragraphs>
  <Slides>9</Slides>
  <Notes>6</Notes>
  <HiddenSlides>0</HiddenSlides>
  <MMClips>8</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Arial Narrow</vt:lpstr>
      <vt:lpstr>Monotype Sorts</vt:lpstr>
      <vt:lpstr>Nimbus Roman No9 L</vt:lpstr>
      <vt:lpstr>System Font Regular</vt:lpstr>
      <vt:lpstr>Times New Roman</vt:lpstr>
      <vt:lpstr>APCS</vt:lpstr>
      <vt:lpstr>PBrush</vt:lpstr>
      <vt:lpstr>PowerPoint Presentation</vt:lpstr>
      <vt:lpstr>Goal/Scope</vt:lpstr>
      <vt:lpstr>Lit Review</vt:lpstr>
      <vt:lpstr>.. Lit Review</vt:lpstr>
      <vt:lpstr>Case Study </vt:lpstr>
      <vt:lpstr>Deliverables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7900-PR-XY</dc:title>
  <dc:creator>Max Garzon</dc:creator>
  <cp:lastModifiedBy>Yashwantej Dyavari Shetty (ydyvrsht)</cp:lastModifiedBy>
  <cp:revision>433</cp:revision>
  <dcterms:created xsi:type="dcterms:W3CDTF">2003-05-07T16:36:39Z</dcterms:created>
  <dcterms:modified xsi:type="dcterms:W3CDTF">2022-12-01T05:42:17Z</dcterms:modified>
</cp:coreProperties>
</file>