
<file path=[Content_Types].xml><?xml version="1.0" encoding="utf-8"?>
<Types xmlns="http://schemas.openxmlformats.org/package/2006/content-types">
  <Default Extension="bin" ContentType="application/vnd.openxmlformats-officedocument.oleObject"/>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56" r:id="rId1"/>
  </p:sldMasterIdLst>
  <p:notesMasterIdLst>
    <p:notesMasterId r:id="rId7"/>
  </p:notesMasterIdLst>
  <p:handoutMasterIdLst>
    <p:handoutMasterId r:id="rId8"/>
  </p:handoutMasterIdLst>
  <p:sldIdLst>
    <p:sldId id="368" r:id="rId2"/>
    <p:sldId id="401" r:id="rId3"/>
    <p:sldId id="415" r:id="rId4"/>
    <p:sldId id="416" r:id="rId5"/>
    <p:sldId id="417" r:id="rId6"/>
  </p:sldIdLst>
  <p:sldSz cx="9144000" cy="6858000" type="screen4x3"/>
  <p:notesSz cx="6985000" cy="9271000"/>
  <p:defaultTextStyle>
    <a:defPPr>
      <a:defRPr lang="en-US"/>
    </a:defPPr>
    <a:lvl1pPr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5pPr>
    <a:lvl6pPr marL="2286000" algn="l" defTabSz="914400" rtl="0" eaLnBrk="1" latinLnBrk="0" hangingPunct="1">
      <a:defRPr kumimoji="1" sz="2800" kern="1200">
        <a:solidFill>
          <a:schemeClr val="tx1"/>
        </a:solidFill>
        <a:latin typeface="Arial" panose="020B0604020202020204" pitchFamily="34" charset="0"/>
        <a:ea typeface="+mn-ea"/>
        <a:cs typeface="+mn-cs"/>
      </a:defRPr>
    </a:lvl6pPr>
    <a:lvl7pPr marL="2743200" algn="l" defTabSz="914400" rtl="0" eaLnBrk="1" latinLnBrk="0" hangingPunct="1">
      <a:defRPr kumimoji="1" sz="2800" kern="1200">
        <a:solidFill>
          <a:schemeClr val="tx1"/>
        </a:solidFill>
        <a:latin typeface="Arial" panose="020B0604020202020204" pitchFamily="34" charset="0"/>
        <a:ea typeface="+mn-ea"/>
        <a:cs typeface="+mn-cs"/>
      </a:defRPr>
    </a:lvl7pPr>
    <a:lvl8pPr marL="3200400" algn="l" defTabSz="914400" rtl="0" eaLnBrk="1" latinLnBrk="0" hangingPunct="1">
      <a:defRPr kumimoji="1" sz="2800" kern="1200">
        <a:solidFill>
          <a:schemeClr val="tx1"/>
        </a:solidFill>
        <a:latin typeface="Arial" panose="020B0604020202020204" pitchFamily="34" charset="0"/>
        <a:ea typeface="+mn-ea"/>
        <a:cs typeface="+mn-cs"/>
      </a:defRPr>
    </a:lvl8pPr>
    <a:lvl9pPr marL="3657600" algn="l" defTabSz="914400" rtl="0" eaLnBrk="1" latinLnBrk="0" hangingPunct="1">
      <a:defRPr kumimoji="1"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5" autoAdjust="0"/>
    <p:restoredTop sz="94640" autoAdjust="0"/>
  </p:normalViewPr>
  <p:slideViewPr>
    <p:cSldViewPr>
      <p:cViewPr varScale="1">
        <p:scale>
          <a:sx n="116" d="100"/>
          <a:sy n="116" d="100"/>
        </p:scale>
        <p:origin x="10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1326" y="-9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7517E81-45F6-4D1C-60DF-E1D5FE5270B7}"/>
              </a:ext>
            </a:extLst>
          </p:cNvPr>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5" name="Rectangle 3">
            <a:extLst>
              <a:ext uri="{FF2B5EF4-FFF2-40B4-BE49-F238E27FC236}">
                <a16:creationId xmlns:a16="http://schemas.microsoft.com/office/drawing/2014/main" id="{2BA523BB-A0D3-2EBE-E569-42AD7B8075B5}"/>
              </a:ext>
            </a:extLst>
          </p:cNvPr>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6" name="Rectangle 4">
            <a:extLst>
              <a:ext uri="{FF2B5EF4-FFF2-40B4-BE49-F238E27FC236}">
                <a16:creationId xmlns:a16="http://schemas.microsoft.com/office/drawing/2014/main" id="{429A7BFB-B3D5-D764-1DDF-3762926473B5}"/>
              </a:ext>
            </a:extLst>
          </p:cNvPr>
          <p:cNvSpPr>
            <a:spLocks noGrp="1" noChangeArrowheads="1"/>
          </p:cNvSpPr>
          <p:nvPr>
            <p:ph type="ftr" sz="quarter" idx="2"/>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7" name="Rectangle 5">
            <a:extLst>
              <a:ext uri="{FF2B5EF4-FFF2-40B4-BE49-F238E27FC236}">
                <a16:creationId xmlns:a16="http://schemas.microsoft.com/office/drawing/2014/main" id="{049D09B1-B7D7-C411-E0A2-9BABD40E5687}"/>
              </a:ext>
            </a:extLst>
          </p:cNvPr>
          <p:cNvSpPr>
            <a:spLocks noGrp="1" noChangeArrowheads="1"/>
          </p:cNvSpPr>
          <p:nvPr>
            <p:ph type="sldNum" sz="quarter" idx="3"/>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97770DCA-674E-9642-9CE5-A5833CE293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903930-AB58-AB81-E729-E3DA90B584DB}"/>
              </a:ext>
            </a:extLst>
          </p:cNvPr>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F3134700-1760-274F-1C5B-CB6C87D6B12D}"/>
              </a:ext>
            </a:extLst>
          </p:cNvPr>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5124" name="Rectangle 4">
            <a:extLst>
              <a:ext uri="{FF2B5EF4-FFF2-40B4-BE49-F238E27FC236}">
                <a16:creationId xmlns:a16="http://schemas.microsoft.com/office/drawing/2014/main" id="{2621BC61-2416-43EB-5182-DF53BCD5A2FB}"/>
              </a:ext>
            </a:extLst>
          </p:cNvPr>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2EED16EE-39D8-90E8-BECC-CB18A7459750}"/>
              </a:ext>
            </a:extLst>
          </p:cNvPr>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29785C52-3285-0904-22E6-8A67A1135953}"/>
              </a:ext>
            </a:extLst>
          </p:cNvPr>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B5D663C2-26D2-BAD8-0A4E-FEB4C87FC49F}"/>
              </a:ext>
            </a:extLst>
          </p:cNvPr>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51970CC4-B7DE-084C-BFA8-2EC0DD9E49C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D192F8A-4F84-2617-7722-58FC9A5F8F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C64B5C3E-6223-1547-B846-FB4CE26EB481}" type="slidenum">
              <a:rPr kumimoji="0" lang="en-US" altLang="en-US" sz="1200" smtClean="0">
                <a:latin typeface="Times New Roman" panose="02020603050405020304" pitchFamily="18" charset="0"/>
              </a:rPr>
              <a:pPr/>
              <a:t>1</a:t>
            </a:fld>
            <a:endParaRPr kumimoji="0" lang="en-US" altLang="en-US" sz="1200">
              <a:latin typeface="Times New Roman" panose="02020603050405020304" pitchFamily="18" charset="0"/>
            </a:endParaRPr>
          </a:p>
        </p:txBody>
      </p:sp>
      <p:sp>
        <p:nvSpPr>
          <p:cNvPr id="8195" name="Rectangle 2">
            <a:extLst>
              <a:ext uri="{FF2B5EF4-FFF2-40B4-BE49-F238E27FC236}">
                <a16:creationId xmlns:a16="http://schemas.microsoft.com/office/drawing/2014/main" id="{44C0E21D-6B53-8D44-C237-63B312E543DA}"/>
              </a:ext>
            </a:extLst>
          </p:cNvPr>
          <p:cNvSpPr>
            <a:spLocks noGrp="1" noRot="1" noChangeAspect="1" noChangeArrowheads="1" noTextEdit="1"/>
          </p:cNvSpPr>
          <p:nvPr>
            <p:ph type="sldImg"/>
          </p:nvPr>
        </p:nvSpPr>
        <p:spPr>
          <a:xfrm>
            <a:off x="1373188" y="927100"/>
            <a:ext cx="4237037" cy="3178175"/>
          </a:xfrm>
          <a:solidFill>
            <a:srgbClr val="FFFFFF"/>
          </a:solidFill>
          <a:ln/>
        </p:spPr>
      </p:sp>
      <p:sp>
        <p:nvSpPr>
          <p:cNvPr id="8196" name="Rectangle 3">
            <a:extLst>
              <a:ext uri="{FF2B5EF4-FFF2-40B4-BE49-F238E27FC236}">
                <a16:creationId xmlns:a16="http://schemas.microsoft.com/office/drawing/2014/main" id="{C9D077F6-FD86-C554-5617-155E949A6BD1}"/>
              </a:ext>
            </a:extLst>
          </p:cNvPr>
          <p:cNvSpPr>
            <a:spLocks noGrp="1" noChangeArrowheads="1"/>
          </p:cNvSpPr>
          <p:nvPr>
            <p:ph type="body" idx="1"/>
          </p:nvPr>
        </p:nvSpPr>
        <p:spPr>
          <a:xfrm>
            <a:off x="1065213" y="4413250"/>
            <a:ext cx="4859337" cy="3527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8560BD7F-4576-8334-A150-8832960C09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202AE7A0-71FD-8B41-A6FC-564E6F525880}" type="slidenum">
              <a:rPr kumimoji="0" lang="en-US" altLang="en-US" sz="1200" smtClean="0">
                <a:latin typeface="Times New Roman" panose="02020603050405020304" pitchFamily="18" charset="0"/>
              </a:rPr>
              <a:pPr/>
              <a:t>2</a:t>
            </a:fld>
            <a:endParaRPr kumimoji="0" lang="en-US" altLang="en-US" sz="1200">
              <a:latin typeface="Times New Roman" panose="02020603050405020304" pitchFamily="18" charset="0"/>
            </a:endParaRPr>
          </a:p>
        </p:txBody>
      </p:sp>
      <p:sp>
        <p:nvSpPr>
          <p:cNvPr id="10242" name="Rectangle 2">
            <a:extLst>
              <a:ext uri="{FF2B5EF4-FFF2-40B4-BE49-F238E27FC236}">
                <a16:creationId xmlns:a16="http://schemas.microsoft.com/office/drawing/2014/main" id="{B6E02BD6-2348-FB83-2CFD-AAE977E49920}"/>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2AF544BB-A76D-E02C-DC1B-D9B1CF05F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11A9F47-5A2E-CC93-3017-6B5412FD8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0E5A3EB1-ED4B-5749-998A-EC63D8A1AC67}" type="slidenum">
              <a:rPr kumimoji="0" lang="en-US" altLang="en-US" sz="1200" smtClean="0">
                <a:latin typeface="Times New Roman" panose="02020603050405020304" pitchFamily="18" charset="0"/>
              </a:rPr>
              <a:pPr/>
              <a:t>3</a:t>
            </a:fld>
            <a:endParaRPr kumimoji="0" lang="en-US" altLang="en-US" sz="1200">
              <a:latin typeface="Times New Roman" panose="02020603050405020304" pitchFamily="18" charset="0"/>
            </a:endParaRPr>
          </a:p>
        </p:txBody>
      </p:sp>
      <p:sp>
        <p:nvSpPr>
          <p:cNvPr id="12290" name="Rectangle 2">
            <a:extLst>
              <a:ext uri="{FF2B5EF4-FFF2-40B4-BE49-F238E27FC236}">
                <a16:creationId xmlns:a16="http://schemas.microsoft.com/office/drawing/2014/main" id="{38452E46-1111-17DB-0AAB-2EF445E64CE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51504BD5-7807-6618-0196-3A8AA74EFD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622335C-E7F3-2115-1ED1-207FC95DEC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3C3422A2-90A6-074F-9D20-B4CCE83F1203}" type="slidenum">
              <a:rPr kumimoji="0" lang="en-US" altLang="en-US" sz="1200" smtClean="0">
                <a:latin typeface="Times New Roman" panose="02020603050405020304" pitchFamily="18" charset="0"/>
              </a:rPr>
              <a:pPr/>
              <a:t>4</a:t>
            </a:fld>
            <a:endParaRPr kumimoji="0" lang="en-US" altLang="en-US" sz="1200">
              <a:latin typeface="Times New Roman" panose="02020603050405020304" pitchFamily="18" charset="0"/>
            </a:endParaRPr>
          </a:p>
        </p:txBody>
      </p:sp>
      <p:sp>
        <p:nvSpPr>
          <p:cNvPr id="14338" name="Rectangle 2">
            <a:extLst>
              <a:ext uri="{FF2B5EF4-FFF2-40B4-BE49-F238E27FC236}">
                <a16:creationId xmlns:a16="http://schemas.microsoft.com/office/drawing/2014/main" id="{E2334C36-78E8-5D4B-039F-118EF55567D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D366FD73-1FD9-CFF2-B2ED-63236E4A6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4450AA04-EAC4-A4A4-3B7E-F52DBC4F9D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3F0090FC-DC34-544C-8C2C-280CE4442EBD}" type="slidenum">
              <a:rPr kumimoji="0" lang="en-US" altLang="en-US" sz="1200" smtClean="0">
                <a:latin typeface="Times New Roman" panose="02020603050405020304" pitchFamily="18" charset="0"/>
              </a:rPr>
              <a:pPr/>
              <a:t>5</a:t>
            </a:fld>
            <a:endParaRPr kumimoji="0" lang="en-US" altLang="en-US" sz="1200">
              <a:latin typeface="Times New Roman" panose="02020603050405020304" pitchFamily="18" charset="0"/>
            </a:endParaRPr>
          </a:p>
        </p:txBody>
      </p:sp>
      <p:sp>
        <p:nvSpPr>
          <p:cNvPr id="16386" name="Rectangle 2">
            <a:extLst>
              <a:ext uri="{FF2B5EF4-FFF2-40B4-BE49-F238E27FC236}">
                <a16:creationId xmlns:a16="http://schemas.microsoft.com/office/drawing/2014/main" id="{EE93E20A-C278-CA6B-9013-22F4AC42C061}"/>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1831390-C6AA-F0E4-3C6F-2072BA56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Arc 3">
            <a:extLst>
              <a:ext uri="{FF2B5EF4-FFF2-40B4-BE49-F238E27FC236}">
                <a16:creationId xmlns:a16="http://schemas.microsoft.com/office/drawing/2014/main" id="{B3DFE283-5D9F-3613-D141-33F53B871EEC}"/>
              </a:ext>
            </a:extLst>
          </p:cNvPr>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pic>
        <p:nvPicPr>
          <p:cNvPr id="3" name="Picture 2">
            <a:extLst>
              <a:ext uri="{FF2B5EF4-FFF2-40B4-BE49-F238E27FC236}">
                <a16:creationId xmlns:a16="http://schemas.microsoft.com/office/drawing/2014/main" id="{81301FC0-4E8E-1C63-1B8A-F51A6B44CD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5797550"/>
            <a:ext cx="7016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
            <a:extLst>
              <a:ext uri="{FF2B5EF4-FFF2-40B4-BE49-F238E27FC236}">
                <a16:creationId xmlns:a16="http://schemas.microsoft.com/office/drawing/2014/main" id="{09B07D28-521B-1530-DF89-F7E65D12F7A2}"/>
              </a:ext>
            </a:extLst>
          </p:cNvPr>
          <p:cNvSpPr txBox="1">
            <a:spLocks noChangeArrowheads="1"/>
          </p:cNvSpPr>
          <p:nvPr userDrawn="1"/>
        </p:nvSpPr>
        <p:spPr bwMode="auto">
          <a:xfrm>
            <a:off x="7908925" y="6400800"/>
            <a:ext cx="1219200" cy="457200"/>
          </a:xfrm>
          <a:prstGeom prst="rect">
            <a:avLst/>
          </a:prstGeom>
          <a:noFill/>
          <a:ln>
            <a:noFill/>
          </a:ln>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
        <p:nvSpPr>
          <p:cNvPr id="12292" name="Rectangle 4"/>
          <p:cNvSpPr>
            <a:spLocks noGrp="1" noChangeArrowheads="1"/>
          </p:cNvSpPr>
          <p:nvPr>
            <p:ph type="ctrTitle" sz="quarter"/>
          </p:nvPr>
        </p:nvSpPr>
        <p:spPr>
          <a:xfrm>
            <a:off x="2590800" y="781050"/>
            <a:ext cx="6248400" cy="1143000"/>
          </a:xfrm>
        </p:spPr>
        <p:txBody>
          <a:bodyPr anchor="b"/>
          <a:lstStyle>
            <a:lvl1pPr>
              <a:defRPr sz="6600"/>
            </a:lvl1pPr>
          </a:lstStyle>
          <a:p>
            <a:r>
              <a:rPr lang="en-US"/>
              <a:t>Click to edit Master title style</a:t>
            </a:r>
          </a:p>
        </p:txBody>
      </p:sp>
      <p:sp>
        <p:nvSpPr>
          <p:cNvPr id="12293"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a:t>Click to edit Master subtitle style</a:t>
            </a:r>
          </a:p>
        </p:txBody>
      </p:sp>
      <p:sp>
        <p:nvSpPr>
          <p:cNvPr id="5" name="Rectangle 9">
            <a:extLst>
              <a:ext uri="{FF2B5EF4-FFF2-40B4-BE49-F238E27FC236}">
                <a16:creationId xmlns:a16="http://schemas.microsoft.com/office/drawing/2014/main" id="{24EC8F96-8169-C951-93A9-4125A5078B04}"/>
              </a:ext>
            </a:extLst>
          </p:cNvPr>
          <p:cNvSpPr>
            <a:spLocks noGrp="1" noChangeArrowheads="1"/>
          </p:cNvSpPr>
          <p:nvPr>
            <p:ph type="dt" sz="quarter" idx="10"/>
          </p:nvPr>
        </p:nvSpPr>
        <p:spPr>
          <a:xfrm>
            <a:off x="152400" y="5486400"/>
            <a:ext cx="1905000" cy="304800"/>
          </a:xfrm>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DD4D777A-C9F9-7741-153A-920A91179772}"/>
              </a:ext>
            </a:extLst>
          </p:cNvPr>
          <p:cNvSpPr>
            <a:spLocks noGrp="1" noChangeArrowheads="1"/>
          </p:cNvSpPr>
          <p:nvPr>
            <p:ph type="ftr" sz="quarter" idx="11"/>
          </p:nvPr>
        </p:nvSpPr>
        <p:spPr>
          <a:xfrm>
            <a:off x="152400" y="5791200"/>
            <a:ext cx="2667000" cy="304800"/>
          </a:xfrm>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3406ED48-8FF9-82FA-A4EA-9C86C99B2532}"/>
              </a:ext>
            </a:extLst>
          </p:cNvPr>
          <p:cNvSpPr>
            <a:spLocks noGrp="1" noChangeArrowheads="1"/>
          </p:cNvSpPr>
          <p:nvPr>
            <p:ph type="sldNum" sz="quarter" idx="12"/>
          </p:nvPr>
        </p:nvSpPr>
        <p:spPr/>
        <p:txBody>
          <a:bodyPr/>
          <a:lstStyle>
            <a:lvl1pPr>
              <a:defRPr/>
            </a:lvl1pPr>
          </a:lstStyle>
          <a:p>
            <a:pPr>
              <a:defRPr/>
            </a:pPr>
            <a:fld id="{587A4845-0E2F-154A-8533-AC9561F805EF}" type="slidenum">
              <a:rPr lang="ar-EG" altLang="en-US"/>
              <a:pPr>
                <a:defRPr/>
              </a:pPr>
              <a:t>‹#›</a:t>
            </a:fld>
            <a:endParaRPr lang="en-US" altLang="en-US"/>
          </a:p>
        </p:txBody>
      </p:sp>
    </p:spTree>
    <p:extLst>
      <p:ext uri="{BB962C8B-B14F-4D97-AF65-F5344CB8AC3E}">
        <p14:creationId xmlns:p14="http://schemas.microsoft.com/office/powerpoint/2010/main" val="62180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B5AA1E12-9571-1767-A99D-E60FABA83C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5797550"/>
            <a:ext cx="7016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a:extLst>
              <a:ext uri="{FF2B5EF4-FFF2-40B4-BE49-F238E27FC236}">
                <a16:creationId xmlns:a16="http://schemas.microsoft.com/office/drawing/2014/main" id="{2519FADA-D9BE-56F8-FDC2-AC390C8F3D28}"/>
              </a:ext>
            </a:extLst>
          </p:cNvPr>
          <p:cNvSpPr txBox="1">
            <a:spLocks noChangeArrowheads="1"/>
          </p:cNvSpPr>
          <p:nvPr userDrawn="1"/>
        </p:nvSpPr>
        <p:spPr bwMode="auto">
          <a:xfrm>
            <a:off x="7908925" y="6400800"/>
            <a:ext cx="1219200" cy="457200"/>
          </a:xfrm>
          <a:prstGeom prst="rect">
            <a:avLst/>
          </a:prstGeom>
          <a:noFill/>
          <a:ln>
            <a:noFill/>
          </a:ln>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a:extLst>
              <a:ext uri="{FF2B5EF4-FFF2-40B4-BE49-F238E27FC236}">
                <a16:creationId xmlns:a16="http://schemas.microsoft.com/office/drawing/2014/main" id="{99F9E248-A733-E7D7-6444-9C0902F3EC53}"/>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E1AEBB43-57D0-059F-8999-6D6367589EE6}"/>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D36C978D-6FB1-6F28-9E80-F9C9430270E6}"/>
              </a:ext>
            </a:extLst>
          </p:cNvPr>
          <p:cNvSpPr>
            <a:spLocks noGrp="1" noChangeArrowheads="1"/>
          </p:cNvSpPr>
          <p:nvPr>
            <p:ph type="sldNum" sz="quarter" idx="12"/>
          </p:nvPr>
        </p:nvSpPr>
        <p:spPr/>
        <p:txBody>
          <a:bodyPr/>
          <a:lstStyle>
            <a:lvl1pPr>
              <a:defRPr/>
            </a:lvl1pPr>
          </a:lstStyle>
          <a:p>
            <a:pPr>
              <a:defRPr/>
            </a:pPr>
            <a:fld id="{AD42FE90-73BC-6041-A3E7-39E972697823}" type="slidenum">
              <a:rPr lang="ar-EG" altLang="en-US"/>
              <a:pPr>
                <a:defRPr/>
              </a:pPr>
              <a:t>‹#›</a:t>
            </a:fld>
            <a:endParaRPr lang="en-US" altLang="en-US"/>
          </a:p>
        </p:txBody>
      </p:sp>
    </p:spTree>
    <p:extLst>
      <p:ext uri="{BB962C8B-B14F-4D97-AF65-F5344CB8AC3E}">
        <p14:creationId xmlns:p14="http://schemas.microsoft.com/office/powerpoint/2010/main" val="426373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Arc 3">
            <a:extLst>
              <a:ext uri="{FF2B5EF4-FFF2-40B4-BE49-F238E27FC236}">
                <a16:creationId xmlns:a16="http://schemas.microsoft.com/office/drawing/2014/main" id="{B1AECF23-50DB-2CDC-4E90-E48649251F85}"/>
              </a:ext>
            </a:extLst>
          </p:cNvPr>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aphicFrame>
        <p:nvGraphicFramePr>
          <p:cNvPr id="3" name="Object 21">
            <a:extLst>
              <a:ext uri="{FF2B5EF4-FFF2-40B4-BE49-F238E27FC236}">
                <a16:creationId xmlns:a16="http://schemas.microsoft.com/office/drawing/2014/main" id="{297DDE70-817F-5426-C10A-98AB2853EB60}"/>
              </a:ext>
            </a:extLst>
          </p:cNvPr>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name="PBrush" r:id="rId2" imgW="1181100" imgH="469900" progId="PBrush">
                  <p:embed/>
                </p:oleObj>
              </mc:Choice>
              <mc:Fallback>
                <p:oleObj name="PBrush" r:id="rId2" imgW="1181100" imgH="469900" progId="PBrush">
                  <p:embed/>
                  <p:pic>
                    <p:nvPicPr>
                      <p:cNvPr id="19459" name="Object 21">
                        <a:extLst>
                          <a:ext uri="{FF2B5EF4-FFF2-40B4-BE49-F238E27FC236}">
                            <a16:creationId xmlns:a16="http://schemas.microsoft.com/office/drawing/2014/main" id="{38ECD94B-43FE-61BE-1C43-C82EEAF2A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rc 3">
            <a:extLst>
              <a:ext uri="{FF2B5EF4-FFF2-40B4-BE49-F238E27FC236}">
                <a16:creationId xmlns:a16="http://schemas.microsoft.com/office/drawing/2014/main" id="{B4239D75-782F-2D3A-108B-2CBA602D17EF}"/>
              </a:ext>
            </a:extLst>
          </p:cNvPr>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pic>
        <p:nvPicPr>
          <p:cNvPr id="5" name="Picture 4">
            <a:extLst>
              <a:ext uri="{FF2B5EF4-FFF2-40B4-BE49-F238E27FC236}">
                <a16:creationId xmlns:a16="http://schemas.microsoft.com/office/drawing/2014/main" id="{F799B85F-CBFA-5102-FCCB-5C2F2F8FFCC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225" y="5797550"/>
            <a:ext cx="7016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68385024-1131-5E83-E543-2937F964BB33}"/>
              </a:ext>
            </a:extLst>
          </p:cNvPr>
          <p:cNvSpPr txBox="1">
            <a:spLocks noChangeArrowheads="1"/>
          </p:cNvSpPr>
          <p:nvPr userDrawn="1"/>
        </p:nvSpPr>
        <p:spPr bwMode="auto">
          <a:xfrm>
            <a:off x="7908925" y="6400800"/>
            <a:ext cx="1219200" cy="457200"/>
          </a:xfrm>
          <a:prstGeom prst="rect">
            <a:avLst/>
          </a:prstGeom>
          <a:noFill/>
          <a:ln>
            <a:noFill/>
          </a:ln>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7/8900</a:t>
            </a:r>
            <a:br>
              <a:rPr lang="en-GB" sz="1200" b="1" dirty="0">
                <a:solidFill>
                  <a:srgbClr val="002060"/>
                </a:solidFill>
                <a:latin typeface="Nimbus Roman No9 L" pitchFamily="16" charset="0"/>
              </a:rPr>
            </a:br>
            <a:r>
              <a:rPr lang="en-GB" sz="1200" b="1" dirty="0">
                <a:solidFill>
                  <a:srgbClr val="002060"/>
                </a:solidFill>
                <a:latin typeface="Nimbus Roman No9 L" pitchFamily="16" charset="0"/>
              </a:rPr>
              <a:t>Cyber ethics</a:t>
            </a:r>
            <a:endParaRPr lang="en-US" sz="1200" b="1" dirty="0">
              <a:solidFill>
                <a:srgbClr val="002060"/>
              </a:solidFill>
              <a:ea typeface="Batang" pitchFamily="18" charset="-127"/>
            </a:endParaRPr>
          </a:p>
        </p:txBody>
      </p:sp>
    </p:spTree>
    <p:extLst>
      <p:ext uri="{BB962C8B-B14F-4D97-AF65-F5344CB8AC3E}">
        <p14:creationId xmlns:p14="http://schemas.microsoft.com/office/powerpoint/2010/main" val="3150468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rc 2">
            <a:extLst>
              <a:ext uri="{FF2B5EF4-FFF2-40B4-BE49-F238E27FC236}">
                <a16:creationId xmlns:a16="http://schemas.microsoft.com/office/drawing/2014/main" id="{23A8D70E-83DA-90A3-A439-E8FB2F4BCE4E}"/>
              </a:ext>
            </a:extLst>
          </p:cNvPr>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a:extLst>
              <a:ext uri="{FF2B5EF4-FFF2-40B4-BE49-F238E27FC236}">
                <a16:creationId xmlns:a16="http://schemas.microsoft.com/office/drawing/2014/main" id="{71A4B1E7-4620-BF6D-A154-BF7AEDE04225}"/>
              </a:ext>
            </a:extLst>
          </p:cNvPr>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08634CFA-27D5-F2AF-32B3-DA2A6CCCDB17}"/>
              </a:ext>
            </a:extLst>
          </p:cNvPr>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2" name="Rectangle 8">
            <a:extLst>
              <a:ext uri="{FF2B5EF4-FFF2-40B4-BE49-F238E27FC236}">
                <a16:creationId xmlns:a16="http://schemas.microsoft.com/office/drawing/2014/main" id="{B083B070-A8EA-5BF8-1A20-F2C345144492}"/>
              </a:ext>
            </a:extLst>
          </p:cNvPr>
          <p:cNvSpPr>
            <a:spLocks noGrp="1" noChangeArrowheads="1"/>
          </p:cNvSpPr>
          <p:nvPr>
            <p:ph type="dt" sz="half" idx="2"/>
          </p:nvPr>
        </p:nvSpPr>
        <p:spPr bwMode="auto">
          <a:xfrm>
            <a:off x="152400" y="55626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3" name="Rectangle 9">
            <a:extLst>
              <a:ext uri="{FF2B5EF4-FFF2-40B4-BE49-F238E27FC236}">
                <a16:creationId xmlns:a16="http://schemas.microsoft.com/office/drawing/2014/main" id="{27D39900-41A2-A311-FADD-5699C0095FBF}"/>
              </a:ext>
            </a:extLst>
          </p:cNvPr>
          <p:cNvSpPr>
            <a:spLocks noGrp="1" noChangeArrowheads="1"/>
          </p:cNvSpPr>
          <p:nvPr>
            <p:ph type="ftr" sz="quarter" idx="3"/>
          </p:nvPr>
        </p:nvSpPr>
        <p:spPr bwMode="auto">
          <a:xfrm>
            <a:off x="152400" y="5867400"/>
            <a:ext cx="2590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4" name="Rectangle 10">
            <a:extLst>
              <a:ext uri="{FF2B5EF4-FFF2-40B4-BE49-F238E27FC236}">
                <a16:creationId xmlns:a16="http://schemas.microsoft.com/office/drawing/2014/main" id="{70357610-61A8-D792-DA26-BFC14F38E4E9}"/>
              </a:ext>
            </a:extLst>
          </p:cNvPr>
          <p:cNvSpPr>
            <a:spLocks noGrp="1" noChangeArrowheads="1"/>
          </p:cNvSpPr>
          <p:nvPr>
            <p:ph type="sldNum" sz="quarter" idx="4"/>
          </p:nvPr>
        </p:nvSpPr>
        <p:spPr bwMode="auto">
          <a:xfrm>
            <a:off x="152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0000"/>
              <a:buFont typeface="Monotype Sorts" pitchFamily="2" charset="2"/>
              <a:buChar char="n"/>
              <a:defRPr kumimoji="0" sz="1400">
                <a:solidFill>
                  <a:schemeClr val="folHlink"/>
                </a:solidFill>
              </a:defRPr>
            </a:lvl1pPr>
          </a:lstStyle>
          <a:p>
            <a:pPr>
              <a:defRPr/>
            </a:pPr>
            <a:fld id="{5363DD77-D909-4F42-832E-1DF04B2F6D2A}" type="slidenum">
              <a:rPr lang="ar-EG"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itchFamily="34" charset="0"/>
        </a:defRPr>
      </a:lvl5pPr>
      <a:lvl6pPr marL="457200" algn="l" rtl="0" eaLnBrk="1" fontAlgn="base" hangingPunct="1">
        <a:lnSpc>
          <a:spcPct val="70000"/>
        </a:lnSpc>
        <a:spcBef>
          <a:spcPct val="0"/>
        </a:spcBef>
        <a:spcAft>
          <a:spcPct val="0"/>
        </a:spcAft>
        <a:defRPr kumimoji="1" sz="4800" b="1">
          <a:solidFill>
            <a:schemeClr val="tx2"/>
          </a:solidFill>
          <a:latin typeface="Arial Narrow" pitchFamily="34" charset="0"/>
        </a:defRPr>
      </a:lvl6pPr>
      <a:lvl7pPr marL="914400" algn="l" rtl="0" eaLnBrk="1" fontAlgn="base" hangingPunct="1">
        <a:lnSpc>
          <a:spcPct val="70000"/>
        </a:lnSpc>
        <a:spcBef>
          <a:spcPct val="0"/>
        </a:spcBef>
        <a:spcAft>
          <a:spcPct val="0"/>
        </a:spcAft>
        <a:defRPr kumimoji="1" sz="4800" b="1">
          <a:solidFill>
            <a:schemeClr val="tx2"/>
          </a:solidFill>
          <a:latin typeface="Arial Narrow" pitchFamily="34" charset="0"/>
        </a:defRPr>
      </a:lvl7pPr>
      <a:lvl8pPr marL="1371600" algn="l" rtl="0" eaLnBrk="1" fontAlgn="base" hangingPunct="1">
        <a:lnSpc>
          <a:spcPct val="70000"/>
        </a:lnSpc>
        <a:spcBef>
          <a:spcPct val="0"/>
        </a:spcBef>
        <a:spcAft>
          <a:spcPct val="0"/>
        </a:spcAft>
        <a:defRPr kumimoji="1" sz="4800" b="1">
          <a:solidFill>
            <a:schemeClr val="tx2"/>
          </a:solidFill>
          <a:latin typeface="Arial Narrow" pitchFamily="34" charset="0"/>
        </a:defRPr>
      </a:lvl8pPr>
      <a:lvl9pPr marL="1828800" algn="l" rtl="0" eaLnBrk="1" fontAlgn="base" hangingPunct="1">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hyperlink" Target="https://www.cs.cmu.edu/~jasonh/publications/www2007-training-submit.pdf"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archives.fbi.gov/archives/news/stories/2009/october/phishphry_100709" TargetMode="External"/><Relationship Id="rId5" Type="http://schemas.openxmlformats.org/officeDocument/2006/relationships/hyperlink" Target="https://www.ftc.gov/news-events/topics/identity-theft/phishing-scams" TargetMode="Externa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4.png"/><Relationship Id="rId5" Type="http://schemas.openxmlformats.org/officeDocument/2006/relationships/hyperlink" Target="https://archives.fbi.gov/archives/news/stories/2009/october/phishphry_100709" TargetMode="Externa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4.png"/><Relationship Id="rId5" Type="http://schemas.openxmlformats.org/officeDocument/2006/relationships/hyperlink" Target="https://resources.infosecinstitute.com/topic/anti-phishing-laws-regulations/" TargetMode="Externa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5230BE9-1568-0346-43BB-3FB0953562CA}"/>
              </a:ext>
            </a:extLst>
          </p:cNvPr>
          <p:cNvSpPr>
            <a:spLocks noGrp="1" noChangeArrowheads="1"/>
          </p:cNvSpPr>
          <p:nvPr>
            <p:ph type="subTitle" sz="quarter" idx="1"/>
          </p:nvPr>
        </p:nvSpPr>
        <p:spPr>
          <a:xfrm>
            <a:off x="1028700" y="1738313"/>
            <a:ext cx="7505700" cy="4281487"/>
          </a:xfrm>
        </p:spPr>
        <p:txBody>
          <a:bodyPr lIns="0" tIns="0" rIns="0" bIns="0" anchor="ctr"/>
          <a:lstStyle/>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sz="3200" b="1" dirty="0">
                <a:solidFill>
                  <a:srgbClr val="002060"/>
                </a:solidFill>
                <a:cs typeface="Arial" panose="020B0604020202020204" pitchFamily="34" charset="0"/>
              </a:rPr>
              <a:t>Progress Report</a:t>
            </a:r>
            <a:br>
              <a:rPr lang="en-GB" altLang="en-US" sz="3200" b="1" dirty="0">
                <a:solidFill>
                  <a:srgbClr val="002060"/>
                </a:solidFill>
                <a:cs typeface="Arial" panose="020B0604020202020204" pitchFamily="34" charset="0"/>
              </a:rPr>
            </a:br>
            <a:r>
              <a:rPr lang="en-GB" altLang="en-US" sz="3200" b="1" dirty="0" err="1">
                <a:solidFill>
                  <a:schemeClr val="bg1">
                    <a:lumMod val="50000"/>
                  </a:schemeClr>
                </a:solidFill>
                <a:cs typeface="Arial" panose="020B0604020202020204" pitchFamily="34" charset="0"/>
              </a:rPr>
              <a:t>eMail</a:t>
            </a:r>
            <a:r>
              <a:rPr lang="en-GB" altLang="en-US" sz="3200" b="1" dirty="0">
                <a:solidFill>
                  <a:schemeClr val="bg1">
                    <a:lumMod val="50000"/>
                  </a:schemeClr>
                </a:solidFill>
                <a:cs typeface="Arial" panose="020B0604020202020204" pitchFamily="34" charset="0"/>
              </a:rPr>
              <a:t> Phishing In The USA</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en-GB" altLang="en-US" sz="3200" b="1" dirty="0">
              <a:cs typeface="Arial" panose="020B0604020202020204" pitchFamily="34"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err="1">
                <a:cs typeface="Arial" panose="020B0604020202020204" pitchFamily="34" charset="0"/>
              </a:rPr>
              <a:t>Shanthan</a:t>
            </a:r>
            <a:r>
              <a:rPr lang="en-GB" altLang="en-US" b="1" dirty="0">
                <a:cs typeface="Arial" panose="020B0604020202020204" pitchFamily="34" charset="0"/>
              </a:rPr>
              <a:t> Reddy </a:t>
            </a:r>
            <a:r>
              <a:rPr lang="en-GB" altLang="en-US" b="1" dirty="0" err="1">
                <a:cs typeface="Arial" panose="020B0604020202020204" pitchFamily="34" charset="0"/>
              </a:rPr>
              <a:t>Chilukuri</a:t>
            </a:r>
            <a:endParaRPr lang="en-GB" altLang="en-US" b="1" dirty="0">
              <a:cs typeface="Arial" panose="020B0604020202020204" pitchFamily="34"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a:cs typeface="Arial" panose="020B0604020202020204" pitchFamily="34" charset="0"/>
              </a:rPr>
              <a:t> </a:t>
            </a:r>
            <a:r>
              <a:rPr lang="en-GB" altLang="en-US" b="1" dirty="0" err="1">
                <a:cs typeface="Arial" panose="020B0604020202020204" pitchFamily="34" charset="0"/>
              </a:rPr>
              <a:t>Yashwantej</a:t>
            </a:r>
            <a:r>
              <a:rPr lang="en-GB" altLang="en-US" b="1" dirty="0">
                <a:cs typeface="Arial" panose="020B0604020202020204" pitchFamily="34" charset="0"/>
              </a:rPr>
              <a:t> </a:t>
            </a:r>
            <a:r>
              <a:rPr lang="en-GB" altLang="en-US" b="1" dirty="0" err="1">
                <a:cs typeface="Arial" panose="020B0604020202020204" pitchFamily="34" charset="0"/>
              </a:rPr>
              <a:t>Dyavari</a:t>
            </a:r>
            <a:r>
              <a:rPr lang="en-GB" altLang="en-US" b="1" dirty="0">
                <a:cs typeface="Arial" panose="020B0604020202020204" pitchFamily="34" charset="0"/>
              </a:rPr>
              <a:t> Shetty</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b="1" dirty="0" err="1">
                <a:cs typeface="Arial" panose="020B0604020202020204" pitchFamily="34" charset="0"/>
              </a:rPr>
              <a:t>Tasleem</a:t>
            </a:r>
            <a:r>
              <a:rPr lang="en-GB" altLang="en-US" b="1" dirty="0">
                <a:cs typeface="Arial" panose="020B0604020202020204" pitchFamily="34" charset="0"/>
              </a:rPr>
              <a:t> Shaik</a:t>
            </a:r>
            <a:br>
              <a:rPr lang="en-GB" altLang="en-US" b="1" dirty="0">
                <a:cs typeface="Arial" panose="020B0604020202020204" pitchFamily="34" charset="0"/>
              </a:rPr>
            </a:br>
            <a:r>
              <a:rPr lang="en-GB" altLang="en-US" b="1" dirty="0">
                <a:cs typeface="Arial" panose="020B0604020202020204" pitchFamily="34" charset="0"/>
              </a:rPr>
              <a:t>					</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US" sz="1800" b="1" dirty="0">
                <a:solidFill>
                  <a:srgbClr val="C00000"/>
                </a:solidFill>
              </a:rPr>
              <a:t>[    /100. </a:t>
            </a:r>
            <a:r>
              <a:rPr lang="en-US" sz="1800" b="1" dirty="0" err="1">
                <a:solidFill>
                  <a:srgbClr val="C00000"/>
                </a:solidFill>
              </a:rPr>
              <a:t>Presn</a:t>
            </a:r>
            <a:r>
              <a:rPr lang="en-US" sz="1800" b="1" dirty="0">
                <a:solidFill>
                  <a:srgbClr val="C00000"/>
                </a:solidFill>
              </a:rPr>
              <a:t>:-15   Goal/S:-10   </a:t>
            </a:r>
            <a:r>
              <a:rPr lang="en-US" sz="1800" b="1" dirty="0" err="1">
                <a:solidFill>
                  <a:srgbClr val="C00000"/>
                </a:solidFill>
              </a:rPr>
              <a:t>LitRev</a:t>
            </a:r>
            <a:r>
              <a:rPr lang="en-US" sz="1800" b="1" dirty="0">
                <a:solidFill>
                  <a:srgbClr val="C00000"/>
                </a:solidFill>
              </a:rPr>
              <a:t>: -30   Case: -15   </a:t>
            </a:r>
            <a:r>
              <a:rPr lang="en-US" sz="1800" b="1" dirty="0" err="1">
                <a:solidFill>
                  <a:srgbClr val="C00000"/>
                </a:solidFill>
              </a:rPr>
              <a:t>Dels</a:t>
            </a:r>
            <a:r>
              <a:rPr lang="en-US" sz="1800" b="1" dirty="0">
                <a:solidFill>
                  <a:srgbClr val="C00000"/>
                </a:solidFill>
              </a:rPr>
              <a:t>: -30]</a:t>
            </a: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en-GB" altLang="en-US" sz="1800" b="1" dirty="0">
                <a:cs typeface="Arial" panose="020B0604020202020204" pitchFamily="34" charset="0"/>
              </a:rPr>
              <a:t>	</a:t>
            </a:r>
            <a:endParaRPr lang="en-GB" altLang="en-US" sz="1800" b="1" i="1" dirty="0">
              <a:cs typeface="Arial" panose="020B0604020202020204" pitchFamily="34" charset="0"/>
            </a:endParaRPr>
          </a:p>
        </p:txBody>
      </p:sp>
      <p:sp>
        <p:nvSpPr>
          <p:cNvPr id="7170" name="Rectangle 3">
            <a:extLst>
              <a:ext uri="{FF2B5EF4-FFF2-40B4-BE49-F238E27FC236}">
                <a16:creationId xmlns:a16="http://schemas.microsoft.com/office/drawing/2014/main" id="{9CCA7475-F7B6-CCF1-24CD-2AB55CE44581}"/>
              </a:ext>
            </a:extLst>
          </p:cNvPr>
          <p:cNvSpPr>
            <a:spLocks noChangeArrowheads="1"/>
          </p:cNvSpPr>
          <p:nvPr/>
        </p:nvSpPr>
        <p:spPr bwMode="auto">
          <a:xfrm>
            <a:off x="3262313" y="201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endParaRPr lang="en-US" altLang="en-US"/>
          </a:p>
        </p:txBody>
      </p:sp>
      <p:sp>
        <p:nvSpPr>
          <p:cNvPr id="2" name="Rectangle 5">
            <a:extLst>
              <a:ext uri="{FF2B5EF4-FFF2-40B4-BE49-F238E27FC236}">
                <a16:creationId xmlns:a16="http://schemas.microsoft.com/office/drawing/2014/main" id="{F8BD0C6A-B70E-5440-AA4E-7E03F661B81D}"/>
              </a:ext>
            </a:extLst>
          </p:cNvPr>
          <p:cNvSpPr>
            <a:spLocks noChangeArrowheads="1"/>
          </p:cNvSpPr>
          <p:nvPr/>
        </p:nvSpPr>
        <p:spPr bwMode="auto">
          <a:xfrm>
            <a:off x="914400" y="1219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endParaRPr lang="en-GB" altLang="en-US" i="1"/>
          </a:p>
        </p:txBody>
      </p:sp>
      <p:pic>
        <p:nvPicPr>
          <p:cNvPr id="7172" name="Picture 9">
            <a:extLst>
              <a:ext uri="{FF2B5EF4-FFF2-40B4-BE49-F238E27FC236}">
                <a16:creationId xmlns:a16="http://schemas.microsoft.com/office/drawing/2014/main" id="{297F045B-ADB5-9413-ED28-ED3FDB0A9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
            <a:ext cx="1778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E78A19F5-9909-3698-35DD-71193EB9B657}"/>
              </a:ext>
            </a:extLst>
          </p:cNvPr>
          <p:cNvSpPr>
            <a:spLocks noGrp="1" noChangeArrowheads="1"/>
          </p:cNvSpPr>
          <p:nvPr>
            <p:ph type="title"/>
          </p:nvPr>
        </p:nvSpPr>
        <p:spPr>
          <a:xfrm>
            <a:off x="2514600" y="220663"/>
            <a:ext cx="3886200" cy="533400"/>
          </a:xfrm>
        </p:spPr>
        <p:txBody>
          <a:bodyPr/>
          <a:lstStyle/>
          <a:p>
            <a:pPr algn="ctr"/>
            <a:r>
              <a:rPr lang="en-US" altLang="en-US">
                <a:solidFill>
                  <a:srgbClr val="00467A"/>
                </a:solidFill>
              </a:rPr>
              <a:t>Goal/Scope</a:t>
            </a:r>
            <a:endParaRPr lang="en-US" altLang="en-US" sz="2800" b="0">
              <a:solidFill>
                <a:srgbClr val="002060"/>
              </a:solidFill>
            </a:endParaRPr>
          </a:p>
        </p:txBody>
      </p:sp>
      <p:sp>
        <p:nvSpPr>
          <p:cNvPr id="9218" name="Rectangle 3">
            <a:extLst>
              <a:ext uri="{FF2B5EF4-FFF2-40B4-BE49-F238E27FC236}">
                <a16:creationId xmlns:a16="http://schemas.microsoft.com/office/drawing/2014/main" id="{A17B966C-67FA-2486-E9DE-7E4155B9FD8E}"/>
              </a:ext>
            </a:extLst>
          </p:cNvPr>
          <p:cNvSpPr>
            <a:spLocks noGrp="1" noChangeArrowheads="1"/>
          </p:cNvSpPr>
          <p:nvPr>
            <p:ph type="body" idx="1"/>
          </p:nvPr>
        </p:nvSpPr>
        <p:spPr>
          <a:xfrm>
            <a:off x="381000" y="1081088"/>
            <a:ext cx="8610600" cy="5065712"/>
          </a:xfrm>
        </p:spPr>
        <p:txBody>
          <a:bodyPr/>
          <a:lstStyle/>
          <a:p>
            <a:r>
              <a:rPr lang="en-US" altLang="en-US" sz="2200" dirty="0">
                <a:solidFill>
                  <a:srgbClr val="990033"/>
                </a:solidFill>
              </a:rPr>
              <a:t>The Cyber Ethical Issue in this Project </a:t>
            </a:r>
            <a:endParaRPr lang="en-US" altLang="en-US" sz="2000" dirty="0"/>
          </a:p>
          <a:p>
            <a:pPr lvl="1"/>
            <a:r>
              <a:rPr lang="en-US" altLang="en-US" sz="2000" dirty="0"/>
              <a:t> </a:t>
            </a:r>
            <a:r>
              <a:rPr lang="en-US" altLang="en-US" sz="2000" dirty="0" err="1"/>
              <a:t>eMail</a:t>
            </a:r>
            <a:r>
              <a:rPr lang="en-US" altLang="en-US" sz="2000" dirty="0"/>
              <a:t> Phishing In The USA</a:t>
            </a:r>
          </a:p>
          <a:p>
            <a:r>
              <a:rPr lang="en-US" altLang="en-US" sz="2200" dirty="0">
                <a:solidFill>
                  <a:srgbClr val="990033"/>
                </a:solidFill>
              </a:rPr>
              <a:t>Goal and Scope</a:t>
            </a:r>
            <a:endParaRPr lang="en-US" altLang="en-US" sz="2000" dirty="0"/>
          </a:p>
          <a:p>
            <a:pPr lvl="1"/>
            <a:r>
              <a:rPr lang="en-US" altLang="en-US" sz="2000" dirty="0"/>
              <a:t>The goal is to identify the top three most effective existing laws to address the problem and assess to replace the ineffective laws for Institutions and individuals working on new more effective laws to resolve the issue.</a:t>
            </a:r>
          </a:p>
          <a:p>
            <a:r>
              <a:rPr lang="en-US" altLang="en-US" sz="2200" dirty="0">
                <a:solidFill>
                  <a:srgbClr val="990033"/>
                </a:solidFill>
              </a:rPr>
              <a:t>Population and Problem</a:t>
            </a:r>
            <a:endParaRPr lang="en-US" altLang="en-US" sz="2000" dirty="0"/>
          </a:p>
          <a:p>
            <a:pPr lvl="1"/>
            <a:r>
              <a:rPr lang="en-US" altLang="en-US" sz="2000" dirty="0"/>
              <a:t>The population is spam emails received by people in the USA.        A semantic attack is a technology-based issue that exploits human vulnerabilities. Rather than taking advantage of system vulnerabilities, semantic attacks take advantage of the way humans interact with computers or interpret messages. we have seen a dramatic increase in semantic attacks by using URLs in spam emails known as </a:t>
            </a:r>
            <a:r>
              <a:rPr lang="en-US" altLang="en-US" sz="2000" dirty="0" err="1"/>
              <a:t>eMail</a:t>
            </a:r>
            <a:r>
              <a:rPr lang="en-US" altLang="en-US" sz="2000" dirty="0"/>
              <a:t> phishing [1].</a:t>
            </a:r>
          </a:p>
          <a:p>
            <a:pPr lvl="1"/>
            <a:endParaRPr lang="en-US" altLang="en-US" sz="2000" dirty="0"/>
          </a:p>
        </p:txBody>
      </p:sp>
      <p:sp>
        <p:nvSpPr>
          <p:cNvPr id="9220" name="TextBox 1">
            <a:extLst>
              <a:ext uri="{FF2B5EF4-FFF2-40B4-BE49-F238E27FC236}">
                <a16:creationId xmlns:a16="http://schemas.microsoft.com/office/drawing/2014/main" id="{83E4FE85-DAC9-A39A-B01D-2B7AB9C59CC5}"/>
              </a:ext>
            </a:extLst>
          </p:cNvPr>
          <p:cNvSpPr txBox="1">
            <a:spLocks noChangeArrowheads="1"/>
          </p:cNvSpPr>
          <p:nvPr/>
        </p:nvSpPr>
        <p:spPr bwMode="auto">
          <a:xfrm>
            <a:off x="2819400" y="6254750"/>
            <a:ext cx="3505200" cy="430213"/>
          </a:xfrm>
          <a:prstGeom prst="rect">
            <a:avLst/>
          </a:prstGeom>
          <a:noFill/>
          <a:ln>
            <a:noFill/>
          </a:ln>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defRPr/>
            </a:pPr>
            <a:r>
              <a:rPr lang="en-US" altLang="en-US" sz="1100" baseline="30000" dirty="0">
                <a:solidFill>
                  <a:schemeClr val="bg2"/>
                </a:solidFill>
              </a:rPr>
              <a:t>[1] </a:t>
            </a:r>
            <a:r>
              <a:rPr lang="en-US" altLang="en-US" sz="1100" dirty="0">
                <a:solidFill>
                  <a:schemeClr val="bg2"/>
                </a:solidFill>
                <a:latin typeface="+mn-lt"/>
              </a:rPr>
              <a:t>Carnegie Mellon University </a:t>
            </a:r>
            <a:r>
              <a:rPr lang="en-US" altLang="en-US" sz="1100" dirty="0">
                <a:solidFill>
                  <a:schemeClr val="bg2"/>
                </a:solidFill>
              </a:rPr>
              <a:t>(2009). </a:t>
            </a:r>
            <a:r>
              <a:rPr lang="en-US" altLang="en-US" sz="1100" dirty="0">
                <a:solidFill>
                  <a:schemeClr val="bg2"/>
                </a:solidFill>
                <a:hlinkClick r:id="rId5"/>
              </a:rPr>
              <a:t>Teaching Jonny Not to Fall for Phish</a:t>
            </a:r>
            <a:r>
              <a:rPr lang="en-US" altLang="en-US" sz="1100" dirty="0">
                <a:solidFill>
                  <a:schemeClr val="bg2"/>
                </a:solidFill>
              </a:rPr>
              <a:t>, USA, pp</a:t>
            </a:r>
          </a:p>
        </p:txBody>
      </p:sp>
      <p:sp>
        <p:nvSpPr>
          <p:cNvPr id="2" name="TextBox 1">
            <a:extLst>
              <a:ext uri="{FF2B5EF4-FFF2-40B4-BE49-F238E27FC236}">
                <a16:creationId xmlns:a16="http://schemas.microsoft.com/office/drawing/2014/main" id="{3454349F-BDB4-7708-8789-E3251DDBBF39}"/>
              </a:ext>
            </a:extLst>
          </p:cNvPr>
          <p:cNvSpPr txBox="1">
            <a:spLocks noChangeArrowheads="1"/>
          </p:cNvSpPr>
          <p:nvPr/>
        </p:nvSpPr>
        <p:spPr bwMode="auto">
          <a:xfrm>
            <a:off x="2362200" y="711200"/>
            <a:ext cx="441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C00000"/>
                </a:solidFill>
              </a:rPr>
              <a:t>[-3: Popn?  -4 Problem? -3 Goal+Scope?]</a:t>
            </a:r>
          </a:p>
        </p:txBody>
      </p:sp>
      <p:pic>
        <p:nvPicPr>
          <p:cNvPr id="3" name="Audio Recording Nov 5, 2022 at 9:31:26 PM">
            <a:hlinkClick r:id="" action="ppaction://media"/>
            <a:extLst>
              <a:ext uri="{FF2B5EF4-FFF2-40B4-BE49-F238E27FC236}">
                <a16:creationId xmlns:a16="http://schemas.microsoft.com/office/drawing/2014/main" id="{AB53514B-EAB8-6544-EECD-CBFA6A04D75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77200" y="55626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95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1C26DB77-D260-95DD-2645-C26A0076E3B2}"/>
              </a:ext>
            </a:extLst>
          </p:cNvPr>
          <p:cNvSpPr>
            <a:spLocks noGrp="1" noChangeArrowheads="1"/>
          </p:cNvSpPr>
          <p:nvPr>
            <p:ph type="title"/>
          </p:nvPr>
        </p:nvSpPr>
        <p:spPr>
          <a:xfrm>
            <a:off x="2133600" y="0"/>
            <a:ext cx="4724400" cy="914400"/>
          </a:xfrm>
        </p:spPr>
        <p:txBody>
          <a:bodyPr/>
          <a:lstStyle/>
          <a:p>
            <a:pPr algn="ctr"/>
            <a:r>
              <a:rPr lang="en-US" altLang="en-US">
                <a:solidFill>
                  <a:srgbClr val="00467A"/>
                </a:solidFill>
              </a:rPr>
              <a:t>Lit Review</a:t>
            </a:r>
            <a:endParaRPr lang="en-US" altLang="en-US" sz="2800" b="0">
              <a:solidFill>
                <a:srgbClr val="002060"/>
              </a:solidFill>
            </a:endParaRPr>
          </a:p>
        </p:txBody>
      </p:sp>
      <p:sp>
        <p:nvSpPr>
          <p:cNvPr id="11266" name="Rectangle 3">
            <a:extLst>
              <a:ext uri="{FF2B5EF4-FFF2-40B4-BE49-F238E27FC236}">
                <a16:creationId xmlns:a16="http://schemas.microsoft.com/office/drawing/2014/main" id="{E11D1227-A6AB-F226-2442-64A45FBE20F4}"/>
              </a:ext>
            </a:extLst>
          </p:cNvPr>
          <p:cNvSpPr>
            <a:spLocks noGrp="1" noChangeArrowheads="1"/>
          </p:cNvSpPr>
          <p:nvPr>
            <p:ph type="body" idx="1"/>
          </p:nvPr>
        </p:nvSpPr>
        <p:spPr>
          <a:xfrm>
            <a:off x="152400" y="1066800"/>
            <a:ext cx="8991600" cy="4876800"/>
          </a:xfrm>
        </p:spPr>
        <p:txBody>
          <a:bodyPr/>
          <a:lstStyle/>
          <a:p>
            <a:r>
              <a:rPr lang="en-US" altLang="en-US" sz="2200" dirty="0">
                <a:solidFill>
                  <a:srgbClr val="990033"/>
                </a:solidFill>
              </a:rPr>
              <a:t>Definition</a:t>
            </a:r>
            <a:endParaRPr lang="en-US" altLang="en-US" sz="2000" dirty="0"/>
          </a:p>
          <a:p>
            <a:pPr lvl="1"/>
            <a:r>
              <a:rPr lang="en-US" altLang="en-US" sz="2000" dirty="0"/>
              <a:t> </a:t>
            </a:r>
            <a:r>
              <a:rPr lang="en-US" altLang="en-US" sz="2000" dirty="0" err="1"/>
              <a:t>eMail</a:t>
            </a:r>
            <a:r>
              <a:rPr lang="en-US" altLang="en-US" sz="2000" dirty="0"/>
              <a:t> phishing is a type of online scam that targets consumers and institutions by sending them an email that appears to be from a well-known source – an internet service provider, or a bank. It asks consumers to provide personal identifying information. Phishers use this information for criminal purposes such as identity theft, financial fraud, and corporate espionage</a:t>
            </a:r>
            <a:r>
              <a:rPr lang="en-US" altLang="en-US" sz="1800" dirty="0">
                <a:latin typeface="CMR10"/>
              </a:rPr>
              <a:t> [2].</a:t>
            </a:r>
            <a:endParaRPr lang="en-US" altLang="en-US" sz="2000" dirty="0"/>
          </a:p>
          <a:p>
            <a:pPr lvl="1"/>
            <a:r>
              <a:rPr lang="en-US" altLang="en-US" sz="2000" dirty="0"/>
              <a:t>Nearly 100 people were charged in the U.S. and Egypt as part of Operation Phish </a:t>
            </a:r>
            <a:r>
              <a:rPr lang="en-US" altLang="en-US" sz="2000" dirty="0" err="1"/>
              <a:t>Phry</a:t>
            </a:r>
            <a:r>
              <a:rPr lang="en-US" altLang="en-US" sz="2000" dirty="0"/>
              <a:t>, one of the largest cyber fraud </a:t>
            </a:r>
            <a:r>
              <a:rPr lang="en-US" altLang="en-US" sz="2000" dirty="0" err="1"/>
              <a:t>eMail</a:t>
            </a:r>
            <a:r>
              <a:rPr lang="en-US" altLang="en-US" sz="2000" dirty="0"/>
              <a:t> phishing cases to date. Director Robert Mueller described it as a “cyber arms race,” where law enforcement and criminals compete to stay one step ahead of each other on the ever-expanding virtual frontier [3].</a:t>
            </a:r>
          </a:p>
          <a:p>
            <a:pPr lvl="1"/>
            <a:r>
              <a:rPr lang="en-US" altLang="en-US" sz="2000" dirty="0"/>
              <a:t>These  and  other  sources  will  be  used  as  need  to  complete  this project successfully </a:t>
            </a:r>
          </a:p>
          <a:p>
            <a:pPr lvl="1"/>
            <a:endParaRPr lang="en-US" altLang="en-US" sz="2000" dirty="0"/>
          </a:p>
        </p:txBody>
      </p:sp>
      <p:sp>
        <p:nvSpPr>
          <p:cNvPr id="11267" name="TextBox 1">
            <a:extLst>
              <a:ext uri="{FF2B5EF4-FFF2-40B4-BE49-F238E27FC236}">
                <a16:creationId xmlns:a16="http://schemas.microsoft.com/office/drawing/2014/main" id="{7EDDC266-C8C3-5D19-8C0E-75F0139B1FEA}"/>
              </a:ext>
            </a:extLst>
          </p:cNvPr>
          <p:cNvSpPr txBox="1">
            <a:spLocks noChangeArrowheads="1"/>
          </p:cNvSpPr>
          <p:nvPr/>
        </p:nvSpPr>
        <p:spPr bwMode="auto">
          <a:xfrm>
            <a:off x="2667000" y="5922963"/>
            <a:ext cx="32004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r>
              <a:rPr lang="en-US" altLang="en-US" sz="1100" baseline="30000">
                <a:solidFill>
                  <a:schemeClr val="bg2"/>
                </a:solidFill>
              </a:rPr>
              <a:t>[2] </a:t>
            </a:r>
            <a:r>
              <a:rPr lang="en-US" altLang="en-US" sz="1100">
                <a:solidFill>
                  <a:srgbClr val="1B1B1B"/>
                </a:solidFill>
              </a:rPr>
              <a:t>Federal Trade Commission</a:t>
            </a:r>
            <a:r>
              <a:rPr lang="en-US" altLang="en-US" sz="1100">
                <a:solidFill>
                  <a:schemeClr val="bg2"/>
                </a:solidFill>
              </a:rPr>
              <a:t>(2018). </a:t>
            </a:r>
            <a:r>
              <a:rPr lang="en-US" altLang="en-US" sz="1100">
                <a:solidFill>
                  <a:schemeClr val="bg2"/>
                </a:solidFill>
                <a:hlinkClick r:id="rId5"/>
              </a:rPr>
              <a:t>Consumer protection</a:t>
            </a:r>
            <a:r>
              <a:rPr lang="en-US" altLang="en-US" sz="1100">
                <a:solidFill>
                  <a:schemeClr val="bg2"/>
                </a:solidFill>
              </a:rPr>
              <a:t>, USA, pp.</a:t>
            </a:r>
          </a:p>
          <a:p>
            <a:pPr>
              <a:buFont typeface="Monotype Sorts" pitchFamily="2" charset="2"/>
              <a:buNone/>
            </a:pPr>
            <a:r>
              <a:rPr lang="en-US" altLang="en-US" sz="1100" baseline="30000">
                <a:solidFill>
                  <a:schemeClr val="bg2"/>
                </a:solidFill>
              </a:rPr>
              <a:t>[3] </a:t>
            </a:r>
            <a:r>
              <a:rPr lang="en-US" altLang="en-US" sz="1100">
                <a:solidFill>
                  <a:schemeClr val="bg2"/>
                </a:solidFill>
              </a:rPr>
              <a:t>Federal Bureau of Investigation(2009) </a:t>
            </a:r>
            <a:r>
              <a:rPr lang="en-US" altLang="en-US" sz="1100">
                <a:solidFill>
                  <a:schemeClr val="bg2"/>
                </a:solidFill>
                <a:hlinkClick r:id="rId6"/>
              </a:rPr>
              <a:t>“Operation Phish Phry: Major Cyber Fraud Takedown”. </a:t>
            </a:r>
            <a:r>
              <a:rPr lang="en-US" altLang="en-US" sz="1100">
                <a:solidFill>
                  <a:schemeClr val="bg2"/>
                </a:solidFill>
              </a:rPr>
              <a:t>USA, pp.</a:t>
            </a:r>
          </a:p>
        </p:txBody>
      </p:sp>
      <p:sp>
        <p:nvSpPr>
          <p:cNvPr id="11268" name="TextBox 1">
            <a:extLst>
              <a:ext uri="{FF2B5EF4-FFF2-40B4-BE49-F238E27FC236}">
                <a16:creationId xmlns:a16="http://schemas.microsoft.com/office/drawing/2014/main" id="{4115B844-6D65-7434-3E09-3FDA14A5CF26}"/>
              </a:ext>
            </a:extLst>
          </p:cNvPr>
          <p:cNvSpPr txBox="1">
            <a:spLocks noChangeArrowheads="1"/>
          </p:cNvSpPr>
          <p:nvPr/>
        </p:nvSpPr>
        <p:spPr bwMode="auto">
          <a:xfrm>
            <a:off x="1485900" y="627063"/>
            <a:ext cx="651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C00000"/>
                </a:solidFill>
              </a:rPr>
              <a:t>[-5: Tech defs?  -12: Citations?  -10: Data where? -3: 3 Refs?]  </a:t>
            </a:r>
            <a:endParaRPr lang="en-US" altLang="en-US" sz="1800"/>
          </a:p>
        </p:txBody>
      </p:sp>
      <p:pic>
        <p:nvPicPr>
          <p:cNvPr id="2" name="Audio Recording Nov 5, 2022 at 9:37:22 PM">
            <a:hlinkClick r:id="" action="ppaction://media"/>
            <a:extLst>
              <a:ext uri="{FF2B5EF4-FFF2-40B4-BE49-F238E27FC236}">
                <a16:creationId xmlns:a16="http://schemas.microsoft.com/office/drawing/2014/main" id="{BED83FF6-CD94-4C77-53FA-00305498B78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54930" y="5596731"/>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5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8BE72CB-5477-6A7B-218C-9E7207C16B36}"/>
              </a:ext>
            </a:extLst>
          </p:cNvPr>
          <p:cNvSpPr>
            <a:spLocks noGrp="1" noChangeArrowheads="1"/>
          </p:cNvSpPr>
          <p:nvPr>
            <p:ph type="title"/>
          </p:nvPr>
        </p:nvSpPr>
        <p:spPr>
          <a:xfrm>
            <a:off x="2209800" y="74613"/>
            <a:ext cx="4038600" cy="609600"/>
          </a:xfrm>
        </p:spPr>
        <p:txBody>
          <a:bodyPr/>
          <a:lstStyle/>
          <a:p>
            <a:pPr algn="ctr"/>
            <a:r>
              <a:rPr lang="en-US" altLang="en-US">
                <a:solidFill>
                  <a:srgbClr val="00467A"/>
                </a:solidFill>
              </a:rPr>
              <a:t>Case Study </a:t>
            </a:r>
            <a:endParaRPr lang="en-US" altLang="en-US" sz="2800" b="0">
              <a:solidFill>
                <a:srgbClr val="002060"/>
              </a:solidFill>
            </a:endParaRPr>
          </a:p>
        </p:txBody>
      </p:sp>
      <p:sp>
        <p:nvSpPr>
          <p:cNvPr id="13314" name="Rectangle 3">
            <a:extLst>
              <a:ext uri="{FF2B5EF4-FFF2-40B4-BE49-F238E27FC236}">
                <a16:creationId xmlns:a16="http://schemas.microsoft.com/office/drawing/2014/main" id="{5C965816-1571-F9E4-31A2-064F0D168DBE}"/>
              </a:ext>
            </a:extLst>
          </p:cNvPr>
          <p:cNvSpPr>
            <a:spLocks noGrp="1" noChangeArrowheads="1"/>
          </p:cNvSpPr>
          <p:nvPr>
            <p:ph type="body" idx="1"/>
          </p:nvPr>
        </p:nvSpPr>
        <p:spPr>
          <a:xfrm>
            <a:off x="152400" y="1104900"/>
            <a:ext cx="8991600" cy="4876800"/>
          </a:xfrm>
        </p:spPr>
        <p:txBody>
          <a:bodyPr/>
          <a:lstStyle/>
          <a:p>
            <a:r>
              <a:rPr lang="en-US" altLang="en-US" sz="2200" dirty="0">
                <a:solidFill>
                  <a:srgbClr val="990033"/>
                </a:solidFill>
              </a:rPr>
              <a:t>Operation Phish </a:t>
            </a:r>
            <a:r>
              <a:rPr lang="en-US" altLang="en-US" sz="2200" dirty="0" err="1">
                <a:solidFill>
                  <a:srgbClr val="990033"/>
                </a:solidFill>
              </a:rPr>
              <a:t>Phry</a:t>
            </a:r>
            <a:r>
              <a:rPr lang="en-US" altLang="en-US" sz="2200" dirty="0">
                <a:solidFill>
                  <a:srgbClr val="990033"/>
                </a:solidFill>
              </a:rPr>
              <a:t> [3]</a:t>
            </a:r>
            <a:endParaRPr lang="en-US" altLang="en-US" sz="2000" dirty="0"/>
          </a:p>
          <a:p>
            <a:pPr lvl="1"/>
            <a:r>
              <a:rPr lang="en-US" altLang="en-US" sz="2000" dirty="0"/>
              <a:t>In the case of Operation Phish </a:t>
            </a:r>
            <a:r>
              <a:rPr lang="en-US" altLang="en-US" sz="2000" dirty="0" err="1"/>
              <a:t>Phry</a:t>
            </a:r>
            <a:r>
              <a:rPr lang="en-US" altLang="en-US" sz="2000" dirty="0"/>
              <a:t>, money appears to be the driving motive. “Something that looks like an ordinary phishing scam may be an attempt by a terrorist group to raise funding for an operation”. The Cyber ethical issue might not seem real until it hits you but every person, academic, corporate, and government network plays a role in national security to help battle </a:t>
            </a:r>
            <a:r>
              <a:rPr lang="en-US" altLang="en-US" sz="2000" dirty="0" err="1"/>
              <a:t>eMail</a:t>
            </a:r>
            <a:r>
              <a:rPr lang="en-US" altLang="en-US" sz="2000" dirty="0"/>
              <a:t> Phishing.</a:t>
            </a:r>
          </a:p>
          <a:p>
            <a:r>
              <a:rPr lang="en-US" altLang="en-US" sz="2200" dirty="0">
                <a:solidFill>
                  <a:srgbClr val="990033"/>
                </a:solidFill>
              </a:rPr>
              <a:t>Why Practical</a:t>
            </a:r>
            <a:endParaRPr lang="en-US" altLang="en-US" sz="2000" dirty="0"/>
          </a:p>
          <a:p>
            <a:pPr lvl="1"/>
            <a:r>
              <a:rPr lang="en-US" altLang="en-US" sz="2000" dirty="0"/>
              <a:t>Operation Phis </a:t>
            </a:r>
            <a:r>
              <a:rPr lang="en-US" altLang="en-US" sz="2000" dirty="0" err="1"/>
              <a:t>Phry</a:t>
            </a:r>
            <a:r>
              <a:rPr lang="en-US" altLang="en-US" sz="2000" dirty="0"/>
              <a:t> is useful in understanding how the FBI relied on strong partnerships with law enforcement and intelligence communities worldwide like Egyptian counterparts—the first joint cyber investigation between Egypt and the United States. Such a cooperative effort illustrates “the power of our global partnerships”. Examining these issues and the way it solved will allow us to gain a wider view of cyber ethics issues across various cyber technologies</a:t>
            </a:r>
          </a:p>
        </p:txBody>
      </p:sp>
      <p:sp>
        <p:nvSpPr>
          <p:cNvPr id="13315" name="TextBox 1">
            <a:extLst>
              <a:ext uri="{FF2B5EF4-FFF2-40B4-BE49-F238E27FC236}">
                <a16:creationId xmlns:a16="http://schemas.microsoft.com/office/drawing/2014/main" id="{A4AF72FC-99A6-559A-BD00-44FCAE26AA81}"/>
              </a:ext>
            </a:extLst>
          </p:cNvPr>
          <p:cNvSpPr txBox="1">
            <a:spLocks noChangeArrowheads="1"/>
          </p:cNvSpPr>
          <p:nvPr/>
        </p:nvSpPr>
        <p:spPr bwMode="auto">
          <a:xfrm>
            <a:off x="2819400" y="6165850"/>
            <a:ext cx="335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r>
              <a:rPr lang="en-US" altLang="en-US" sz="1100" baseline="30000">
                <a:solidFill>
                  <a:schemeClr val="bg2"/>
                </a:solidFill>
              </a:rPr>
              <a:t>[3] </a:t>
            </a:r>
            <a:r>
              <a:rPr lang="en-US" altLang="en-US" sz="1100">
                <a:solidFill>
                  <a:schemeClr val="bg2"/>
                </a:solidFill>
              </a:rPr>
              <a:t>Federal Bureau of Investigation </a:t>
            </a:r>
            <a:r>
              <a:rPr lang="en-US" altLang="en-US" sz="1100">
                <a:solidFill>
                  <a:schemeClr val="bg2"/>
                </a:solidFill>
                <a:hlinkClick r:id="rId5"/>
              </a:rPr>
              <a:t>“Operation Phish Phry: Major Cyber Fraud Takedown”. </a:t>
            </a:r>
            <a:r>
              <a:rPr lang="en-US" altLang="en-US" sz="1100">
                <a:solidFill>
                  <a:schemeClr val="bg2"/>
                </a:solidFill>
              </a:rPr>
              <a:t>October 7, 2009</a:t>
            </a:r>
            <a:r>
              <a:rPr lang="en-US" altLang="en-US" sz="1100" baseline="30000">
                <a:solidFill>
                  <a:schemeClr val="bg2"/>
                </a:solidFill>
              </a:rPr>
              <a:t>.</a:t>
            </a:r>
            <a:r>
              <a:rPr lang="en-US" altLang="en-US" sz="1100">
                <a:solidFill>
                  <a:schemeClr val="bg2"/>
                </a:solidFill>
              </a:rPr>
              <a:t> publisher/location, pp.</a:t>
            </a:r>
          </a:p>
        </p:txBody>
      </p:sp>
      <p:sp>
        <p:nvSpPr>
          <p:cNvPr id="13316" name="TextBox 1">
            <a:extLst>
              <a:ext uri="{FF2B5EF4-FFF2-40B4-BE49-F238E27FC236}">
                <a16:creationId xmlns:a16="http://schemas.microsoft.com/office/drawing/2014/main" id="{01285834-D0F0-F5E4-9314-4EE99C3C2731}"/>
              </a:ext>
            </a:extLst>
          </p:cNvPr>
          <p:cNvSpPr txBox="1">
            <a:spLocks noChangeArrowheads="1"/>
          </p:cNvSpPr>
          <p:nvPr/>
        </p:nvSpPr>
        <p:spPr bwMode="auto">
          <a:xfrm>
            <a:off x="1790700" y="692150"/>
            <a:ext cx="556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C00000"/>
                </a:solidFill>
              </a:rPr>
              <a:t>[-4: One cite/ref?  -8: What about?  -3: Why useful?] </a:t>
            </a:r>
            <a:endParaRPr lang="en-US" altLang="en-US" sz="1800"/>
          </a:p>
        </p:txBody>
      </p:sp>
      <p:pic>
        <p:nvPicPr>
          <p:cNvPr id="3" name="Audio Recording Nov 5, 2022 at 9:48:55 PM">
            <a:hlinkClick r:id="" action="ppaction://media"/>
            <a:extLst>
              <a:ext uri="{FF2B5EF4-FFF2-40B4-BE49-F238E27FC236}">
                <a16:creationId xmlns:a16="http://schemas.microsoft.com/office/drawing/2014/main" id="{449F4DEE-9F30-8311-0B19-7690CDDEEDA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55753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1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F7ED0440-D3FF-70CB-A96F-4A3468991374}"/>
              </a:ext>
            </a:extLst>
          </p:cNvPr>
          <p:cNvSpPr>
            <a:spLocks noGrp="1" noChangeArrowheads="1"/>
          </p:cNvSpPr>
          <p:nvPr>
            <p:ph type="title"/>
          </p:nvPr>
        </p:nvSpPr>
        <p:spPr>
          <a:xfrm>
            <a:off x="2057400" y="0"/>
            <a:ext cx="4724400" cy="914400"/>
          </a:xfrm>
        </p:spPr>
        <p:txBody>
          <a:bodyPr/>
          <a:lstStyle/>
          <a:p>
            <a:pPr algn="ctr"/>
            <a:r>
              <a:rPr lang="en-US" altLang="en-US">
                <a:solidFill>
                  <a:srgbClr val="00467A"/>
                </a:solidFill>
              </a:rPr>
              <a:t>Deliverables</a:t>
            </a:r>
            <a:endParaRPr lang="en-US" altLang="en-US" sz="2800" b="0">
              <a:solidFill>
                <a:srgbClr val="002060"/>
              </a:solidFill>
            </a:endParaRPr>
          </a:p>
        </p:txBody>
      </p:sp>
      <p:sp>
        <p:nvSpPr>
          <p:cNvPr id="15362" name="Rectangle 3">
            <a:extLst>
              <a:ext uri="{FF2B5EF4-FFF2-40B4-BE49-F238E27FC236}">
                <a16:creationId xmlns:a16="http://schemas.microsoft.com/office/drawing/2014/main" id="{CCBCEAE7-0703-4B55-D17D-3BD79D45E191}"/>
              </a:ext>
            </a:extLst>
          </p:cNvPr>
          <p:cNvSpPr>
            <a:spLocks noGrp="1" noChangeArrowheads="1"/>
          </p:cNvSpPr>
          <p:nvPr>
            <p:ph type="body" idx="1"/>
          </p:nvPr>
        </p:nvSpPr>
        <p:spPr>
          <a:xfrm>
            <a:off x="-23870" y="990600"/>
            <a:ext cx="9144000" cy="4876800"/>
          </a:xfrm>
        </p:spPr>
        <p:txBody>
          <a:bodyPr/>
          <a:lstStyle/>
          <a:p>
            <a:r>
              <a:rPr lang="en-US" altLang="en-US" sz="2200" dirty="0">
                <a:solidFill>
                  <a:srgbClr val="990033"/>
                </a:solidFill>
              </a:rPr>
              <a:t>Deliverables and Impact</a:t>
            </a:r>
            <a:endParaRPr lang="en-US" altLang="en-US" sz="2000" dirty="0"/>
          </a:p>
          <a:p>
            <a:pPr lvl="1"/>
            <a:r>
              <a:rPr lang="en-US" altLang="en-US" sz="2000" dirty="0"/>
              <a:t> </a:t>
            </a:r>
            <a:r>
              <a:rPr lang="en-US" altLang="en-US" sz="2000" dirty="0">
                <a:ea typeface="Batang" panose="02030600000101010101" pitchFamily="18" charset="-127"/>
              </a:rPr>
              <a:t>The deliverables for this project will be a clear characterization of issues faced by people in the USA through </a:t>
            </a:r>
            <a:r>
              <a:rPr lang="en-US" altLang="en-US" sz="2000" dirty="0" err="1">
                <a:ea typeface="Batang" panose="02030600000101010101" pitchFamily="18" charset="-127"/>
              </a:rPr>
              <a:t>eMail</a:t>
            </a:r>
            <a:r>
              <a:rPr lang="en-US" altLang="en-US" sz="2000" dirty="0">
                <a:ea typeface="Batang" panose="02030600000101010101" pitchFamily="18" charset="-127"/>
              </a:rPr>
              <a:t> Phishing by providing solutions and viable resolutions as described in the goal. Evaluation of the identified effective laws</a:t>
            </a:r>
            <a:r>
              <a:rPr lang="en-US" altLang="en-US" sz="2000" dirty="0">
                <a:solidFill>
                  <a:srgbClr val="FF0000"/>
                </a:solidFill>
                <a:ea typeface="Batang" panose="02030600000101010101" pitchFamily="18" charset="-127"/>
              </a:rPr>
              <a:t> </a:t>
            </a:r>
            <a:r>
              <a:rPr lang="en-US" altLang="en-US" sz="2000" dirty="0">
                <a:ea typeface="Batang" panose="02030600000101010101" pitchFamily="18" charset="-127"/>
              </a:rPr>
              <a:t>will be done through a valid ethical analysis and impact of the various possible solutions and evidence of their potential societal impact.</a:t>
            </a:r>
            <a:endParaRPr lang="en-US" altLang="en-US" sz="2000" dirty="0"/>
          </a:p>
          <a:p>
            <a:r>
              <a:rPr lang="en-US" altLang="en-US" sz="2200" dirty="0">
                <a:solidFill>
                  <a:srgbClr val="990033"/>
                </a:solidFill>
              </a:rPr>
              <a:t>Quality Assessment</a:t>
            </a:r>
            <a:endParaRPr lang="en-US" altLang="en-US" sz="2000" dirty="0"/>
          </a:p>
          <a:p>
            <a:pPr lvl="1"/>
            <a:r>
              <a:rPr lang="en-US" altLang="en-US" sz="2000" dirty="0"/>
              <a:t>California Anti-Phishing Act of 2005 makes it illegal for anyone to use a website, email, or another Internet-based method to solicit, request, or take any action to induce another person to provide identifying information by representing itself to be a business without the authority or approval of the business [4]</a:t>
            </a:r>
          </a:p>
          <a:p>
            <a:pPr lvl="1"/>
            <a:endParaRPr lang="en-US" altLang="en-US" sz="2000" dirty="0"/>
          </a:p>
        </p:txBody>
      </p:sp>
      <p:sp>
        <p:nvSpPr>
          <p:cNvPr id="15363" name="TextBox 1">
            <a:extLst>
              <a:ext uri="{FF2B5EF4-FFF2-40B4-BE49-F238E27FC236}">
                <a16:creationId xmlns:a16="http://schemas.microsoft.com/office/drawing/2014/main" id="{F32C77FF-F137-03B9-5AAD-5793B3464A32}"/>
              </a:ext>
            </a:extLst>
          </p:cNvPr>
          <p:cNvSpPr txBox="1">
            <a:spLocks noChangeArrowheads="1"/>
          </p:cNvSpPr>
          <p:nvPr/>
        </p:nvSpPr>
        <p:spPr bwMode="auto">
          <a:xfrm>
            <a:off x="2819400" y="6269038"/>
            <a:ext cx="32004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r>
              <a:rPr lang="en-US" altLang="en-US" sz="1100" baseline="30000">
                <a:solidFill>
                  <a:schemeClr val="bg2"/>
                </a:solidFill>
              </a:rPr>
              <a:t>[4] </a:t>
            </a:r>
            <a:r>
              <a:rPr lang="en-US" altLang="en-US" sz="1100">
                <a:solidFill>
                  <a:schemeClr val="bg2"/>
                </a:solidFill>
              </a:rPr>
              <a:t>Infosec (2017). </a:t>
            </a:r>
            <a:r>
              <a:rPr lang="en-US" altLang="en-US" sz="1100">
                <a:solidFill>
                  <a:schemeClr val="bg2"/>
                </a:solidFill>
                <a:hlinkClick r:id="rId5"/>
              </a:rPr>
              <a:t>Anti-Phishing Laws and Regulations</a:t>
            </a:r>
            <a:r>
              <a:rPr lang="en-US" altLang="en-US" sz="1100">
                <a:solidFill>
                  <a:schemeClr val="bg2"/>
                </a:solidFill>
              </a:rPr>
              <a:t>, USA, pp.</a:t>
            </a:r>
          </a:p>
          <a:p>
            <a:pPr>
              <a:buFont typeface="Monotype Sorts" pitchFamily="2" charset="2"/>
              <a:buNone/>
            </a:pPr>
            <a:endParaRPr lang="en-US" altLang="en-US" sz="1100">
              <a:solidFill>
                <a:schemeClr val="bg2"/>
              </a:solidFill>
            </a:endParaRPr>
          </a:p>
        </p:txBody>
      </p:sp>
      <p:sp>
        <p:nvSpPr>
          <p:cNvPr id="15364" name="TextBox 1">
            <a:extLst>
              <a:ext uri="{FF2B5EF4-FFF2-40B4-BE49-F238E27FC236}">
                <a16:creationId xmlns:a16="http://schemas.microsoft.com/office/drawing/2014/main" id="{979DE8E0-ECF4-2F35-9908-587DB5AF2851}"/>
              </a:ext>
            </a:extLst>
          </p:cNvPr>
          <p:cNvSpPr txBox="1">
            <a:spLocks noChangeArrowheads="1"/>
          </p:cNvSpPr>
          <p:nvPr/>
        </p:nvSpPr>
        <p:spPr bwMode="auto">
          <a:xfrm>
            <a:off x="1905000" y="654050"/>
            <a:ext cx="548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C00000"/>
                </a:solidFill>
              </a:rPr>
              <a:t>[-10: Dels?  -10: Quality Assessment?  -10: Impact?]</a:t>
            </a:r>
            <a:endParaRPr lang="en-US" altLang="en-US" sz="1800"/>
          </a:p>
        </p:txBody>
      </p:sp>
      <p:pic>
        <p:nvPicPr>
          <p:cNvPr id="2" name="Audio Recording Nov 5, 2022 at 9:50:46 PM">
            <a:hlinkClick r:id="" action="ppaction://media"/>
            <a:extLst>
              <a:ext uri="{FF2B5EF4-FFF2-40B4-BE49-F238E27FC236}">
                <a16:creationId xmlns:a16="http://schemas.microsoft.com/office/drawing/2014/main" id="{0F1B7B59-D651-8A30-D07E-6A3DB808DFF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077200" y="553720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9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APCS">
  <a:themeElements>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fontScheme name="netsec_template[1]">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clrMap bg1="lt1" tx1="dk1" bg2="lt2" tx2="dk2" accent1="accent1" accent2="accent2" accent3="accent3" accent4="accent4" accent5="accent5" accent6="accent6" hlink="hlink" folHlink="folHlink"/>
    </a:extraClrScheme>
    <a:extraClrScheme>
      <a:clrScheme name="netsec_template[1]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800000"/>
        </a:folHlink>
      </a:clrScheme>
      <a:clrMap bg1="dk2" tx1="lt1" bg2="dk1" tx2="lt2" accent1="accent1" accent2="accent2" accent3="accent3" accent4="accent4" accent5="accent5" accent6="accent6" hlink="hlink" folHlink="folHlink"/>
    </a:extraClrScheme>
    <a:extraClrScheme>
      <a:clrScheme name="netsec_template[1] 3">
        <a:dk1>
          <a:srgbClr val="000000"/>
        </a:dk1>
        <a:lt1>
          <a:srgbClr val="FFFFFF"/>
        </a:lt1>
        <a:dk2>
          <a:srgbClr val="000000"/>
        </a:dk2>
        <a:lt2>
          <a:srgbClr val="CBCBCB"/>
        </a:lt2>
        <a:accent1>
          <a:srgbClr val="B2B2B2"/>
        </a:accent1>
        <a:accent2>
          <a:srgbClr val="EAEAEA"/>
        </a:accent2>
        <a:accent3>
          <a:srgbClr val="FFFFFF"/>
        </a:accent3>
        <a:accent4>
          <a:srgbClr val="000000"/>
        </a:accent4>
        <a:accent5>
          <a:srgbClr val="D5D5D5"/>
        </a:accent5>
        <a:accent6>
          <a:srgbClr val="D4D4D4"/>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4955</TotalTime>
  <Words>795</Words>
  <Application>Microsoft Macintosh PowerPoint</Application>
  <PresentationFormat>On-screen Show (4:3)</PresentationFormat>
  <Paragraphs>43</Paragraphs>
  <Slides>5</Slides>
  <Notes>5</Notes>
  <HiddenSlides>0</HiddenSlides>
  <MMClips>4</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vt:lpstr>
      <vt:lpstr>Arial Narrow</vt:lpstr>
      <vt:lpstr>Monotype Sorts</vt:lpstr>
      <vt:lpstr>Times New Roman</vt:lpstr>
      <vt:lpstr>Nimbus Roman No9 L</vt:lpstr>
      <vt:lpstr>Batang</vt:lpstr>
      <vt:lpstr>CMR10</vt:lpstr>
      <vt:lpstr>APCS</vt:lpstr>
      <vt:lpstr>PBrush</vt:lpstr>
      <vt:lpstr>PowerPoint Presentation</vt:lpstr>
      <vt:lpstr>Goal/Scope</vt:lpstr>
      <vt:lpstr>Lit Review</vt:lpstr>
      <vt:lpstr>Case Study </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7900-PR-XY</dc:title>
  <dc:creator>Max Garzon</dc:creator>
  <cp:lastModifiedBy>Yashwantej Dyavari Shetty (ydyvrsht)</cp:lastModifiedBy>
  <cp:revision>429</cp:revision>
  <dcterms:created xsi:type="dcterms:W3CDTF">2003-05-07T16:36:39Z</dcterms:created>
  <dcterms:modified xsi:type="dcterms:W3CDTF">2022-11-06T02:53:09Z</dcterms:modified>
</cp:coreProperties>
</file>