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7" r:id="rId4"/>
    <p:sldId id="258" r:id="rId5"/>
    <p:sldId id="276" r:id="rId6"/>
    <p:sldId id="272" r:id="rId7"/>
    <p:sldId id="273" r:id="rId8"/>
    <p:sldId id="274" r:id="rId9"/>
    <p:sldId id="275" r:id="rId10"/>
    <p:sldId id="259" r:id="rId11"/>
    <p:sldId id="260" r:id="rId12"/>
    <p:sldId id="263" r:id="rId13"/>
    <p:sldId id="265"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16" autoAdjust="0"/>
    <p:restoredTop sz="94660"/>
  </p:normalViewPr>
  <p:slideViewPr>
    <p:cSldViewPr snapToGrid="0">
      <p:cViewPr varScale="1">
        <p:scale>
          <a:sx n="113" d="100"/>
          <a:sy n="113" d="100"/>
        </p:scale>
        <p:origin x="184"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890420188656134E-2"/>
          <c:y val="0.1481049998541466"/>
          <c:w val="0.916450114182219"/>
          <c:h val="0.741304633153957"/>
        </c:manualLayout>
      </c:layout>
      <c:barChart>
        <c:barDir val="col"/>
        <c:grouping val="clustered"/>
        <c:varyColors val="0"/>
        <c:ser>
          <c:idx val="0"/>
          <c:order val="0"/>
          <c:tx>
            <c:strRef>
              <c:f>label 0</c:f>
              <c:strCache>
                <c:ptCount val="1"/>
                <c:pt idx="0">
                  <c:v>Usage_kWh</c:v>
                </c:pt>
              </c:strCache>
            </c:strRef>
          </c:tx>
          <c:spPr>
            <a:solidFill>
              <a:srgbClr val="B71E42"/>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strCache>
            </c:strRef>
          </c:cat>
          <c:val>
            <c:numRef>
              <c:f>0</c:f>
              <c:numCache>
                <c:formatCode>General</c:formatCode>
                <c:ptCount val="29"/>
                <c:pt idx="0">
                  <c:v>3.17</c:v>
                </c:pt>
                <c:pt idx="1">
                  <c:v>4</c:v>
                </c:pt>
                <c:pt idx="2">
                  <c:v>3.24</c:v>
                </c:pt>
                <c:pt idx="3">
                  <c:v>3.31</c:v>
                </c:pt>
                <c:pt idx="4">
                  <c:v>3.82</c:v>
                </c:pt>
                <c:pt idx="5">
                  <c:v>3.28</c:v>
                </c:pt>
                <c:pt idx="6">
                  <c:v>3.6</c:v>
                </c:pt>
                <c:pt idx="7">
                  <c:v>3.6</c:v>
                </c:pt>
                <c:pt idx="8">
                  <c:v>3.28</c:v>
                </c:pt>
                <c:pt idx="9">
                  <c:v>3.78</c:v>
                </c:pt>
                <c:pt idx="10">
                  <c:v>3.46</c:v>
                </c:pt>
                <c:pt idx="11">
                  <c:v>3.24</c:v>
                </c:pt>
                <c:pt idx="12">
                  <c:v>3.96</c:v>
                </c:pt>
                <c:pt idx="13">
                  <c:v>3.31</c:v>
                </c:pt>
                <c:pt idx="14">
                  <c:v>3.31</c:v>
                </c:pt>
                <c:pt idx="15">
                  <c:v>3.89</c:v>
                </c:pt>
                <c:pt idx="16">
                  <c:v>3.28</c:v>
                </c:pt>
                <c:pt idx="17">
                  <c:v>3.56</c:v>
                </c:pt>
                <c:pt idx="18">
                  <c:v>3.74</c:v>
                </c:pt>
                <c:pt idx="19">
                  <c:v>3.31</c:v>
                </c:pt>
                <c:pt idx="20">
                  <c:v>3.56</c:v>
                </c:pt>
                <c:pt idx="21">
                  <c:v>3.56</c:v>
                </c:pt>
                <c:pt idx="22">
                  <c:v>3.28</c:v>
                </c:pt>
                <c:pt idx="23">
                  <c:v>3.78</c:v>
                </c:pt>
                <c:pt idx="24">
                  <c:v>3.35</c:v>
                </c:pt>
                <c:pt idx="25">
                  <c:v>3.24</c:v>
                </c:pt>
                <c:pt idx="26">
                  <c:v>3.89</c:v>
                </c:pt>
                <c:pt idx="27">
                  <c:v>3.31</c:v>
                </c:pt>
                <c:pt idx="28">
                  <c:v>3.28</c:v>
                </c:pt>
              </c:numCache>
            </c:numRef>
          </c:val>
          <c:extLst>
            <c:ext xmlns:c16="http://schemas.microsoft.com/office/drawing/2014/chart" uri="{C3380CC4-5D6E-409C-BE32-E72D297353CC}">
              <c16:uniqueId val="{00000000-D400-9B46-BF32-51283756DB02}"/>
            </c:ext>
          </c:extLst>
        </c:ser>
        <c:ser>
          <c:idx val="1"/>
          <c:order val="1"/>
          <c:tx>
            <c:strRef>
              <c:f>label 1</c:f>
              <c:strCache>
                <c:ptCount val="1"/>
                <c:pt idx="0">
                  <c:v>Lagging_Current_Reactive.Power_kVarh</c:v>
                </c:pt>
              </c:strCache>
            </c:strRef>
          </c:tx>
          <c:spPr>
            <a:solidFill>
              <a:srgbClr val="DE478E"/>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strCache>
            </c:strRef>
          </c:cat>
          <c:val>
            <c:numRef>
              <c:f>1</c:f>
              <c:numCache>
                <c:formatCode>General</c:formatCode>
                <c:ptCount val="29"/>
                <c:pt idx="0">
                  <c:v>2.95</c:v>
                </c:pt>
                <c:pt idx="1">
                  <c:v>4.46</c:v>
                </c:pt>
                <c:pt idx="2">
                  <c:v>3.28</c:v>
                </c:pt>
                <c:pt idx="3">
                  <c:v>3.56</c:v>
                </c:pt>
                <c:pt idx="4">
                  <c:v>4.5</c:v>
                </c:pt>
                <c:pt idx="5">
                  <c:v>3.56</c:v>
                </c:pt>
                <c:pt idx="6">
                  <c:v>4.1399999999999997</c:v>
                </c:pt>
                <c:pt idx="7">
                  <c:v>4.28</c:v>
                </c:pt>
                <c:pt idx="8">
                  <c:v>3.64</c:v>
                </c:pt>
                <c:pt idx="9">
                  <c:v>4.72</c:v>
                </c:pt>
                <c:pt idx="10">
                  <c:v>4.03</c:v>
                </c:pt>
                <c:pt idx="11">
                  <c:v>3.64</c:v>
                </c:pt>
                <c:pt idx="12">
                  <c:v>4.97</c:v>
                </c:pt>
                <c:pt idx="13">
                  <c:v>3.74</c:v>
                </c:pt>
                <c:pt idx="14">
                  <c:v>3.85</c:v>
                </c:pt>
                <c:pt idx="15">
                  <c:v>5</c:v>
                </c:pt>
                <c:pt idx="16">
                  <c:v>3.82</c:v>
                </c:pt>
                <c:pt idx="17">
                  <c:v>4.28</c:v>
                </c:pt>
                <c:pt idx="18">
                  <c:v>4.54</c:v>
                </c:pt>
                <c:pt idx="19">
                  <c:v>3.6</c:v>
                </c:pt>
                <c:pt idx="20">
                  <c:v>4.07</c:v>
                </c:pt>
                <c:pt idx="21">
                  <c:v>4.0999999999999996</c:v>
                </c:pt>
                <c:pt idx="22">
                  <c:v>3.49</c:v>
                </c:pt>
                <c:pt idx="23">
                  <c:v>4.32</c:v>
                </c:pt>
                <c:pt idx="24">
                  <c:v>3.64</c:v>
                </c:pt>
                <c:pt idx="25">
                  <c:v>3.35</c:v>
                </c:pt>
                <c:pt idx="26">
                  <c:v>4.46</c:v>
                </c:pt>
                <c:pt idx="27">
                  <c:v>3.53</c:v>
                </c:pt>
                <c:pt idx="28">
                  <c:v>3.49</c:v>
                </c:pt>
              </c:numCache>
            </c:numRef>
          </c:val>
          <c:extLst>
            <c:ext xmlns:c16="http://schemas.microsoft.com/office/drawing/2014/chart" uri="{C3380CC4-5D6E-409C-BE32-E72D297353CC}">
              <c16:uniqueId val="{00000001-D400-9B46-BF32-51283756DB02}"/>
            </c:ext>
          </c:extLst>
        </c:ser>
        <c:dLbls>
          <c:showLegendKey val="0"/>
          <c:showVal val="0"/>
          <c:showCatName val="0"/>
          <c:showSerName val="0"/>
          <c:showPercent val="0"/>
          <c:showBubbleSize val="0"/>
        </c:dLbls>
        <c:gapWidth val="219"/>
        <c:overlap val="-27"/>
        <c:axId val="88097993"/>
        <c:axId val="59306892"/>
      </c:barChart>
      <c:catAx>
        <c:axId val="88097993"/>
        <c:scaling>
          <c:orientation val="minMax"/>
        </c:scaling>
        <c:delete val="0"/>
        <c:axPos val="b"/>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Gill Sans MT"/>
                <a:ea typeface="DejaVu Sans"/>
              </a:defRPr>
            </a:pPr>
            <a:endParaRPr lang="en-US"/>
          </a:p>
        </c:txPr>
        <c:crossAx val="59306892"/>
        <c:crosses val="autoZero"/>
        <c:auto val="1"/>
        <c:lblAlgn val="ctr"/>
        <c:lblOffset val="100"/>
        <c:noMultiLvlLbl val="1"/>
      </c:catAx>
      <c:valAx>
        <c:axId val="59306892"/>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sz="900" b="0" strike="noStrike" spc="-1">
                <a:solidFill>
                  <a:srgbClr val="595959"/>
                </a:solidFill>
                <a:latin typeface="Gill Sans MT"/>
                <a:ea typeface="DejaVu Sans"/>
              </a:defRPr>
            </a:pPr>
            <a:endParaRPr lang="en-US"/>
          </a:p>
        </c:txPr>
        <c:crossAx val="88097993"/>
        <c:crosses val="autoZero"/>
        <c:crossBetween val="between"/>
      </c:valAx>
      <c:spPr>
        <a:noFill/>
        <a:ln>
          <a:noFill/>
        </a:ln>
      </c:spPr>
    </c:plotArea>
    <c:legend>
      <c:legendPos val="b"/>
      <c:overlay val="0"/>
      <c:spPr>
        <a:noFill/>
        <a:ln>
          <a:noFill/>
        </a:ln>
      </c:spPr>
      <c:txPr>
        <a:bodyPr/>
        <a:lstStyle/>
        <a:p>
          <a:pPr>
            <a:defRPr sz="900" b="0" strike="noStrike" spc="-1">
              <a:solidFill>
                <a:srgbClr val="595959"/>
              </a:solidFill>
              <a:latin typeface="Gill Sans MT"/>
              <a:ea typeface="DejaVu Sans"/>
            </a:defRPr>
          </a:pPr>
          <a:endParaRPr lang="en-US"/>
        </a:p>
      </c:txPr>
    </c:legend>
    <c:plotVisOnly val="1"/>
    <c:dispBlanksAs val="gap"/>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209622804945297E-2"/>
          <c:y val="0.20409502559390999"/>
          <c:w val="0.91534766517048605"/>
          <c:h val="0.38745242157763499"/>
        </c:manualLayout>
      </c:layout>
      <c:lineChart>
        <c:grouping val="standard"/>
        <c:varyColors val="0"/>
        <c:ser>
          <c:idx val="0"/>
          <c:order val="0"/>
          <c:tx>
            <c:strRef>
              <c:f>label 0</c:f>
              <c:strCache>
                <c:ptCount val="1"/>
                <c:pt idx="0">
                  <c:v>Usage_kWh</c:v>
                </c:pt>
              </c:strCache>
            </c:strRef>
          </c:tx>
          <c:spPr>
            <a:ln w="28440">
              <a:solidFill>
                <a:srgbClr val="4472C4"/>
              </a:solidFill>
              <a:round/>
            </a:ln>
          </c:spPr>
          <c:marker>
            <c:symbol val="circle"/>
            <c:size val="5"/>
            <c:spPr>
              <a:solidFill>
                <a:srgbClr val="4472C4"/>
              </a:solidFill>
            </c:spPr>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strCache>
            </c:strRef>
          </c:cat>
          <c:val>
            <c:numRef>
              <c:f>0</c:f>
              <c:numCache>
                <c:formatCode>General</c:formatCode>
                <c:ptCount val="29"/>
                <c:pt idx="0">
                  <c:v>3.17</c:v>
                </c:pt>
                <c:pt idx="1">
                  <c:v>4</c:v>
                </c:pt>
                <c:pt idx="2">
                  <c:v>3.24</c:v>
                </c:pt>
                <c:pt idx="3">
                  <c:v>3.31</c:v>
                </c:pt>
                <c:pt idx="4">
                  <c:v>3.82</c:v>
                </c:pt>
                <c:pt idx="5">
                  <c:v>3.28</c:v>
                </c:pt>
                <c:pt idx="6">
                  <c:v>3.6</c:v>
                </c:pt>
                <c:pt idx="7">
                  <c:v>3.6</c:v>
                </c:pt>
                <c:pt idx="8">
                  <c:v>3.28</c:v>
                </c:pt>
                <c:pt idx="9">
                  <c:v>3.78</c:v>
                </c:pt>
                <c:pt idx="10">
                  <c:v>3.46</c:v>
                </c:pt>
                <c:pt idx="11">
                  <c:v>3.24</c:v>
                </c:pt>
                <c:pt idx="12">
                  <c:v>3.96</c:v>
                </c:pt>
                <c:pt idx="13">
                  <c:v>3.31</c:v>
                </c:pt>
                <c:pt idx="14">
                  <c:v>3.31</c:v>
                </c:pt>
                <c:pt idx="15">
                  <c:v>3.89</c:v>
                </c:pt>
                <c:pt idx="16">
                  <c:v>3.28</c:v>
                </c:pt>
                <c:pt idx="17">
                  <c:v>3.56</c:v>
                </c:pt>
                <c:pt idx="18">
                  <c:v>3.74</c:v>
                </c:pt>
                <c:pt idx="19">
                  <c:v>3.31</c:v>
                </c:pt>
                <c:pt idx="20">
                  <c:v>3.56</c:v>
                </c:pt>
                <c:pt idx="21">
                  <c:v>3.56</c:v>
                </c:pt>
                <c:pt idx="22">
                  <c:v>3.28</c:v>
                </c:pt>
                <c:pt idx="23">
                  <c:v>3.78</c:v>
                </c:pt>
                <c:pt idx="24">
                  <c:v>3.35</c:v>
                </c:pt>
                <c:pt idx="25">
                  <c:v>3.24</c:v>
                </c:pt>
                <c:pt idx="26">
                  <c:v>3.89</c:v>
                </c:pt>
                <c:pt idx="27">
                  <c:v>3.31</c:v>
                </c:pt>
                <c:pt idx="28">
                  <c:v>3.28</c:v>
                </c:pt>
              </c:numCache>
            </c:numRef>
          </c:val>
          <c:smooth val="0"/>
          <c:extLst>
            <c:ext xmlns:c16="http://schemas.microsoft.com/office/drawing/2014/chart" uri="{C3380CC4-5D6E-409C-BE32-E72D297353CC}">
              <c16:uniqueId val="{00000000-22AE-4C4A-A7A5-F9ECD6DE0CD8}"/>
            </c:ext>
          </c:extLst>
        </c:ser>
        <c:ser>
          <c:idx val="1"/>
          <c:order val="1"/>
          <c:tx>
            <c:strRef>
              <c:f>label 1</c:f>
              <c:strCache>
                <c:ptCount val="1"/>
                <c:pt idx="0">
                  <c:v>Lagging_Current_Reactive.Power_kVarh</c:v>
                </c:pt>
              </c:strCache>
            </c:strRef>
          </c:tx>
          <c:spPr>
            <a:ln w="28440">
              <a:solidFill>
                <a:srgbClr val="ED7D31"/>
              </a:solidFill>
              <a:round/>
            </a:ln>
          </c:spPr>
          <c:marker>
            <c:symbol val="circle"/>
            <c:size val="5"/>
            <c:spPr>
              <a:solidFill>
                <a:srgbClr val="ED7D31"/>
              </a:solidFill>
            </c:spPr>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strCache>
            </c:strRef>
          </c:cat>
          <c:val>
            <c:numRef>
              <c:f>1</c:f>
              <c:numCache>
                <c:formatCode>General</c:formatCode>
                <c:ptCount val="29"/>
                <c:pt idx="0">
                  <c:v>2.95</c:v>
                </c:pt>
                <c:pt idx="1">
                  <c:v>4.46</c:v>
                </c:pt>
                <c:pt idx="2">
                  <c:v>3.28</c:v>
                </c:pt>
                <c:pt idx="3">
                  <c:v>3.56</c:v>
                </c:pt>
                <c:pt idx="4">
                  <c:v>4.5</c:v>
                </c:pt>
                <c:pt idx="5">
                  <c:v>3.56</c:v>
                </c:pt>
                <c:pt idx="6">
                  <c:v>4.1399999999999997</c:v>
                </c:pt>
                <c:pt idx="7">
                  <c:v>4.28</c:v>
                </c:pt>
                <c:pt idx="8">
                  <c:v>3.64</c:v>
                </c:pt>
                <c:pt idx="9">
                  <c:v>4.72</c:v>
                </c:pt>
                <c:pt idx="10">
                  <c:v>4.03</c:v>
                </c:pt>
                <c:pt idx="11">
                  <c:v>3.64</c:v>
                </c:pt>
                <c:pt idx="12">
                  <c:v>4.97</c:v>
                </c:pt>
                <c:pt idx="13">
                  <c:v>3.74</c:v>
                </c:pt>
                <c:pt idx="14">
                  <c:v>3.85</c:v>
                </c:pt>
                <c:pt idx="15">
                  <c:v>5</c:v>
                </c:pt>
                <c:pt idx="16">
                  <c:v>3.82</c:v>
                </c:pt>
                <c:pt idx="17">
                  <c:v>4.28</c:v>
                </c:pt>
                <c:pt idx="18">
                  <c:v>4.54</c:v>
                </c:pt>
                <c:pt idx="19">
                  <c:v>3.6</c:v>
                </c:pt>
                <c:pt idx="20">
                  <c:v>4.07</c:v>
                </c:pt>
                <c:pt idx="21">
                  <c:v>4.0999999999999996</c:v>
                </c:pt>
                <c:pt idx="22">
                  <c:v>3.49</c:v>
                </c:pt>
                <c:pt idx="23">
                  <c:v>4.32</c:v>
                </c:pt>
                <c:pt idx="24">
                  <c:v>3.64</c:v>
                </c:pt>
                <c:pt idx="25">
                  <c:v>3.35</c:v>
                </c:pt>
                <c:pt idx="26">
                  <c:v>4.46</c:v>
                </c:pt>
                <c:pt idx="27">
                  <c:v>3.53</c:v>
                </c:pt>
                <c:pt idx="28">
                  <c:v>3.49</c:v>
                </c:pt>
              </c:numCache>
            </c:numRef>
          </c:val>
          <c:smooth val="0"/>
          <c:extLst>
            <c:ext xmlns:c16="http://schemas.microsoft.com/office/drawing/2014/chart" uri="{C3380CC4-5D6E-409C-BE32-E72D297353CC}">
              <c16:uniqueId val="{00000001-22AE-4C4A-A7A5-F9ECD6DE0CD8}"/>
            </c:ext>
          </c:extLst>
        </c:ser>
        <c:ser>
          <c:idx val="2"/>
          <c:order val="2"/>
          <c:tx>
            <c:strRef>
              <c:f>label 2</c:f>
              <c:strCache>
                <c:ptCount val="1"/>
                <c:pt idx="0">
                  <c:v>Leading_Current_Reactive_Power_kVarh</c:v>
                </c:pt>
              </c:strCache>
            </c:strRef>
          </c:tx>
          <c:spPr>
            <a:ln w="28440">
              <a:solidFill>
                <a:srgbClr val="A5A5A5"/>
              </a:solidFill>
              <a:round/>
            </a:ln>
          </c:spPr>
          <c:marker>
            <c:symbol val="circle"/>
            <c:size val="5"/>
            <c:spPr>
              <a:solidFill>
                <a:srgbClr val="A5A5A5"/>
              </a:solidFill>
            </c:spPr>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strCache>
            </c:strRef>
          </c:cat>
          <c:val>
            <c:numRef>
              <c:f>2</c:f>
              <c:numCache>
                <c:formatCode>General</c:formatCode>
                <c:ptCount val="2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numCache>
            </c:numRef>
          </c:val>
          <c:smooth val="0"/>
          <c:extLst>
            <c:ext xmlns:c16="http://schemas.microsoft.com/office/drawing/2014/chart" uri="{C3380CC4-5D6E-409C-BE32-E72D297353CC}">
              <c16:uniqueId val="{00000002-22AE-4C4A-A7A5-F9ECD6DE0CD8}"/>
            </c:ext>
          </c:extLst>
        </c:ser>
        <c:ser>
          <c:idx val="3"/>
          <c:order val="3"/>
          <c:tx>
            <c:strRef>
              <c:f>label 3</c:f>
              <c:strCache>
                <c:ptCount val="1"/>
                <c:pt idx="0">
                  <c:v>CO2(tCO2)</c:v>
                </c:pt>
              </c:strCache>
            </c:strRef>
          </c:tx>
          <c:spPr>
            <a:ln w="28440">
              <a:solidFill>
                <a:srgbClr val="FFC000"/>
              </a:solidFill>
              <a:round/>
            </a:ln>
          </c:spPr>
          <c:marker>
            <c:symbol val="circle"/>
            <c:size val="5"/>
            <c:spPr>
              <a:solidFill>
                <a:srgbClr val="FFC000"/>
              </a:solidFill>
            </c:spPr>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strCache>
            </c:strRef>
          </c:cat>
          <c:val>
            <c:numRef>
              <c:f>3</c:f>
              <c:numCache>
                <c:formatCode>General</c:formatCode>
                <c:ptCount val="2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numCache>
            </c:numRef>
          </c:val>
          <c:smooth val="0"/>
          <c:extLst>
            <c:ext xmlns:c16="http://schemas.microsoft.com/office/drawing/2014/chart" uri="{C3380CC4-5D6E-409C-BE32-E72D297353CC}">
              <c16:uniqueId val="{00000003-22AE-4C4A-A7A5-F9ECD6DE0CD8}"/>
            </c:ext>
          </c:extLst>
        </c:ser>
        <c:dLbls>
          <c:showLegendKey val="0"/>
          <c:showVal val="0"/>
          <c:showCatName val="0"/>
          <c:showSerName val="0"/>
          <c:showPercent val="0"/>
          <c:showBubbleSize val="0"/>
        </c:dLbls>
        <c:hiLowLines>
          <c:spPr>
            <a:ln>
              <a:noFill/>
            </a:ln>
          </c:spPr>
        </c:hiLowLines>
        <c:marker val="1"/>
        <c:smooth val="0"/>
        <c:axId val="35426363"/>
        <c:axId val="28433694"/>
      </c:lineChart>
      <c:catAx>
        <c:axId val="35426363"/>
        <c:scaling>
          <c:orientation val="minMax"/>
        </c:scaling>
        <c:delete val="0"/>
        <c:axPos val="b"/>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ea typeface="DejaVu Sans"/>
              </a:defRPr>
            </a:pPr>
            <a:endParaRPr lang="en-US"/>
          </a:p>
        </c:txPr>
        <c:crossAx val="28433694"/>
        <c:crosses val="autoZero"/>
        <c:auto val="1"/>
        <c:lblAlgn val="ctr"/>
        <c:lblOffset val="100"/>
        <c:noMultiLvlLbl val="1"/>
      </c:catAx>
      <c:valAx>
        <c:axId val="28433694"/>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sz="900" b="0" strike="noStrike" spc="-1">
                <a:solidFill>
                  <a:srgbClr val="595959"/>
                </a:solidFill>
                <a:latin typeface="Calibri"/>
                <a:ea typeface="DejaVu Sans"/>
              </a:defRPr>
            </a:pPr>
            <a:endParaRPr lang="en-US"/>
          </a:p>
        </c:txPr>
        <c:crossAx val="35426363"/>
        <c:crosses val="autoZero"/>
        <c:crossBetween val="midCat"/>
      </c:valAx>
      <c:spPr>
        <a:noFill/>
        <a:ln>
          <a:noFill/>
        </a:ln>
      </c:spPr>
    </c:plotArea>
    <c:legend>
      <c:legendPos val="b"/>
      <c:overlay val="0"/>
      <c:spPr>
        <a:noFill/>
        <a:ln>
          <a:noFill/>
        </a:ln>
      </c:spPr>
      <c:txPr>
        <a:bodyPr/>
        <a:lstStyle/>
        <a:p>
          <a:pPr>
            <a:defRPr sz="900" b="0" strike="noStrike" spc="-1">
              <a:solidFill>
                <a:srgbClr val="595959"/>
              </a:solidFill>
              <a:latin typeface="Calibri"/>
              <a:ea typeface="DejaVu Sans"/>
            </a:defRPr>
          </a:pPr>
          <a:endParaRPr lang="en-US"/>
        </a:p>
      </c:txPr>
    </c:legend>
    <c:plotVisOnly val="1"/>
    <c:dispBlanksAs val="gap"/>
    <c:showDLblsOverMax val="1"/>
  </c:chart>
  <c:spPr>
    <a:noFill/>
    <a:ln>
      <a:noFill/>
    </a:ln>
  </c:spPr>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8/11/24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8/11/24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ctrTitle"/>
          </p:nvPr>
        </p:nvSpPr>
        <p:spPr>
          <a:xfrm>
            <a:off x="838200" y="401221"/>
            <a:ext cx="10515600" cy="1348065"/>
          </a:xfrm>
        </p:spPr>
        <p:txBody>
          <a:bodyPr vert="horz" lIns="91440" tIns="45720" rIns="91440" bIns="45720" rtlCol="0" anchor="ctr">
            <a:normAutofit fontScale="90000"/>
          </a:bodyPr>
          <a:lstStyle/>
          <a:p>
            <a:pPr algn="l">
              <a:lnSpc>
                <a:spcPct val="90000"/>
              </a:lnSpc>
            </a:pPr>
            <a:r>
              <a:rPr lang="en-US" sz="3000" b="1" kern="1200" cap="all" spc="-1" dirty="0">
                <a:solidFill>
                  <a:schemeClr val="tx1"/>
                </a:solidFill>
                <a:latin typeface="+mj-lt"/>
                <a:ea typeface="+mj-ea"/>
                <a:cs typeface="+mj-cs"/>
              </a:rPr>
              <a:t>prediction using Multiple </a:t>
            </a:r>
            <a:r>
              <a:rPr lang="en-US" sz="3000" b="1" strike="noStrike" kern="1200" cap="all" spc="-1" dirty="0">
                <a:solidFill>
                  <a:schemeClr val="tx1"/>
                </a:solidFill>
                <a:latin typeface="+mj-lt"/>
                <a:ea typeface="+mj-ea"/>
                <a:cs typeface="+mj-cs"/>
              </a:rPr>
              <a:t>Linear Model Extensions for steel energy consumption dataset </a:t>
            </a:r>
            <a:br>
              <a:rPr lang="en-US" sz="3000" b="0" strike="noStrike" kern="1200" spc="-1" dirty="0">
                <a:solidFill>
                  <a:srgbClr val="FFFFFF"/>
                </a:solidFill>
                <a:latin typeface="+mj-lt"/>
                <a:ea typeface="+mj-ea"/>
                <a:cs typeface="+mj-cs"/>
              </a:rPr>
            </a:br>
            <a:endParaRPr lang="en-US" sz="3000" kern="1200" dirty="0">
              <a:solidFill>
                <a:srgbClr val="FFFFFF"/>
              </a:solidFill>
              <a:latin typeface="+mj-lt"/>
              <a:ea typeface="+mj-ea"/>
              <a:cs typeface="+mj-cs"/>
            </a:endParaRPr>
          </a:p>
        </p:txBody>
      </p:sp>
      <p:sp>
        <p:nvSpPr>
          <p:cNvPr id="3" name="Subtitle 2"/>
          <p:cNvSpPr>
            <a:spLocks noGrp="1"/>
          </p:cNvSpPr>
          <p:nvPr>
            <p:ph type="subTitle" idx="1"/>
          </p:nvPr>
        </p:nvSpPr>
        <p:spPr>
          <a:xfrm>
            <a:off x="838200" y="2586789"/>
            <a:ext cx="10515600" cy="3590174"/>
          </a:xfrm>
        </p:spPr>
        <p:txBody>
          <a:bodyPr vert="horz" lIns="91440" tIns="45720" rIns="91440" bIns="45720" rtlCol="0">
            <a:normAutofit/>
          </a:bodyPr>
          <a:lstStyle/>
          <a:p>
            <a:pPr indent="-228600" algn="l">
              <a:lnSpc>
                <a:spcPct val="90000"/>
              </a:lnSpc>
              <a:buFont typeface="Arial" panose="020B0604020202020204" pitchFamily="34" charset="0"/>
              <a:buChar char="•"/>
            </a:pPr>
            <a:endParaRPr lang="en-US" sz="2200" b="1" dirty="0">
              <a:solidFill>
                <a:schemeClr val="tx1"/>
              </a:solidFill>
            </a:endParaRPr>
          </a:p>
          <a:p>
            <a:pPr marR="0" algn="l">
              <a:lnSpc>
                <a:spcPct val="90000"/>
              </a:lnSpc>
              <a:spcBef>
                <a:spcPts val="0"/>
              </a:spcBef>
              <a:spcAft>
                <a:spcPts val="0"/>
              </a:spcAft>
            </a:pPr>
            <a:r>
              <a:rPr lang="en-US" sz="2200" b="1" i="0" u="none" strike="noStrike" dirty="0">
                <a:solidFill>
                  <a:schemeClr val="tx1"/>
                </a:solidFill>
                <a:effectLst/>
              </a:rPr>
              <a:t>By: </a:t>
            </a:r>
          </a:p>
          <a:p>
            <a:pPr marL="0" marR="0" indent="-228600" algn="l">
              <a:lnSpc>
                <a:spcPct val="90000"/>
              </a:lnSpc>
              <a:spcBef>
                <a:spcPts val="0"/>
              </a:spcBef>
              <a:spcAft>
                <a:spcPts val="0"/>
              </a:spcAft>
              <a:buFont typeface="Arial" panose="020B0604020202020204" pitchFamily="34" charset="0"/>
              <a:buChar char="•"/>
            </a:pPr>
            <a:r>
              <a:rPr lang="en-US" sz="2200" b="1" i="0" u="none" strike="noStrike" dirty="0">
                <a:solidFill>
                  <a:schemeClr val="tx1"/>
                </a:solidFill>
                <a:effectLst/>
              </a:rPr>
              <a:t>Yashwantej Dyavari </a:t>
            </a:r>
            <a:r>
              <a:rPr lang="en-US" sz="2200" b="1" i="0" u="none" strike="noStrike">
                <a:solidFill>
                  <a:schemeClr val="tx1"/>
                </a:solidFill>
                <a:effectLst/>
              </a:rPr>
              <a:t>Shetty.</a:t>
            </a:r>
            <a:endParaRPr lang="en-US" sz="22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1" y="417576"/>
            <a:ext cx="10909640" cy="1249394"/>
          </a:xfrm>
        </p:spPr>
        <p:txBody>
          <a:bodyPr vert="horz" lIns="91440" tIns="45720" rIns="91440" bIns="45720" rtlCol="0" anchor="ctr">
            <a:normAutofit/>
          </a:bodyPr>
          <a:lstStyle/>
          <a:p>
            <a:pPr algn="ctr">
              <a:lnSpc>
                <a:spcPct val="90000"/>
              </a:lnSpc>
            </a:pPr>
            <a:r>
              <a:rPr lang="en-US" sz="4100" b="1" strike="noStrike" kern="1200" cap="all" spc="-1">
                <a:solidFill>
                  <a:schemeClr val="tx1"/>
                </a:solidFill>
                <a:latin typeface="+mj-lt"/>
                <a:ea typeface="+mj-ea"/>
                <a:cs typeface="+mj-cs"/>
              </a:rPr>
              <a:t>R Code to implement MuLTIPLE linear regression model</a:t>
            </a:r>
            <a:endParaRPr lang="en-US" sz="4100" b="1" strike="noStrike" kern="1200" spc="-1" dirty="0">
              <a:solidFill>
                <a:schemeClr val="tx1"/>
              </a:solidFill>
              <a:latin typeface="+mj-lt"/>
              <a:ea typeface="+mj-ea"/>
              <a:cs typeface="+mj-cs"/>
            </a:endParaRP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Graphical user interface, text, application&#10;&#10;Description automatically generated">
            <a:extLst>
              <a:ext uri="{FF2B5EF4-FFF2-40B4-BE49-F238E27FC236}">
                <a16:creationId xmlns:a16="http://schemas.microsoft.com/office/drawing/2014/main" id="{DEBB85FB-9DA5-B0ED-217E-A2C606B9D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0" y="2084546"/>
            <a:ext cx="6607279" cy="2985137"/>
          </a:xfrm>
          <a:prstGeom prst="rect">
            <a:avLst/>
          </a:prstGeom>
        </p:spPr>
      </p:pic>
      <p:pic>
        <p:nvPicPr>
          <p:cNvPr id="16" name="Picture 15" descr="Chart, scatter chart&#10;&#10;Description automatically generated">
            <a:extLst>
              <a:ext uri="{FF2B5EF4-FFF2-40B4-BE49-F238E27FC236}">
                <a16:creationId xmlns:a16="http://schemas.microsoft.com/office/drawing/2014/main" id="{847AE709-2232-3BD3-48BB-2EC504B6C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239" y="2084546"/>
            <a:ext cx="3540071" cy="2261362"/>
          </a:xfrm>
          <a:prstGeom prst="rect">
            <a:avLst/>
          </a:prstGeom>
        </p:spPr>
      </p:pic>
      <p:sp>
        <p:nvSpPr>
          <p:cNvPr id="17" name="TextBox 16">
            <a:extLst>
              <a:ext uri="{FF2B5EF4-FFF2-40B4-BE49-F238E27FC236}">
                <a16:creationId xmlns:a16="http://schemas.microsoft.com/office/drawing/2014/main" id="{2D1AD8E9-9CB5-FAC6-1948-0C2F0067839E}"/>
              </a:ext>
            </a:extLst>
          </p:cNvPr>
          <p:cNvSpPr txBox="1"/>
          <p:nvPr/>
        </p:nvSpPr>
        <p:spPr>
          <a:xfrm>
            <a:off x="7048982" y="4331019"/>
            <a:ext cx="4166886" cy="1477328"/>
          </a:xfrm>
          <a:prstGeom prst="rect">
            <a:avLst/>
          </a:prstGeom>
          <a:noFill/>
        </p:spPr>
        <p:txBody>
          <a:bodyPr wrap="square" rtlCol="0">
            <a:spAutoFit/>
          </a:bodyPr>
          <a:lstStyle/>
          <a:p>
            <a:r>
              <a:rPr lang="en-US" b="0" i="0">
                <a:effectLst/>
                <a:latin typeface="Inter"/>
              </a:rPr>
              <a:t>Linear Regression is a very suitable model to predict energy consumption from the Steel Industry because has a good accuracy score of 98% with </a:t>
            </a:r>
            <a:r>
              <a:rPr lang="en-US"/>
              <a:t>Root Mean Squared Error:4.215375315598361</a:t>
            </a:r>
            <a:r>
              <a:rPr lang="en-US" b="0" i="0">
                <a:effectLst/>
                <a:latin typeface="Inter"/>
              </a:rPr>
              <a:t> </a:t>
            </a:r>
            <a:endParaRPr lang="en-US" dirty="0"/>
          </a:p>
        </p:txBody>
      </p:sp>
      <p:graphicFrame>
        <p:nvGraphicFramePr>
          <p:cNvPr id="4" name="Table 20">
            <a:extLst>
              <a:ext uri="{FF2B5EF4-FFF2-40B4-BE49-F238E27FC236}">
                <a16:creationId xmlns:a16="http://schemas.microsoft.com/office/drawing/2014/main" id="{DC77F460-12FE-87FA-FACB-CD722418031F}"/>
              </a:ext>
            </a:extLst>
          </p:cNvPr>
          <p:cNvGraphicFramePr>
            <a:graphicFrameLocks/>
          </p:cNvGraphicFramePr>
          <p:nvPr>
            <p:extLst>
              <p:ext uri="{D42A27DB-BD31-4B8C-83A1-F6EECF244321}">
                <p14:modId xmlns:p14="http://schemas.microsoft.com/office/powerpoint/2010/main" val="3178861269"/>
              </p:ext>
            </p:extLst>
          </p:nvPr>
        </p:nvGraphicFramePr>
        <p:xfrm>
          <a:off x="353960" y="5246683"/>
          <a:ext cx="3876166" cy="1434317"/>
        </p:xfrm>
        <a:graphic>
          <a:graphicData uri="http://schemas.openxmlformats.org/drawingml/2006/table">
            <a:tbl>
              <a:tblPr firstRow="1" bandRow="1">
                <a:tableStyleId>{5C22544A-7EE6-4342-B048-85BDC9FD1C3A}</a:tableStyleId>
              </a:tblPr>
              <a:tblGrid>
                <a:gridCol w="2528962">
                  <a:extLst>
                    <a:ext uri="{9D8B030D-6E8A-4147-A177-3AD203B41FA5}">
                      <a16:colId xmlns:a16="http://schemas.microsoft.com/office/drawing/2014/main" val="362413941"/>
                    </a:ext>
                  </a:extLst>
                </a:gridCol>
                <a:gridCol w="1347204">
                  <a:extLst>
                    <a:ext uri="{9D8B030D-6E8A-4147-A177-3AD203B41FA5}">
                      <a16:colId xmlns:a16="http://schemas.microsoft.com/office/drawing/2014/main" val="2244203144"/>
                    </a:ext>
                  </a:extLst>
                </a:gridCol>
              </a:tblGrid>
              <a:tr h="899487">
                <a:tc>
                  <a:txBody>
                    <a:bodyPr/>
                    <a:lstStyle/>
                    <a:p>
                      <a:r>
                        <a:rPr lang="en-US" sz="2400" dirty="0"/>
                        <a:t>Multiple Linear Regression</a:t>
                      </a:r>
                    </a:p>
                  </a:txBody>
                  <a:tcPr marL="121552" marR="121552" marT="60776" marB="60776"/>
                </a:tc>
                <a:tc>
                  <a:txBody>
                    <a:bodyPr/>
                    <a:lstStyle/>
                    <a:p>
                      <a:r>
                        <a:rPr lang="en-US" sz="2400"/>
                        <a:t>RMSE</a:t>
                      </a:r>
                    </a:p>
                  </a:txBody>
                  <a:tcPr marL="121552" marR="121552" marT="60776" marB="60776"/>
                </a:tc>
                <a:extLst>
                  <a:ext uri="{0D108BD9-81ED-4DB2-BD59-A6C34878D82A}">
                    <a16:rowId xmlns:a16="http://schemas.microsoft.com/office/drawing/2014/main" val="3355704905"/>
                  </a:ext>
                </a:extLst>
              </a:tr>
              <a:tr h="534830">
                <a:tc>
                  <a:txBody>
                    <a:bodyPr/>
                    <a:lstStyle/>
                    <a:p>
                      <a:r>
                        <a:rPr lang="en-US" sz="2400"/>
                        <a:t>Usage_kWh</a:t>
                      </a:r>
                    </a:p>
                  </a:txBody>
                  <a:tcPr marL="121552" marR="121552" marT="60776" marB="60776"/>
                </a:tc>
                <a:tc>
                  <a:txBody>
                    <a:bodyPr/>
                    <a:lstStyle/>
                    <a:p>
                      <a:r>
                        <a:rPr lang="en-US" sz="2400" dirty="0"/>
                        <a:t>4.21537</a:t>
                      </a:r>
                    </a:p>
                  </a:txBody>
                  <a:tcPr marL="121552" marR="121552" marT="60776" marB="60776"/>
                </a:tc>
                <a:extLst>
                  <a:ext uri="{0D108BD9-81ED-4DB2-BD59-A6C34878D82A}">
                    <a16:rowId xmlns:a16="http://schemas.microsoft.com/office/drawing/2014/main" val="395571752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vert="horz" lIns="91440" tIns="45720" rIns="91440" bIns="45720" rtlCol="0" anchor="ctr">
            <a:normAutofit/>
          </a:bodyPr>
          <a:lstStyle/>
          <a:p>
            <a:pPr algn="l">
              <a:lnSpc>
                <a:spcPct val="90000"/>
              </a:lnSpc>
            </a:pPr>
            <a:r>
              <a:rPr lang="en-US" sz="3800" strike="noStrike" kern="1200" cap="all" spc="-1">
                <a:solidFill>
                  <a:schemeClr val="tx1"/>
                </a:solidFill>
                <a:latin typeface="+mj-lt"/>
                <a:ea typeface="+mj-ea"/>
                <a:cs typeface="+mj-cs"/>
              </a:rPr>
              <a:t>Multiple linear regression</a:t>
            </a:r>
            <a:br>
              <a:rPr lang="en-US" sz="3800" strike="noStrike" kern="1200" spc="-1">
                <a:solidFill>
                  <a:schemeClr val="tx1"/>
                </a:solidFill>
                <a:latin typeface="+mj-lt"/>
                <a:ea typeface="+mj-ea"/>
                <a:cs typeface="+mj-cs"/>
              </a:rPr>
            </a:br>
            <a:endParaRPr lang="en-US" sz="3800" kern="120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126418" y="552091"/>
            <a:ext cx="6224335" cy="5431536"/>
          </a:xfrm>
        </p:spPr>
        <p:txBody>
          <a:bodyPr vert="horz" lIns="91440" tIns="45720" rIns="91440" bIns="45720" rtlCol="0" anchor="ctr">
            <a:normAutofit/>
          </a:bodyPr>
          <a:lstStyle/>
          <a:p>
            <a:pPr marL="228600" indent="-228600">
              <a:lnSpc>
                <a:spcPct val="90000"/>
              </a:lnSpc>
              <a:spcBef>
                <a:spcPts val="1001"/>
              </a:spcBef>
              <a:buClr>
                <a:srgbClr val="4472C4"/>
              </a:buClr>
              <a:buFont typeface="Arial" panose="020B0604020202020204" pitchFamily="34" charset="0"/>
              <a:buChar char="•"/>
            </a:pPr>
            <a:r>
              <a:rPr lang="en-US" sz="2000" spc="-1" dirty="0"/>
              <a:t>M</a:t>
            </a:r>
            <a:r>
              <a:rPr lang="en-US" sz="2000" b="0" strike="noStrike" spc="-1" dirty="0"/>
              <a:t>odels the linear relationship between a single dependent continuous variable and more than one independent variable.</a:t>
            </a:r>
          </a:p>
          <a:p>
            <a:pPr marL="228600" indent="-228600">
              <a:lnSpc>
                <a:spcPct val="90000"/>
              </a:lnSpc>
              <a:spcBef>
                <a:spcPts val="1001"/>
              </a:spcBef>
              <a:buClr>
                <a:srgbClr val="4472C4"/>
              </a:buClr>
              <a:buFont typeface="Arial" panose="020B0604020202020204" pitchFamily="34" charset="0"/>
              <a:buChar char="•"/>
            </a:pPr>
            <a:r>
              <a:rPr lang="en-US" sz="2000" b="0" strike="noStrike" spc="-1" dirty="0"/>
              <a:t>Multiple linear regression is a subset of polynomial regression. An nth degree polynomial in x is used to model the relationship between the independent variable x and the dependent variable y. </a:t>
            </a:r>
          </a:p>
          <a:p>
            <a:pPr marL="228600" indent="-228600">
              <a:lnSpc>
                <a:spcPct val="90000"/>
              </a:lnSpc>
              <a:spcBef>
                <a:spcPts val="1001"/>
              </a:spcBef>
              <a:buClr>
                <a:srgbClr val="4472C4"/>
              </a:buClr>
              <a:buFont typeface="Arial" panose="020B0604020202020204" pitchFamily="34" charset="0"/>
              <a:buChar char="•"/>
            </a:pPr>
            <a:r>
              <a:rPr lang="en-US" sz="2000" b="0" strike="noStrike" spc="-1" dirty="0"/>
              <a:t>Non-linear data cannot be fitted using linear regression (underfitting). As a result, we enhance the model's complexity and employ Polynomial regression, which better fits the data. (in the form y = a0 + a1x1 + a2x12 +... + anx1n), where a0, a1,….are parameters and x1, x2,…. </a:t>
            </a:r>
            <a:r>
              <a:rPr lang="en-US" sz="2000" b="0" strike="noStrike" spc="-1" dirty="0" err="1"/>
              <a:t>Xn</a:t>
            </a:r>
            <a:r>
              <a:rPr lang="en-US" sz="2000" b="0" strike="noStrike" spc="-1" dirty="0"/>
              <a:t> are features</a:t>
            </a:r>
          </a:p>
          <a:p>
            <a:pPr marL="228600" indent="-228600">
              <a:lnSpc>
                <a:spcPct val="90000"/>
              </a:lnSpc>
              <a:spcBef>
                <a:spcPts val="1001"/>
              </a:spcBef>
              <a:buClr>
                <a:srgbClr val="4472C4"/>
              </a:buClr>
              <a:buFont typeface="Arial" panose="020B0604020202020204" pitchFamily="34" charset="0"/>
              <a:buChar char="•"/>
            </a:pPr>
            <a:r>
              <a:rPr lang="en-US" sz="2000" b="0" strike="noStrike" spc="-1" dirty="0"/>
              <a:t>With an accuracy of approximately 98%, linear regression is performing better in prediction and also with </a:t>
            </a:r>
            <a:r>
              <a:rPr lang="en-US" sz="2000" b="0" strike="noStrike" spc="-1" dirty="0" err="1"/>
              <a:t>rmse</a:t>
            </a:r>
            <a:r>
              <a:rPr lang="en-US" sz="2000" b="0" strike="noStrike" spc="-1" dirty="0"/>
              <a:t> value of 4.21</a:t>
            </a:r>
          </a:p>
          <a:p>
            <a:pPr indent="-228600">
              <a:lnSpc>
                <a:spcPct val="90000"/>
              </a:lnSpc>
              <a:buFont typeface="Arial" panose="020B0604020202020204" pitchFamily="34" charset="0"/>
              <a:buChar char="•"/>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457200"/>
            <a:ext cx="10579398" cy="1299411"/>
          </a:xfrm>
        </p:spPr>
        <p:txBody>
          <a:bodyPr vert="horz" lIns="91440" tIns="45720" rIns="91440" bIns="45720" rtlCol="0" anchor="ctr">
            <a:normAutofit/>
          </a:bodyPr>
          <a:lstStyle/>
          <a:p>
            <a:pPr algn="l">
              <a:lnSpc>
                <a:spcPct val="90000"/>
              </a:lnSpc>
            </a:pPr>
            <a:r>
              <a:rPr lang="en-US" b="1" kern="1200">
                <a:solidFill>
                  <a:schemeClr val="tx2"/>
                </a:solidFill>
                <a:latin typeface="+mj-lt"/>
                <a:ea typeface="+mj-ea"/>
                <a:cs typeface="+mj-cs"/>
              </a:rPr>
              <a:t>Generalized Additive Models</a:t>
            </a:r>
          </a:p>
        </p:txBody>
      </p:sp>
      <p:sp>
        <p:nvSpPr>
          <p:cNvPr id="3" name="Content Placeholder 2"/>
          <p:cNvSpPr>
            <a:spLocks noGrp="1"/>
          </p:cNvSpPr>
          <p:nvPr>
            <p:ph sz="half" idx="1"/>
          </p:nvPr>
        </p:nvSpPr>
        <p:spPr>
          <a:xfrm>
            <a:off x="6354871" y="2827419"/>
            <a:ext cx="5029200" cy="3227626"/>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800">
                <a:solidFill>
                  <a:schemeClr val="tx2"/>
                </a:solidFill>
              </a:rPr>
              <a:t>The results of a linear regression model are the weighted sum of variables. This is a model weakness, but it is also a strength. However, when modelling with data that does not have a Gaussian distribution, the results of a simple linear model can be nonlinear. To improve the model, we can make a number of changes.</a:t>
            </a:r>
          </a:p>
          <a:p>
            <a:pPr indent="-228600">
              <a:lnSpc>
                <a:spcPct val="90000"/>
              </a:lnSpc>
              <a:buFont typeface="Arial" panose="020B0604020202020204" pitchFamily="34" charset="0"/>
              <a:buChar char="•"/>
            </a:pPr>
            <a:r>
              <a:rPr lang="en-US" sz="1800">
                <a:solidFill>
                  <a:schemeClr val="tx2"/>
                </a:solidFill>
              </a:rPr>
              <a:t>GAM(Generalized Additive Model) is an extension of linear models. As we know, the formula of linear regression is:</a:t>
            </a:r>
          </a:p>
          <a:p>
            <a:pPr indent="-228600">
              <a:lnSpc>
                <a:spcPct val="90000"/>
              </a:lnSpc>
              <a:buFont typeface="Arial" panose="020B0604020202020204" pitchFamily="34" charset="0"/>
              <a:buChar char="•"/>
            </a:pPr>
            <a:r>
              <a:rPr lang="en-US" sz="1800" b="0" i="0">
                <a:solidFill>
                  <a:schemeClr val="tx2"/>
                </a:solidFill>
                <a:effectLst/>
              </a:rPr>
              <a:t>y=β0+β1X1+…+βpxp+ϵ</a:t>
            </a:r>
          </a:p>
          <a:p>
            <a:pPr indent="-228600">
              <a:lnSpc>
                <a:spcPct val="90000"/>
              </a:lnSpc>
              <a:buFont typeface="Arial" panose="020B0604020202020204" pitchFamily="34" charset="0"/>
              <a:buChar char="•"/>
            </a:pPr>
            <a:endParaRPr lang="en-US" sz="1800">
              <a:solidFill>
                <a:schemeClr val="tx2"/>
              </a:solidFill>
            </a:endParaRPr>
          </a:p>
        </p:txBody>
      </p:sp>
      <p:grpSp>
        <p:nvGrpSpPr>
          <p:cNvPr id="53" name="Group 52">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54" name="Freeform: Shape 53">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60" name="Freeform: Shape 59">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3" name="Freeform: Shape 62">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Table 20">
            <a:extLst>
              <a:ext uri="{FF2B5EF4-FFF2-40B4-BE49-F238E27FC236}">
                <a16:creationId xmlns:a16="http://schemas.microsoft.com/office/drawing/2014/main" id="{8BAAB993-8B81-5AF4-E37D-1E4310ED9419}"/>
              </a:ext>
            </a:extLst>
          </p:cNvPr>
          <p:cNvGraphicFramePr>
            <a:graphicFrameLocks/>
          </p:cNvGraphicFramePr>
          <p:nvPr>
            <p:extLst>
              <p:ext uri="{D42A27DB-BD31-4B8C-83A1-F6EECF244321}">
                <p14:modId xmlns:p14="http://schemas.microsoft.com/office/powerpoint/2010/main" val="3552172615"/>
              </p:ext>
            </p:extLst>
          </p:nvPr>
        </p:nvGraphicFramePr>
        <p:xfrm>
          <a:off x="953313" y="3223112"/>
          <a:ext cx="4657409" cy="2446532"/>
        </p:xfrm>
        <a:graphic>
          <a:graphicData uri="http://schemas.openxmlformats.org/drawingml/2006/table">
            <a:tbl>
              <a:tblPr firstRow="1" bandRow="1">
                <a:tableStyleId>{5C22544A-7EE6-4342-B048-85BDC9FD1C3A}</a:tableStyleId>
              </a:tblPr>
              <a:tblGrid>
                <a:gridCol w="2829660">
                  <a:extLst>
                    <a:ext uri="{9D8B030D-6E8A-4147-A177-3AD203B41FA5}">
                      <a16:colId xmlns:a16="http://schemas.microsoft.com/office/drawing/2014/main" val="362413941"/>
                    </a:ext>
                  </a:extLst>
                </a:gridCol>
                <a:gridCol w="1827749">
                  <a:extLst>
                    <a:ext uri="{9D8B030D-6E8A-4147-A177-3AD203B41FA5}">
                      <a16:colId xmlns:a16="http://schemas.microsoft.com/office/drawing/2014/main" val="2244203144"/>
                    </a:ext>
                  </a:extLst>
                </a:gridCol>
              </a:tblGrid>
              <a:tr h="1726186">
                <a:tc>
                  <a:txBody>
                    <a:bodyPr/>
                    <a:lstStyle/>
                    <a:p>
                      <a:r>
                        <a:rPr lang="en-US" sz="3300"/>
                        <a:t>Generalized additive Models</a:t>
                      </a:r>
                    </a:p>
                  </a:txBody>
                  <a:tcPr marL="167134" marR="167134" marT="83567" marB="83567"/>
                </a:tc>
                <a:tc>
                  <a:txBody>
                    <a:bodyPr/>
                    <a:lstStyle/>
                    <a:p>
                      <a:r>
                        <a:rPr lang="en-US" sz="3300"/>
                        <a:t>RMSE</a:t>
                      </a:r>
                    </a:p>
                  </a:txBody>
                  <a:tcPr marL="167134" marR="167134" marT="83567" marB="83567"/>
                </a:tc>
                <a:extLst>
                  <a:ext uri="{0D108BD9-81ED-4DB2-BD59-A6C34878D82A}">
                    <a16:rowId xmlns:a16="http://schemas.microsoft.com/office/drawing/2014/main" val="3355704905"/>
                  </a:ext>
                </a:extLst>
              </a:tr>
              <a:tr h="720346">
                <a:tc>
                  <a:txBody>
                    <a:bodyPr/>
                    <a:lstStyle/>
                    <a:p>
                      <a:r>
                        <a:rPr lang="en-US" sz="3300"/>
                        <a:t>Usage_kWh</a:t>
                      </a:r>
                    </a:p>
                  </a:txBody>
                  <a:tcPr marL="167134" marR="167134" marT="83567" marB="83567"/>
                </a:tc>
                <a:tc>
                  <a:txBody>
                    <a:bodyPr/>
                    <a:lstStyle/>
                    <a:p>
                      <a:r>
                        <a:rPr lang="en-US" sz="3300"/>
                        <a:t>0.0505</a:t>
                      </a:r>
                    </a:p>
                  </a:txBody>
                  <a:tcPr marL="167134" marR="167134" marT="83567" marB="83567"/>
                </a:tc>
                <a:extLst>
                  <a:ext uri="{0D108BD9-81ED-4DB2-BD59-A6C34878D82A}">
                    <a16:rowId xmlns:a16="http://schemas.microsoft.com/office/drawing/2014/main" val="395571752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365125"/>
            <a:ext cx="5295015" cy="2063808"/>
          </a:xfrm>
        </p:spPr>
        <p:txBody>
          <a:bodyPr vert="horz" lIns="91440" tIns="45720" rIns="91440" bIns="45720" rtlCol="0" anchor="b">
            <a:normAutofit/>
          </a:bodyPr>
          <a:lstStyle/>
          <a:p>
            <a:pPr algn="l">
              <a:lnSpc>
                <a:spcPct val="90000"/>
              </a:lnSpc>
            </a:pPr>
            <a:r>
              <a:rPr lang="en-US" sz="5400">
                <a:solidFill>
                  <a:schemeClr val="tx1"/>
                </a:solidFill>
                <a:sym typeface="+mn-ea"/>
              </a:rPr>
              <a:t>Random Forest</a:t>
            </a:r>
            <a:endParaRPr lang="en-US" sz="5400">
              <a:solidFill>
                <a:schemeClr val="tx1"/>
              </a:solidFill>
            </a:endParaRPr>
          </a:p>
        </p:txBody>
      </p:sp>
      <p:pic>
        <p:nvPicPr>
          <p:cNvPr id="4" name="Content Placeholder 6" descr="Graphical user interface, text, application&#10;&#10;Description automatically generated">
            <a:extLst>
              <a:ext uri="{FF2B5EF4-FFF2-40B4-BE49-F238E27FC236}">
                <a16:creationId xmlns:a16="http://schemas.microsoft.com/office/drawing/2014/main" id="{B82D007E-ACC4-F3A5-1C3E-EE3447548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552" y="1114070"/>
            <a:ext cx="5384799" cy="2314930"/>
          </a:xfrm>
          <a:prstGeom prst="rect">
            <a:avLst/>
          </a:prstGeom>
          <a:noFill/>
        </p:spPr>
      </p:pic>
      <p:pic>
        <p:nvPicPr>
          <p:cNvPr id="5" name="Picture 4" descr="Graphical user interface, application&#10;&#10;Description automatically generated">
            <a:extLst>
              <a:ext uri="{FF2B5EF4-FFF2-40B4-BE49-F238E27FC236}">
                <a16:creationId xmlns:a16="http://schemas.microsoft.com/office/drawing/2014/main" id="{25FF43D8-25FC-9D14-C6E7-9D18AC519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552" y="3594970"/>
            <a:ext cx="4778248" cy="1167998"/>
          </a:xfrm>
          <a:prstGeom prst="rect">
            <a:avLst/>
          </a:prstGeom>
        </p:spPr>
      </p:pic>
      <p:sp>
        <p:nvSpPr>
          <p:cNvPr id="78" name="sketch line">
            <a:extLst>
              <a:ext uri="{FF2B5EF4-FFF2-40B4-BE49-F238E27FC236}">
                <a16:creationId xmlns:a16="http://schemas.microsoft.com/office/drawing/2014/main" id="{490234EE-E0D8-4805-9227-CCEAC6016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2"/>
          <p:cNvSpPr>
            <a:spLocks noGrp="1"/>
          </p:cNvSpPr>
          <p:nvPr>
            <p:ph sz="half" idx="1"/>
          </p:nvPr>
        </p:nvSpPr>
        <p:spPr>
          <a:xfrm>
            <a:off x="612648" y="2908005"/>
            <a:ext cx="5295015" cy="3268957"/>
          </a:xfrm>
        </p:spPr>
        <p:txBody>
          <a:bodyPr vert="horz" lIns="91440" tIns="45720" rIns="91440" bIns="45720" rtlCol="0">
            <a:normAutofit/>
          </a:bodyPr>
          <a:lstStyle/>
          <a:p>
            <a:pPr indent="-228600">
              <a:lnSpc>
                <a:spcPct val="90000"/>
              </a:lnSpc>
              <a:buFont typeface="Arial" panose="020B0604020202020204" pitchFamily="34" charset="0"/>
              <a:buChar char="•"/>
            </a:pPr>
            <a:r>
              <a:rPr lang="en-US" sz="1700"/>
              <a:t>Random Forest is a well-known and powerful machine-learning algorithm. Bootstrap Aggregation, also known as bagging, is a type of ensemble machine-learning algorithm.</a:t>
            </a:r>
          </a:p>
          <a:p>
            <a:pPr indent="-228600" fontAlgn="base">
              <a:lnSpc>
                <a:spcPct val="90000"/>
              </a:lnSpc>
              <a:buFont typeface="Arial" panose="020B0604020202020204" pitchFamily="34" charset="0"/>
              <a:buChar char="•"/>
            </a:pPr>
            <a:r>
              <a:rPr lang="en-US" sz="1700" b="0" i="0">
                <a:effectLst/>
              </a:rPr>
              <a:t>The bootstrap method for estimating statistical quantities from samples.</a:t>
            </a:r>
          </a:p>
          <a:p>
            <a:pPr indent="-228600" fontAlgn="base">
              <a:lnSpc>
                <a:spcPct val="90000"/>
              </a:lnSpc>
              <a:buFont typeface="Arial" panose="020B0604020202020204" pitchFamily="34" charset="0"/>
              <a:buChar char="•"/>
            </a:pPr>
            <a:r>
              <a:rPr lang="en-US" sz="1700" b="0" i="0">
                <a:effectLst/>
              </a:rPr>
              <a:t>The Bootstrap Aggregation algorithm for creating multiple different models from a single training dataset.</a:t>
            </a:r>
          </a:p>
          <a:p>
            <a:pPr indent="-228600" fontAlgn="base">
              <a:lnSpc>
                <a:spcPct val="90000"/>
              </a:lnSpc>
              <a:buFont typeface="Arial" panose="020B0604020202020204" pitchFamily="34" charset="0"/>
              <a:buChar char="•"/>
            </a:pPr>
            <a:r>
              <a:rPr lang="en-US" sz="1700" b="0" i="0">
                <a:effectLst/>
              </a:rPr>
              <a:t>The Random Forest algorithm makes a small tweak to Bagging and results in a very powerful classifier.</a:t>
            </a:r>
          </a:p>
        </p:txBody>
      </p:sp>
      <p:graphicFrame>
        <p:nvGraphicFramePr>
          <p:cNvPr id="20" name="Table 20">
            <a:extLst>
              <a:ext uri="{FF2B5EF4-FFF2-40B4-BE49-F238E27FC236}">
                <a16:creationId xmlns:a16="http://schemas.microsoft.com/office/drawing/2014/main" id="{F6AE048B-7533-5D44-5756-DB9D6887FD4B}"/>
              </a:ext>
            </a:extLst>
          </p:cNvPr>
          <p:cNvGraphicFramePr>
            <a:graphicFrameLocks noGrp="1"/>
          </p:cNvGraphicFramePr>
          <p:nvPr>
            <p:ph sz="half" idx="2"/>
            <p:extLst>
              <p:ext uri="{D42A27DB-BD31-4B8C-83A1-F6EECF244321}">
                <p14:modId xmlns:p14="http://schemas.microsoft.com/office/powerpoint/2010/main" val="3100680250"/>
              </p:ext>
            </p:extLst>
          </p:nvPr>
        </p:nvGraphicFramePr>
        <p:xfrm>
          <a:off x="6194553" y="4956851"/>
          <a:ext cx="3589866" cy="1010920"/>
        </p:xfrm>
        <a:graphic>
          <a:graphicData uri="http://schemas.openxmlformats.org/drawingml/2006/table">
            <a:tbl>
              <a:tblPr firstRow="1" bandRow="1">
                <a:tableStyleId>{5C22544A-7EE6-4342-B048-85BDC9FD1C3A}</a:tableStyleId>
              </a:tblPr>
              <a:tblGrid>
                <a:gridCol w="1794933">
                  <a:extLst>
                    <a:ext uri="{9D8B030D-6E8A-4147-A177-3AD203B41FA5}">
                      <a16:colId xmlns:a16="http://schemas.microsoft.com/office/drawing/2014/main" val="362413941"/>
                    </a:ext>
                  </a:extLst>
                </a:gridCol>
                <a:gridCol w="1794933">
                  <a:extLst>
                    <a:ext uri="{9D8B030D-6E8A-4147-A177-3AD203B41FA5}">
                      <a16:colId xmlns:a16="http://schemas.microsoft.com/office/drawing/2014/main" val="2244203144"/>
                    </a:ext>
                  </a:extLst>
                </a:gridCol>
              </a:tblGrid>
              <a:tr h="370840">
                <a:tc>
                  <a:txBody>
                    <a:bodyPr/>
                    <a:lstStyle/>
                    <a:p>
                      <a:r>
                        <a:rPr lang="en-US" dirty="0"/>
                        <a:t>Random Forest</a:t>
                      </a:r>
                    </a:p>
                  </a:txBody>
                  <a:tcPr/>
                </a:tc>
                <a:tc>
                  <a:txBody>
                    <a:bodyPr/>
                    <a:lstStyle/>
                    <a:p>
                      <a:r>
                        <a:rPr lang="en-US" dirty="0"/>
                        <a:t>RMSE</a:t>
                      </a:r>
                    </a:p>
                  </a:txBody>
                  <a:tcPr/>
                </a:tc>
                <a:extLst>
                  <a:ext uri="{0D108BD9-81ED-4DB2-BD59-A6C34878D82A}">
                    <a16:rowId xmlns:a16="http://schemas.microsoft.com/office/drawing/2014/main" val="3355704905"/>
                  </a:ext>
                </a:extLst>
              </a:tr>
              <a:tr h="370840">
                <a:tc>
                  <a:txBody>
                    <a:bodyPr/>
                    <a:lstStyle/>
                    <a:p>
                      <a:r>
                        <a:rPr lang="en-US" dirty="0" err="1"/>
                        <a:t>Usage_kWh</a:t>
                      </a:r>
                      <a:endParaRPr lang="en-US" dirty="0"/>
                    </a:p>
                  </a:txBody>
                  <a:tcPr/>
                </a:tc>
                <a:tc>
                  <a:txBody>
                    <a:bodyPr/>
                    <a:lstStyle/>
                    <a:p>
                      <a:r>
                        <a:rPr lang="en-US" dirty="0"/>
                        <a:t>1.9417</a:t>
                      </a:r>
                    </a:p>
                  </a:txBody>
                  <a:tcPr/>
                </a:tc>
                <a:extLst>
                  <a:ext uri="{0D108BD9-81ED-4DB2-BD59-A6C34878D82A}">
                    <a16:rowId xmlns:a16="http://schemas.microsoft.com/office/drawing/2014/main" val="395571752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457200"/>
            <a:ext cx="4343400" cy="1929384"/>
          </a:xfrm>
        </p:spPr>
        <p:txBody>
          <a:bodyPr vert="horz" lIns="91440" tIns="45720" rIns="91440" bIns="45720" rtlCol="0" anchor="ctr">
            <a:normAutofit/>
          </a:bodyPr>
          <a:lstStyle/>
          <a:p>
            <a:pPr algn="l">
              <a:lnSpc>
                <a:spcPct val="90000"/>
              </a:lnSpc>
            </a:pPr>
            <a:r>
              <a:rPr lang="en-US" sz="4800" b="1">
                <a:solidFill>
                  <a:schemeClr val="tx1"/>
                </a:solidFill>
              </a:rPr>
              <a:t>Boosting</a:t>
            </a:r>
          </a:p>
        </p:txBody>
      </p:sp>
      <p:sp>
        <p:nvSpPr>
          <p:cNvPr id="2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541263" y="457200"/>
            <a:ext cx="6007608" cy="1929384"/>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200" b="1" i="0">
                <a:effectLst/>
              </a:rPr>
              <a:t>Types of Boosting:-</a:t>
            </a:r>
          </a:p>
          <a:p>
            <a:pPr indent="-228600">
              <a:lnSpc>
                <a:spcPct val="90000"/>
              </a:lnSpc>
              <a:buFont typeface="Arial" panose="020B0604020202020204" pitchFamily="34" charset="0"/>
              <a:buChar char="•"/>
            </a:pPr>
            <a:r>
              <a:rPr lang="en-US" sz="1200" i="0">
                <a:effectLst/>
              </a:rPr>
              <a:t>AdaBoost </a:t>
            </a:r>
            <a:r>
              <a:rPr lang="en-US" sz="1200"/>
              <a:t>, </a:t>
            </a:r>
            <a:r>
              <a:rPr lang="en-US" sz="1200" i="0">
                <a:effectLst/>
              </a:rPr>
              <a:t>Gradient Boosting</a:t>
            </a:r>
            <a:r>
              <a:rPr lang="en-US" sz="1200"/>
              <a:t>, </a:t>
            </a:r>
            <a:r>
              <a:rPr lang="en-US" sz="1200" i="0">
                <a:effectLst/>
              </a:rPr>
              <a:t>XGBoosting</a:t>
            </a:r>
          </a:p>
          <a:p>
            <a:pPr indent="-228600">
              <a:lnSpc>
                <a:spcPct val="90000"/>
              </a:lnSpc>
              <a:buFont typeface="Arial" panose="020B0604020202020204" pitchFamily="34" charset="0"/>
              <a:buChar char="•"/>
            </a:pPr>
            <a:r>
              <a:rPr lang="en-US" sz="1200" i="0">
                <a:effectLst/>
              </a:rPr>
              <a:t>Boosting is an ensemble method that builds on weak learners one by one until one last strong learner emerges.</a:t>
            </a:r>
          </a:p>
          <a:p>
            <a:pPr indent="-228600">
              <a:lnSpc>
                <a:spcPct val="90000"/>
              </a:lnSpc>
              <a:buFont typeface="Arial" panose="020B0604020202020204" pitchFamily="34" charset="0"/>
              <a:buChar char="•"/>
            </a:pPr>
            <a:r>
              <a:rPr lang="en-US" sz="1200" i="0">
                <a:effectLst/>
              </a:rPr>
              <a:t> A weak learner is a model that isn't extremely accurate or doesn't take into consideration numerous predictions. </a:t>
            </a:r>
          </a:p>
          <a:p>
            <a:pPr indent="-228600">
              <a:lnSpc>
                <a:spcPct val="90000"/>
              </a:lnSpc>
              <a:buFont typeface="Arial" panose="020B0604020202020204" pitchFamily="34" charset="0"/>
              <a:buChar char="•"/>
            </a:pPr>
            <a:r>
              <a:rPr lang="en-US" sz="1200" i="0">
                <a:effectLst/>
              </a:rPr>
              <a:t>Boosting can effectively convert weak learners into strong learners by generating a weak model, drawing conclusions about the various feature importances and parameters, and then using those conclusions to build a new, stronger model. BOTH classification and regression issues can benefit from boosting.</a:t>
            </a:r>
          </a:p>
          <a:p>
            <a:pPr indent="-228600">
              <a:lnSpc>
                <a:spcPct val="90000"/>
              </a:lnSpc>
              <a:buFont typeface="Arial" panose="020B0604020202020204" pitchFamily="34" charset="0"/>
              <a:buChar char="•"/>
            </a:pPr>
            <a:endParaRPr lang="en-US" sz="1200" b="1" i="0">
              <a:effectLst/>
            </a:endParaRPr>
          </a:p>
          <a:p>
            <a:pPr marL="0" indent="-228600">
              <a:lnSpc>
                <a:spcPct val="90000"/>
              </a:lnSpc>
              <a:buFont typeface="Arial" panose="020B0604020202020204" pitchFamily="34" charset="0"/>
              <a:buChar char="•"/>
            </a:pPr>
            <a:endParaRPr lang="en-US" sz="1200"/>
          </a:p>
        </p:txBody>
      </p:sp>
      <p:pic>
        <p:nvPicPr>
          <p:cNvPr id="6" name="Picture 5" descr="A screenshot of a computer program&#10;&#10;Description automatically generated with low confidence">
            <a:extLst>
              <a:ext uri="{FF2B5EF4-FFF2-40B4-BE49-F238E27FC236}">
                <a16:creationId xmlns:a16="http://schemas.microsoft.com/office/drawing/2014/main" id="{9B8B7D2C-C77B-25FA-4646-D4F41AED7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857356"/>
            <a:ext cx="5468112" cy="3103152"/>
          </a:xfrm>
          <a:prstGeom prst="rect">
            <a:avLst/>
          </a:prstGeom>
        </p:spPr>
      </p:pic>
      <p:graphicFrame>
        <p:nvGraphicFramePr>
          <p:cNvPr id="14" name="Table 20">
            <a:extLst>
              <a:ext uri="{FF2B5EF4-FFF2-40B4-BE49-F238E27FC236}">
                <a16:creationId xmlns:a16="http://schemas.microsoft.com/office/drawing/2014/main" id="{2982BD4A-675B-74AD-BDAD-DDA28177C1A4}"/>
              </a:ext>
            </a:extLst>
          </p:cNvPr>
          <p:cNvGraphicFramePr>
            <a:graphicFrameLocks noGrp="1"/>
          </p:cNvGraphicFramePr>
          <p:nvPr>
            <p:ph sz="half" idx="2"/>
            <p:extLst>
              <p:ext uri="{D42A27DB-BD31-4B8C-83A1-F6EECF244321}">
                <p14:modId xmlns:p14="http://schemas.microsoft.com/office/powerpoint/2010/main" val="2710515779"/>
              </p:ext>
            </p:extLst>
          </p:nvPr>
        </p:nvGraphicFramePr>
        <p:xfrm>
          <a:off x="6664875" y="3671316"/>
          <a:ext cx="4647354" cy="1475232"/>
        </p:xfrm>
        <a:graphic>
          <a:graphicData uri="http://schemas.openxmlformats.org/drawingml/2006/table">
            <a:tbl>
              <a:tblPr firstRow="1" bandRow="1">
                <a:tableStyleId>{5C22544A-7EE6-4342-B048-85BDC9FD1C3A}</a:tableStyleId>
              </a:tblPr>
              <a:tblGrid>
                <a:gridCol w="2859194">
                  <a:extLst>
                    <a:ext uri="{9D8B030D-6E8A-4147-A177-3AD203B41FA5}">
                      <a16:colId xmlns:a16="http://schemas.microsoft.com/office/drawing/2014/main" val="362413941"/>
                    </a:ext>
                  </a:extLst>
                </a:gridCol>
                <a:gridCol w="1788160">
                  <a:extLst>
                    <a:ext uri="{9D8B030D-6E8A-4147-A177-3AD203B41FA5}">
                      <a16:colId xmlns:a16="http://schemas.microsoft.com/office/drawing/2014/main" val="2244203144"/>
                    </a:ext>
                  </a:extLst>
                </a:gridCol>
              </a:tblGrid>
              <a:tr h="737616">
                <a:tc>
                  <a:txBody>
                    <a:bodyPr/>
                    <a:lstStyle/>
                    <a:p>
                      <a:r>
                        <a:rPr lang="en-US" sz="3300"/>
                        <a:t>Boosting</a:t>
                      </a:r>
                    </a:p>
                  </a:txBody>
                  <a:tcPr marL="167640" marR="167640" marT="83820" marB="83820"/>
                </a:tc>
                <a:tc>
                  <a:txBody>
                    <a:bodyPr/>
                    <a:lstStyle/>
                    <a:p>
                      <a:r>
                        <a:rPr lang="en-US" sz="3300"/>
                        <a:t>RMSE</a:t>
                      </a:r>
                    </a:p>
                  </a:txBody>
                  <a:tcPr marL="167640" marR="167640" marT="83820" marB="83820"/>
                </a:tc>
                <a:extLst>
                  <a:ext uri="{0D108BD9-81ED-4DB2-BD59-A6C34878D82A}">
                    <a16:rowId xmlns:a16="http://schemas.microsoft.com/office/drawing/2014/main" val="3355704905"/>
                  </a:ext>
                </a:extLst>
              </a:tr>
              <a:tr h="737616">
                <a:tc>
                  <a:txBody>
                    <a:bodyPr/>
                    <a:lstStyle/>
                    <a:p>
                      <a:r>
                        <a:rPr lang="en-US" sz="3300"/>
                        <a:t>Usage_kWh</a:t>
                      </a:r>
                    </a:p>
                  </a:txBody>
                  <a:tcPr marL="167640" marR="167640" marT="83820" marB="83820"/>
                </a:tc>
                <a:tc>
                  <a:txBody>
                    <a:bodyPr/>
                    <a:lstStyle/>
                    <a:p>
                      <a:r>
                        <a:rPr lang="en-US" sz="3300"/>
                        <a:t>1.073</a:t>
                      </a:r>
                    </a:p>
                  </a:txBody>
                  <a:tcPr marL="167640" marR="167640" marT="83820" marB="83820"/>
                </a:tc>
                <a:extLst>
                  <a:ext uri="{0D108BD9-81ED-4DB2-BD59-A6C34878D82A}">
                    <a16:rowId xmlns:a16="http://schemas.microsoft.com/office/drawing/2014/main" val="395571752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vert="horz" lIns="91440" tIns="45720" rIns="91440" bIns="45720" rtlCol="0" anchor="b">
            <a:normAutofit/>
          </a:bodyPr>
          <a:lstStyle/>
          <a:p>
            <a:pPr algn="l">
              <a:lnSpc>
                <a:spcPct val="90000"/>
              </a:lnSpc>
            </a:pPr>
            <a:r>
              <a:rPr lang="en-US" altLang="en-US" sz="5400" b="1" dirty="0">
                <a:solidFill>
                  <a:schemeClr val="tx1"/>
                </a:solidFill>
              </a:rPr>
              <a:t>Conclusion</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72493" y="2071316"/>
            <a:ext cx="6713552" cy="4119172"/>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altLang="en-US" sz="2200" dirty="0"/>
              <a:t>After training all models for the Steel industry dataset. We have evaluated with RMSE. Based on that we have given the report.</a:t>
            </a:r>
            <a:endParaRPr lang="en-US" altLang="en-US" sz="2200" dirty="0">
              <a:sym typeface="+mn-ea"/>
            </a:endParaRPr>
          </a:p>
          <a:p>
            <a:pPr indent="-228600">
              <a:lnSpc>
                <a:spcPct val="90000"/>
              </a:lnSpc>
              <a:buFont typeface="Arial" panose="020B0604020202020204" pitchFamily="34" charset="0"/>
              <a:buChar char="•"/>
            </a:pPr>
            <a:r>
              <a:rPr lang="en-US" altLang="en-US" sz="2200" dirty="0">
                <a:sym typeface="+mn-ea"/>
              </a:rPr>
              <a:t>The results show that for </a:t>
            </a:r>
            <a:r>
              <a:rPr lang="en-US" altLang="en-US" sz="2200" dirty="0" err="1">
                <a:sym typeface="+mn-ea"/>
              </a:rPr>
              <a:t>Usage_kWh</a:t>
            </a:r>
            <a:r>
              <a:rPr lang="en-US" altLang="en-US" sz="2200" dirty="0">
                <a:sym typeface="+mn-ea"/>
              </a:rPr>
              <a:t> Multiple Linear Regression model performed well provides best results with lower error values and this model can be used for the development of energy efficient structural design which helps to optimize the energy consumption and policy making in smart cities.</a:t>
            </a:r>
          </a:p>
          <a:p>
            <a:pPr marL="114300" indent="-228600">
              <a:lnSpc>
                <a:spcPct val="90000"/>
              </a:lnSpc>
              <a:buFont typeface="Arial" panose="020B0604020202020204" pitchFamily="34" charset="0"/>
              <a:buChar char="•"/>
            </a:pPr>
            <a:endParaRPr lang="en-US" altLang="en-US" sz="2200" dirty="0">
              <a:sym typeface="+mn-ea"/>
            </a:endParaRPr>
          </a:p>
        </p:txBody>
      </p:sp>
      <p:pic>
        <p:nvPicPr>
          <p:cNvPr id="5" name="Picture 4" descr="Magnifying glass showing decling performance">
            <a:extLst>
              <a:ext uri="{FF2B5EF4-FFF2-40B4-BE49-F238E27FC236}">
                <a16:creationId xmlns:a16="http://schemas.microsoft.com/office/drawing/2014/main" id="{96E4ACD2-C7A4-1BAF-7731-A4AECF8D650A}"/>
              </a:ext>
            </a:extLst>
          </p:cNvPr>
          <p:cNvPicPr>
            <a:picLocks noChangeAspect="1"/>
          </p:cNvPicPr>
          <p:nvPr/>
        </p:nvPicPr>
        <p:blipFill rotWithShape="1">
          <a:blip r:embed="rId2"/>
          <a:srcRect l="3165" r="32619" b="2"/>
          <a:stretch/>
        </p:blipFill>
        <p:spPr>
          <a:xfrm>
            <a:off x="7675658" y="2093976"/>
            <a:ext cx="3941064" cy="40965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977976" cy="1454051"/>
          </a:xfrm>
        </p:spPr>
        <p:txBody>
          <a:bodyPr>
            <a:normAutofit/>
          </a:bodyPr>
          <a:lstStyle/>
          <a:p>
            <a:r>
              <a:rPr lang="en-IN" altLang="en-US">
                <a:solidFill>
                  <a:schemeClr val="tx2"/>
                </a:solidFill>
              </a:rPr>
              <a:t>Content</a:t>
            </a:r>
          </a:p>
        </p:txBody>
      </p:sp>
      <p:sp>
        <p:nvSpPr>
          <p:cNvPr id="3" name="Content Placeholder 2"/>
          <p:cNvSpPr>
            <a:spLocks noGrp="1"/>
          </p:cNvSpPr>
          <p:nvPr>
            <p:ph idx="1"/>
          </p:nvPr>
        </p:nvSpPr>
        <p:spPr>
          <a:xfrm>
            <a:off x="804672" y="2421682"/>
            <a:ext cx="4977578" cy="3639289"/>
          </a:xfrm>
        </p:spPr>
        <p:txBody>
          <a:bodyPr anchor="ctr">
            <a:normAutofit/>
          </a:bodyPr>
          <a:lstStyle/>
          <a:p>
            <a:pPr marL="228600" indent="-227880">
              <a:spcBef>
                <a:spcPts val="1001"/>
              </a:spcBef>
              <a:buClr>
                <a:srgbClr val="B71E42"/>
              </a:buClr>
              <a:buFont typeface="Arial"/>
              <a:buChar char="•"/>
            </a:pPr>
            <a:r>
              <a:rPr lang="en-IN" sz="1800" spc="-1" dirty="0">
                <a:solidFill>
                  <a:schemeClr val="tx2"/>
                </a:solidFill>
                <a:latin typeface="Gill Sans MT"/>
              </a:rPr>
              <a:t>Objective and </a:t>
            </a:r>
            <a:r>
              <a:rPr lang="en-IN" sz="1800" b="0" strike="noStrike" spc="-1" dirty="0">
                <a:solidFill>
                  <a:schemeClr val="tx2"/>
                </a:solidFill>
                <a:latin typeface="Gill Sans MT"/>
              </a:rPr>
              <a:t>Dataset Description</a:t>
            </a:r>
            <a:endParaRPr lang="en-IN" sz="1800" b="0" strike="noStrike" spc="-1" dirty="0">
              <a:solidFill>
                <a:schemeClr val="tx2"/>
              </a:solidFill>
              <a:latin typeface="Arial"/>
            </a:endParaRPr>
          </a:p>
          <a:p>
            <a:pPr marL="228600" indent="-227880">
              <a:spcBef>
                <a:spcPts val="1001"/>
              </a:spcBef>
              <a:buClr>
                <a:srgbClr val="B71E42"/>
              </a:buClr>
              <a:buFont typeface="Arial"/>
              <a:buChar char="•"/>
            </a:pPr>
            <a:r>
              <a:rPr lang="en-IN" sz="1800" b="0" strike="noStrike" spc="-1" dirty="0">
                <a:solidFill>
                  <a:schemeClr val="tx2"/>
                </a:solidFill>
                <a:latin typeface="Gill Sans MT"/>
              </a:rPr>
              <a:t>Data visualization</a:t>
            </a:r>
            <a:endParaRPr lang="en-IN" sz="1800" b="0" strike="noStrike" spc="-1" dirty="0">
              <a:solidFill>
                <a:schemeClr val="tx2"/>
              </a:solidFill>
              <a:latin typeface="Arial"/>
            </a:endParaRPr>
          </a:p>
          <a:p>
            <a:pPr marL="228600" indent="-227880">
              <a:spcBef>
                <a:spcPts val="1001"/>
              </a:spcBef>
              <a:buClr>
                <a:srgbClr val="B71E42"/>
              </a:buClr>
              <a:buFont typeface="Arial"/>
              <a:buChar char="•"/>
            </a:pPr>
            <a:r>
              <a:rPr lang="en-IN" sz="1800" b="0" strike="noStrike" spc="-1" dirty="0">
                <a:solidFill>
                  <a:schemeClr val="tx2"/>
                </a:solidFill>
                <a:latin typeface="Gill Sans MT"/>
              </a:rPr>
              <a:t>Linear regression and implementation</a:t>
            </a:r>
          </a:p>
          <a:p>
            <a:pPr marL="228600" indent="-227880">
              <a:spcBef>
                <a:spcPts val="1001"/>
              </a:spcBef>
              <a:buClr>
                <a:srgbClr val="B71E42"/>
              </a:buClr>
              <a:buFont typeface="Arial"/>
              <a:buChar char="•"/>
            </a:pPr>
            <a:r>
              <a:rPr lang="en-IN" sz="1800" b="0" strike="noStrike" spc="-1" dirty="0">
                <a:solidFill>
                  <a:schemeClr val="tx2"/>
                </a:solidFill>
                <a:latin typeface="Arial"/>
              </a:rPr>
              <a:t>Generalized Additive Models</a:t>
            </a:r>
          </a:p>
          <a:p>
            <a:pPr marL="228600" indent="-227880">
              <a:spcBef>
                <a:spcPts val="1001"/>
              </a:spcBef>
              <a:buClr>
                <a:srgbClr val="B71E42"/>
              </a:buClr>
              <a:buFont typeface="Arial"/>
              <a:buChar char="•"/>
            </a:pPr>
            <a:r>
              <a:rPr lang="en-IN" sz="1800" spc="-1" dirty="0">
                <a:solidFill>
                  <a:schemeClr val="tx2"/>
                </a:solidFill>
                <a:latin typeface="Gill Sans MT"/>
              </a:rPr>
              <a:t>Random Forest</a:t>
            </a:r>
            <a:endParaRPr lang="en-IN" sz="1800" b="0" strike="noStrike" spc="-1" dirty="0">
              <a:solidFill>
                <a:schemeClr val="tx2"/>
              </a:solidFill>
              <a:latin typeface="Arial"/>
            </a:endParaRPr>
          </a:p>
          <a:p>
            <a:pPr marL="228600" indent="-227880">
              <a:spcBef>
                <a:spcPts val="1001"/>
              </a:spcBef>
              <a:buClr>
                <a:srgbClr val="B71E42"/>
              </a:buClr>
              <a:buFont typeface="Arial"/>
              <a:buChar char="•"/>
            </a:pPr>
            <a:r>
              <a:rPr lang="en-IN" sz="1800" spc="-1" dirty="0">
                <a:solidFill>
                  <a:schemeClr val="tx2"/>
                </a:solidFill>
                <a:latin typeface="Gill Sans MT"/>
              </a:rPr>
              <a:t>C</a:t>
            </a:r>
            <a:r>
              <a:rPr lang="en-IN" sz="1800" b="0" strike="noStrike" spc="-1" dirty="0">
                <a:solidFill>
                  <a:schemeClr val="tx2"/>
                </a:solidFill>
                <a:latin typeface="Gill Sans MT"/>
              </a:rPr>
              <a:t>onclusion</a:t>
            </a:r>
            <a:endParaRPr lang="en-IN" sz="1800" b="0" strike="noStrike" spc="-1" dirty="0">
              <a:solidFill>
                <a:schemeClr val="tx2"/>
              </a:solidFill>
              <a:latin typeface="Arial"/>
            </a:endParaRPr>
          </a:p>
          <a:p>
            <a:endParaRPr lang="en-US" sz="1800" dirty="0">
              <a:solidFill>
                <a:schemeClr val="tx2"/>
              </a:solidFill>
            </a:endParaRPr>
          </a:p>
        </p:txBody>
      </p:sp>
      <p:grpSp>
        <p:nvGrpSpPr>
          <p:cNvPr id="19"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heckmark">
            <a:extLst>
              <a:ext uri="{FF2B5EF4-FFF2-40B4-BE49-F238E27FC236}">
                <a16:creationId xmlns:a16="http://schemas.microsoft.com/office/drawing/2014/main" id="{8747156A-CBB6-0D17-56A2-4DF033EC39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1176AD4-E6E2-51D7-65D8-2B1BB4DA0E7C}"/>
              </a:ext>
            </a:extLst>
          </p:cNvPr>
          <p:cNvSpPr>
            <a:spLocks noGrp="1"/>
          </p:cNvSpPr>
          <p:nvPr>
            <p:ph type="title"/>
          </p:nvPr>
        </p:nvSpPr>
        <p:spPr>
          <a:xfrm>
            <a:off x="841246" y="673770"/>
            <a:ext cx="3644489" cy="2414488"/>
          </a:xfrm>
        </p:spPr>
        <p:txBody>
          <a:bodyPr anchor="t">
            <a:normAutofit/>
          </a:bodyPr>
          <a:lstStyle/>
          <a:p>
            <a:r>
              <a:rPr lang="en-US" sz="5400" dirty="0">
                <a:solidFill>
                  <a:schemeClr val="tx1"/>
                </a:solidFill>
              </a:rPr>
              <a:t>Main Objective</a:t>
            </a:r>
          </a:p>
        </p:txBody>
      </p:sp>
      <p:sp>
        <p:nvSpPr>
          <p:cNvPr id="3" name="Content Placeholder 2">
            <a:extLst>
              <a:ext uri="{FF2B5EF4-FFF2-40B4-BE49-F238E27FC236}">
                <a16:creationId xmlns:a16="http://schemas.microsoft.com/office/drawing/2014/main" id="{32ADEC64-2ABB-CD80-B3A1-8ADD305995BB}"/>
              </a:ext>
            </a:extLst>
          </p:cNvPr>
          <p:cNvSpPr>
            <a:spLocks noGrp="1"/>
          </p:cNvSpPr>
          <p:nvPr>
            <p:ph idx="1"/>
          </p:nvPr>
        </p:nvSpPr>
        <p:spPr>
          <a:xfrm>
            <a:off x="6095999" y="882315"/>
            <a:ext cx="5254754" cy="5294647"/>
          </a:xfrm>
        </p:spPr>
        <p:txBody>
          <a:bodyPr>
            <a:normAutofit/>
          </a:bodyPr>
          <a:lstStyle/>
          <a:p>
            <a:pPr algn="l"/>
            <a:r>
              <a:rPr lang="en-US" sz="1400" b="0" i="0" dirty="0">
                <a:solidFill>
                  <a:srgbClr val="212529"/>
                </a:solidFill>
                <a:effectLst/>
                <a:latin typeface="Open Sans" panose="020B0606030504020204" pitchFamily="34" charset="0"/>
              </a:rPr>
              <a:t>The fast development of urban advancement in the past decade requires reasonable and realistic solutions for transport, building infrastructure, natural conditions, and personal satisfaction in smart cities. </a:t>
            </a:r>
          </a:p>
          <a:p>
            <a:pPr algn="l"/>
            <a:r>
              <a:rPr lang="en-US" sz="1400" b="0" i="0" dirty="0">
                <a:solidFill>
                  <a:srgbClr val="212529"/>
                </a:solidFill>
                <a:effectLst/>
                <a:latin typeface="Open Sans" panose="020B0606030504020204" pitchFamily="34" charset="0"/>
              </a:rPr>
              <a:t>This project presents and explores predictive energy consumption </a:t>
            </a:r>
            <a:r>
              <a:rPr lang="en-US" sz="1400" b="0" i="0" dirty="0" err="1">
                <a:solidFill>
                  <a:srgbClr val="212529"/>
                </a:solidFill>
                <a:effectLst/>
                <a:latin typeface="Open Sans" panose="020B0606030504020204" pitchFamily="34" charset="0"/>
              </a:rPr>
              <a:t>Usage_kWh</a:t>
            </a:r>
            <a:r>
              <a:rPr lang="en-US" sz="1400" b="0" i="0" dirty="0">
                <a:solidFill>
                  <a:srgbClr val="212529"/>
                </a:solidFill>
                <a:effectLst/>
                <a:latin typeface="Open Sans" panose="020B0606030504020204" pitchFamily="34" charset="0"/>
              </a:rPr>
              <a:t> as the target variable using models for a smart small-scale steel industry. </a:t>
            </a:r>
          </a:p>
          <a:p>
            <a:pPr algn="l"/>
            <a:r>
              <a:rPr lang="en-US" sz="1400" b="0" i="0" dirty="0">
                <a:solidFill>
                  <a:srgbClr val="212529"/>
                </a:solidFill>
                <a:effectLst/>
                <a:latin typeface="Open Sans" panose="020B0606030504020204" pitchFamily="34" charset="0"/>
              </a:rPr>
              <a:t>Energy consumption data is collected using IoT-based systems and used for prediction. </a:t>
            </a:r>
          </a:p>
          <a:p>
            <a:pPr algn="l"/>
            <a:r>
              <a:rPr lang="en-US" sz="1400" b="0" i="0" dirty="0">
                <a:solidFill>
                  <a:srgbClr val="212529"/>
                </a:solidFill>
                <a:effectLst/>
                <a:latin typeface="Open Sans" panose="020B0606030504020204" pitchFamily="34" charset="0"/>
              </a:rPr>
              <a:t>Data used include the lagging and leading current reactive power, the lagging and leading current power factor, carbon dioxide emissions, and load types. </a:t>
            </a:r>
          </a:p>
          <a:p>
            <a:r>
              <a:rPr lang="en-US" sz="1400" b="0" i="0" dirty="0">
                <a:solidFill>
                  <a:srgbClr val="212529"/>
                </a:solidFill>
                <a:effectLst/>
                <a:latin typeface="Open Sans" panose="020B0606030504020204" pitchFamily="34" charset="0"/>
              </a:rPr>
              <a:t>Five statistical algorithms are used for energy consumption prediction:(a) </a:t>
            </a:r>
            <a:r>
              <a:rPr lang="en-US" sz="1400" dirty="0">
                <a:solidFill>
                  <a:srgbClr val="212529"/>
                </a:solidFill>
                <a:latin typeface="Open Sans" panose="020B0606030504020204" pitchFamily="34" charset="0"/>
              </a:rPr>
              <a:t>Multiple </a:t>
            </a:r>
            <a:r>
              <a:rPr lang="en-US" sz="1400" b="0" i="0" dirty="0">
                <a:solidFill>
                  <a:srgbClr val="212529"/>
                </a:solidFill>
                <a:effectLst/>
                <a:latin typeface="Open Sans" panose="020B0606030504020204" pitchFamily="34" charset="0"/>
              </a:rPr>
              <a:t>linear regression, (b) Generalized Additive Models, (c) Random Forest and Boosting.</a:t>
            </a:r>
          </a:p>
          <a:p>
            <a:r>
              <a:rPr lang="en-US" sz="1400" b="0" i="0" dirty="0">
                <a:solidFill>
                  <a:srgbClr val="212529"/>
                </a:solidFill>
                <a:effectLst/>
                <a:latin typeface="Open Sans" panose="020B0606030504020204" pitchFamily="34" charset="0"/>
              </a:rPr>
              <a:t>Root mean squared errors are used to measure the prediction efficiency of the models. </a:t>
            </a:r>
            <a:br>
              <a:rPr lang="en-US" sz="1400" b="0" i="0" dirty="0">
                <a:solidFill>
                  <a:srgbClr val="212529"/>
                </a:solidFill>
                <a:effectLst/>
                <a:latin typeface="Open Sans" panose="020B0606030504020204" pitchFamily="34" charset="0"/>
              </a:rPr>
            </a:br>
            <a:endParaRPr lang="en-US" sz="1400" b="0" i="0" dirty="0">
              <a:solidFill>
                <a:srgbClr val="212529"/>
              </a:solidFill>
              <a:effectLst/>
              <a:latin typeface="Open Sans" panose="020B0606030504020204" pitchFamily="34" charset="0"/>
            </a:endParaRPr>
          </a:p>
          <a:p>
            <a:endParaRPr lang="en-US" sz="2200" dirty="0"/>
          </a:p>
        </p:txBody>
      </p:sp>
    </p:spTree>
    <p:extLst>
      <p:ext uri="{BB962C8B-B14F-4D97-AF65-F5344CB8AC3E}">
        <p14:creationId xmlns:p14="http://schemas.microsoft.com/office/powerpoint/2010/main" val="192470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1594707"/>
            <a:ext cx="9833548" cy="1325563"/>
          </a:xfrm>
        </p:spPr>
        <p:txBody>
          <a:bodyPr anchor="b">
            <a:normAutofit/>
          </a:bodyPr>
          <a:lstStyle/>
          <a:p>
            <a:pPr algn="ctr"/>
            <a:r>
              <a:rPr lang="en-IN" altLang="en-US" dirty="0">
                <a:solidFill>
                  <a:schemeClr val="tx2"/>
                </a:solidFill>
                <a:sym typeface="+mn-ea"/>
              </a:rPr>
              <a:t>Dataset</a:t>
            </a:r>
            <a:endParaRPr lang="en-IN" altLang="en-US">
              <a:solidFill>
                <a:schemeClr val="tx2"/>
              </a:solidFill>
              <a:sym typeface="+mn-ea"/>
            </a:endParaRPr>
          </a:p>
        </p:txBody>
      </p:sp>
      <p:grpSp>
        <p:nvGrpSpPr>
          <p:cNvPr id="55" name="Group 5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56" name="Freeform: Shape 5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3329677"/>
            <a:ext cx="9833548" cy="2457269"/>
          </a:xfrm>
        </p:spPr>
        <p:txBody>
          <a:bodyPr>
            <a:normAutofit/>
          </a:bodyPr>
          <a:lstStyle/>
          <a:p>
            <a:pPr marL="343620">
              <a:lnSpc>
                <a:spcPct val="90000"/>
              </a:lnSpc>
              <a:spcBef>
                <a:spcPts val="1001"/>
              </a:spcBef>
              <a:buClr>
                <a:srgbClr val="B71E42"/>
              </a:buClr>
              <a:buFont typeface="Arial" panose="020B0604020202020204" pitchFamily="34" charset="0"/>
              <a:buChar char="•"/>
            </a:pPr>
            <a:r>
              <a:rPr lang="en-IN" sz="1500" b="0" strike="noStrike" spc="-1" dirty="0">
                <a:solidFill>
                  <a:schemeClr val="tx2"/>
                </a:solidFill>
                <a:latin typeface="Calibri"/>
              </a:rPr>
              <a:t>The dataset used is the </a:t>
            </a:r>
            <a:r>
              <a:rPr lang="en-IN" sz="1500" spc="-1">
                <a:solidFill>
                  <a:schemeClr val="tx2"/>
                </a:solidFill>
                <a:latin typeface="Calibri"/>
              </a:rPr>
              <a:t>S</a:t>
            </a:r>
            <a:r>
              <a:rPr lang="en-IN" sz="1500" b="0" strike="noStrike" spc="-1">
                <a:solidFill>
                  <a:schemeClr val="tx2"/>
                </a:solidFill>
                <a:latin typeface="Calibri"/>
              </a:rPr>
              <a:t>teel_industry_data</a:t>
            </a:r>
            <a:r>
              <a:rPr lang="en-IN" sz="1500" b="0" strike="noStrike" spc="-1" dirty="0">
                <a:solidFill>
                  <a:schemeClr val="tx2"/>
                </a:solidFill>
                <a:latin typeface="Calibri"/>
              </a:rPr>
              <a:t> dataset</a:t>
            </a:r>
            <a:endParaRPr lang="en-IN" sz="1500" b="0" strike="noStrike" spc="-1" dirty="0">
              <a:solidFill>
                <a:schemeClr val="tx2"/>
              </a:solidFill>
              <a:latin typeface="Arial"/>
            </a:endParaRPr>
          </a:p>
          <a:p>
            <a:pPr marL="343620">
              <a:lnSpc>
                <a:spcPct val="90000"/>
              </a:lnSpc>
              <a:spcBef>
                <a:spcPts val="1001"/>
              </a:spcBef>
              <a:buClr>
                <a:srgbClr val="B71E42"/>
              </a:buClr>
              <a:buFont typeface="Arial" panose="020B0604020202020204" pitchFamily="34" charset="0"/>
              <a:buChar char="•"/>
            </a:pPr>
            <a:r>
              <a:rPr lang="en-IN" sz="1500" b="0" strike="noStrike" spc="-1" dirty="0">
                <a:solidFill>
                  <a:schemeClr val="tx2"/>
                </a:solidFill>
                <a:latin typeface="Calibri"/>
              </a:rPr>
              <a:t>The features of the dataset are as follows :</a:t>
            </a:r>
            <a:endParaRPr lang="en-IN" sz="1500" b="0" strike="noStrike" spc="-1" dirty="0">
              <a:solidFill>
                <a:schemeClr val="tx2"/>
              </a:solidFill>
              <a:latin typeface="Arial"/>
            </a:endParaRPr>
          </a:p>
          <a:p>
            <a:pPr marR="0">
              <a:lnSpc>
                <a:spcPct val="90000"/>
              </a:lnSpc>
              <a:spcBef>
                <a:spcPts val="0"/>
              </a:spcBef>
              <a:spcAft>
                <a:spcPts val="0"/>
              </a:spcAft>
              <a:buFont typeface="Arial" panose="020B0604020202020204" pitchFamily="34" charset="0"/>
              <a:buChar char="•"/>
            </a:pPr>
            <a:r>
              <a:rPr lang="en-IN" sz="1500" b="0" strike="noStrike" spc="-1" dirty="0">
                <a:solidFill>
                  <a:schemeClr val="tx2"/>
                </a:solidFill>
                <a:latin typeface="Calibri"/>
              </a:rPr>
              <a:t>‘date', '</a:t>
            </a:r>
            <a:r>
              <a:rPr lang="en-IN" sz="1500" b="0" strike="noStrike" spc="-1">
                <a:solidFill>
                  <a:schemeClr val="tx2"/>
                </a:solidFill>
                <a:latin typeface="Calibri"/>
              </a:rPr>
              <a:t>Usage_kWh</a:t>
            </a:r>
            <a:r>
              <a:rPr lang="en-IN" sz="1500" b="0" strike="noStrike" spc="-1" dirty="0">
                <a:solidFill>
                  <a:schemeClr val="tx2"/>
                </a:solidFill>
                <a:latin typeface="Calibri"/>
              </a:rPr>
              <a:t>', '</a:t>
            </a:r>
            <a:r>
              <a:rPr lang="en-IN" sz="1500" b="0" strike="noStrike" spc="-1">
                <a:solidFill>
                  <a:schemeClr val="tx2"/>
                </a:solidFill>
                <a:latin typeface="Calibri"/>
              </a:rPr>
              <a:t>Lagging_Current_Reactive.Power_kVarh</a:t>
            </a:r>
            <a:r>
              <a:rPr lang="en-IN" sz="1500" b="0" strike="noStrike" spc="-1" dirty="0">
                <a:solidFill>
                  <a:schemeClr val="tx2"/>
                </a:solidFill>
                <a:latin typeface="Calibri"/>
              </a:rPr>
              <a:t>',   '</a:t>
            </a:r>
            <a:r>
              <a:rPr lang="en-IN" sz="1500" b="0" strike="noStrike" spc="-1">
                <a:solidFill>
                  <a:schemeClr val="tx2"/>
                </a:solidFill>
                <a:latin typeface="Calibri"/>
              </a:rPr>
              <a:t>Leading_Current_Reactive_Power_kVarh</a:t>
            </a:r>
            <a:r>
              <a:rPr lang="en-IN" sz="1500" b="0" strike="noStrike" spc="-1" dirty="0">
                <a:solidFill>
                  <a:schemeClr val="tx2"/>
                </a:solidFill>
                <a:latin typeface="Calibri"/>
              </a:rPr>
              <a:t>', 'CO2(tCO2)’, '</a:t>
            </a:r>
            <a:r>
              <a:rPr lang="en-IN" sz="1500" b="0" strike="noStrike" spc="-1">
                <a:solidFill>
                  <a:schemeClr val="tx2"/>
                </a:solidFill>
                <a:latin typeface="Calibri"/>
              </a:rPr>
              <a:t>Lagging_Current_Power_Factor</a:t>
            </a:r>
            <a:r>
              <a:rPr lang="en-IN" sz="1500" b="0" strike="noStrike" spc="-1" dirty="0">
                <a:solidFill>
                  <a:schemeClr val="tx2"/>
                </a:solidFill>
                <a:latin typeface="Calibri"/>
              </a:rPr>
              <a:t>', '</a:t>
            </a:r>
            <a:r>
              <a:rPr lang="en-IN" sz="1500" b="0" strike="noStrike" spc="-1">
                <a:solidFill>
                  <a:schemeClr val="tx2"/>
                </a:solidFill>
                <a:latin typeface="Calibri"/>
              </a:rPr>
              <a:t>Leading_Current_Power_Factor</a:t>
            </a:r>
            <a:r>
              <a:rPr lang="en-IN" sz="1500" b="0" strike="noStrike" spc="-1" dirty="0">
                <a:solidFill>
                  <a:schemeClr val="tx2"/>
                </a:solidFill>
                <a:latin typeface="Calibri"/>
              </a:rPr>
              <a:t>', 'NSM’, '</a:t>
            </a:r>
            <a:r>
              <a:rPr lang="en-IN" sz="1500" b="0" strike="noStrike" spc="-1">
                <a:solidFill>
                  <a:schemeClr val="tx2"/>
                </a:solidFill>
                <a:latin typeface="Calibri"/>
              </a:rPr>
              <a:t>WeekStatus</a:t>
            </a:r>
            <a:r>
              <a:rPr lang="en-IN" sz="1500" b="0" strike="noStrike" spc="-1" dirty="0">
                <a:solidFill>
                  <a:schemeClr val="tx2"/>
                </a:solidFill>
                <a:latin typeface="Calibri"/>
              </a:rPr>
              <a:t>', '</a:t>
            </a:r>
            <a:r>
              <a:rPr lang="en-IN" sz="1500" b="0" strike="noStrike" spc="-1">
                <a:solidFill>
                  <a:schemeClr val="tx2"/>
                </a:solidFill>
                <a:latin typeface="Calibri"/>
              </a:rPr>
              <a:t>Day_of_week</a:t>
            </a:r>
            <a:r>
              <a:rPr lang="en-IN" sz="1500" b="0" strike="noStrike" spc="-1" dirty="0">
                <a:solidFill>
                  <a:schemeClr val="tx2"/>
                </a:solidFill>
                <a:latin typeface="Calibri"/>
              </a:rPr>
              <a:t>', '</a:t>
            </a:r>
            <a:r>
              <a:rPr lang="en-IN" sz="1500" b="0" strike="noStrike" spc="-1">
                <a:solidFill>
                  <a:schemeClr val="tx2"/>
                </a:solidFill>
                <a:latin typeface="Calibri"/>
              </a:rPr>
              <a:t>Load_Type</a:t>
            </a:r>
            <a:r>
              <a:rPr lang="en-IN" sz="1500" b="0" strike="noStrike" spc="-1" dirty="0">
                <a:solidFill>
                  <a:schemeClr val="tx2"/>
                </a:solidFill>
                <a:latin typeface="Calibri"/>
              </a:rPr>
              <a:t>’. </a:t>
            </a:r>
            <a:endParaRPr lang="en-US" sz="1500" b="0" strike="noStrike" kern="100" spc="-1" dirty="0">
              <a:solidFill>
                <a:schemeClr val="tx2"/>
              </a:solidFill>
              <a:latin typeface="Calibri" panose="020F0502020204030204" pitchFamily="34" charset="0"/>
              <a:cs typeface="Times New Roman" panose="02020603050405020304" pitchFamily="18" charset="0"/>
            </a:endParaRPr>
          </a:p>
          <a:p>
            <a:pPr marR="0">
              <a:lnSpc>
                <a:spcPct val="90000"/>
              </a:lnSpc>
              <a:spcBef>
                <a:spcPts val="0"/>
              </a:spcBef>
              <a:spcAft>
                <a:spcPts val="0"/>
              </a:spcAft>
              <a:buFont typeface="Arial" panose="020B0604020202020204" pitchFamily="34" charset="0"/>
              <a:buChar char="•"/>
            </a:pPr>
            <a:r>
              <a:rPr lang="en-US" sz="15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Number of Observations: 35040</a:t>
            </a:r>
          </a:p>
          <a:p>
            <a:pPr marR="0">
              <a:lnSpc>
                <a:spcPct val="90000"/>
              </a:lnSpc>
              <a:spcBef>
                <a:spcPts val="0"/>
              </a:spcBef>
              <a:spcAft>
                <a:spcPts val="0"/>
              </a:spcAft>
              <a:buFont typeface="Arial" panose="020B0604020202020204" pitchFamily="34" charset="0"/>
              <a:buChar char="•"/>
            </a:pPr>
            <a:r>
              <a:rPr lang="en-US" sz="15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Number of Predictors: 10 </a:t>
            </a:r>
            <a:endParaRPr lang="en-IN" sz="1500" b="0" strike="noStrike" spc="-1" dirty="0">
              <a:solidFill>
                <a:schemeClr val="tx2"/>
              </a:solidFill>
              <a:latin typeface="Calibri" panose="020F0502020204030204" pitchFamily="34" charset="0"/>
              <a:cs typeface="Calibri" panose="020F0502020204030204" pitchFamily="34" charset="0"/>
            </a:endParaRPr>
          </a:p>
          <a:p>
            <a:pPr marL="343620">
              <a:lnSpc>
                <a:spcPct val="90000"/>
              </a:lnSpc>
              <a:spcBef>
                <a:spcPts val="1001"/>
              </a:spcBef>
              <a:buClr>
                <a:srgbClr val="B71E42"/>
              </a:buClr>
              <a:buFont typeface="Arial" panose="020B0604020202020204" pitchFamily="34" charset="0"/>
              <a:buChar char="•"/>
            </a:pPr>
            <a:r>
              <a:rPr lang="en-IN" sz="1500" b="0" strike="noStrike" spc="-1" dirty="0">
                <a:solidFill>
                  <a:schemeClr val="tx2"/>
                </a:solidFill>
                <a:latin typeface="Calibri"/>
              </a:rPr>
              <a:t>The target variable is '</a:t>
            </a:r>
            <a:r>
              <a:rPr lang="en-IN" sz="1500" b="0" strike="noStrike" spc="-1">
                <a:solidFill>
                  <a:schemeClr val="tx2"/>
                </a:solidFill>
                <a:latin typeface="Calibri"/>
              </a:rPr>
              <a:t>Usage_kWh</a:t>
            </a:r>
            <a:r>
              <a:rPr lang="en-IN" sz="1500" b="0" strike="noStrike" spc="-1" dirty="0">
                <a:solidFill>
                  <a:schemeClr val="tx2"/>
                </a:solidFill>
                <a:latin typeface="Calibri"/>
              </a:rPr>
              <a:t>’ and the remaining features are independent features.</a:t>
            </a:r>
            <a:endParaRPr lang="en-IN" sz="1500" b="0" strike="noStrike" spc="-1" dirty="0">
              <a:solidFill>
                <a:schemeClr val="tx2"/>
              </a:solidFill>
              <a:latin typeface="Arial"/>
            </a:endParaRPr>
          </a:p>
          <a:p>
            <a:pPr>
              <a:lnSpc>
                <a:spcPct val="90000"/>
              </a:lnSpc>
              <a:buFont typeface="Arial" panose="020B0604020202020204" pitchFamily="34" charset="0"/>
              <a:buChar char="•"/>
            </a:pPr>
            <a:r>
              <a:rPr lang="en-US" sz="1500">
                <a:solidFill>
                  <a:schemeClr val="tx2"/>
                </a:solidFill>
              </a:rPr>
              <a:t>Usage_kWh</a:t>
            </a:r>
            <a:r>
              <a:rPr lang="en-US" sz="1500" dirty="0">
                <a:solidFill>
                  <a:schemeClr val="tx2"/>
                </a:solidFill>
              </a:rPr>
              <a:t>: This refers to the total amount of energy used in kilowatt-hours (kWh) during a given period.</a:t>
            </a:r>
          </a:p>
          <a:p>
            <a:pPr>
              <a:lnSpc>
                <a:spcPct val="90000"/>
              </a:lnSpc>
              <a:buFont typeface="Arial" panose="020B0604020202020204" pitchFamily="34" charset="0"/>
              <a:buChar char="•"/>
            </a:pPr>
            <a:r>
              <a:rPr lang="en-US" sz="1500">
                <a:solidFill>
                  <a:schemeClr val="tx2"/>
                </a:solidFill>
              </a:rPr>
              <a:t>WeekStatus</a:t>
            </a:r>
            <a:r>
              <a:rPr lang="en-US" sz="1500" dirty="0">
                <a:solidFill>
                  <a:schemeClr val="tx2"/>
                </a:solidFill>
              </a:rPr>
              <a:t>: This indicates whether the given day is a weekday or a weekend.</a:t>
            </a:r>
          </a:p>
        </p:txBody>
      </p:sp>
      <p:grpSp>
        <p:nvGrpSpPr>
          <p:cNvPr id="61" name="Group 6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62" name="Freeform: Shape 6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1D47C-D49D-D700-5175-50B04AFBA486}"/>
              </a:ext>
            </a:extLst>
          </p:cNvPr>
          <p:cNvSpPr>
            <a:spLocks noGrp="1"/>
          </p:cNvSpPr>
          <p:nvPr>
            <p:ph type="title"/>
          </p:nvPr>
        </p:nvSpPr>
        <p:spPr>
          <a:xfrm>
            <a:off x="1179576" y="1261423"/>
            <a:ext cx="9829800" cy="1325880"/>
          </a:xfrm>
        </p:spPr>
        <p:txBody>
          <a:bodyPr anchor="b">
            <a:normAutofit/>
          </a:bodyPr>
          <a:lstStyle/>
          <a:p>
            <a:pPr algn="ctr"/>
            <a:r>
              <a:rPr lang="en-IN" altLang="en-US">
                <a:solidFill>
                  <a:schemeClr val="tx2"/>
                </a:solidFill>
                <a:sym typeface="+mn-ea"/>
              </a:rPr>
              <a:t>Dataset</a:t>
            </a:r>
            <a:endParaRPr lang="en-US">
              <a:solidFill>
                <a:schemeClr val="tx2"/>
              </a:solidFill>
            </a:endParaRPr>
          </a:p>
        </p:txBody>
      </p:sp>
      <p:grpSp>
        <p:nvGrpSpPr>
          <p:cNvPr id="62" name="Group 6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63" name="Freeform: Shape 6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EBE1803-2BF4-C8DB-E5EF-6FEE0BCEFCE4}"/>
              </a:ext>
            </a:extLst>
          </p:cNvPr>
          <p:cNvSpPr>
            <a:spLocks noGrp="1"/>
          </p:cNvSpPr>
          <p:nvPr>
            <p:ph idx="1"/>
          </p:nvPr>
        </p:nvSpPr>
        <p:spPr>
          <a:xfrm>
            <a:off x="804672" y="2827419"/>
            <a:ext cx="5126896" cy="3227626"/>
          </a:xfrm>
        </p:spPr>
        <p:txBody>
          <a:bodyPr anchor="ctr">
            <a:normAutofit/>
          </a:bodyPr>
          <a:lstStyle/>
          <a:p>
            <a:pPr marL="285750" indent="-285750">
              <a:lnSpc>
                <a:spcPct val="90000"/>
              </a:lnSpc>
              <a:buFont typeface="Arial" panose="020B0604020202020204" pitchFamily="34" charset="0"/>
              <a:buChar char="•"/>
            </a:pPr>
            <a:endParaRPr lang="en-US" sz="700">
              <a:solidFill>
                <a:schemeClr val="tx2"/>
              </a:solidFill>
            </a:endParaRPr>
          </a:p>
          <a:p>
            <a:pPr marL="285750" indent="-285750">
              <a:lnSpc>
                <a:spcPct val="90000"/>
              </a:lnSpc>
              <a:buFont typeface="Arial" panose="020B0604020202020204" pitchFamily="34" charset="0"/>
              <a:buChar char="•"/>
            </a:pPr>
            <a:r>
              <a:rPr lang="en-US" sz="700">
                <a:solidFill>
                  <a:schemeClr val="tx2"/>
                </a:solidFill>
              </a:rPr>
              <a:t>Lagging_Current_Reactive.Power_kVarh: This refers to the amount of reactive power in kilovolt-ampere reactive hours (kVarh) that is lagging behind the voltage waveform in an AC electrical system.</a:t>
            </a:r>
          </a:p>
          <a:p>
            <a:pPr marL="285750" indent="-285750">
              <a:lnSpc>
                <a:spcPct val="90000"/>
              </a:lnSpc>
              <a:buFont typeface="Arial" panose="020B0604020202020204" pitchFamily="34" charset="0"/>
              <a:buChar char="•"/>
            </a:pPr>
            <a:endParaRPr lang="en-US" sz="700">
              <a:solidFill>
                <a:schemeClr val="tx2"/>
              </a:solidFill>
            </a:endParaRPr>
          </a:p>
          <a:p>
            <a:pPr marL="285750" indent="-285750">
              <a:lnSpc>
                <a:spcPct val="90000"/>
              </a:lnSpc>
              <a:buFont typeface="Arial" panose="020B0604020202020204" pitchFamily="34" charset="0"/>
              <a:buChar char="•"/>
            </a:pPr>
            <a:r>
              <a:rPr lang="en-US" sz="700">
                <a:solidFill>
                  <a:schemeClr val="tx2"/>
                </a:solidFill>
              </a:rPr>
              <a:t>Leading_Current_Reactive_Power_kVarh: This refers to the amount of reactive power in kilovolt-ampere reactive hours (kVarh) that is leading the voltage waveform in an AC electrical system.</a:t>
            </a:r>
          </a:p>
          <a:p>
            <a:pPr marL="285750" indent="-285750">
              <a:lnSpc>
                <a:spcPct val="90000"/>
              </a:lnSpc>
              <a:buFont typeface="Arial" panose="020B0604020202020204" pitchFamily="34" charset="0"/>
              <a:buChar char="•"/>
            </a:pPr>
            <a:endParaRPr lang="en-US" sz="700">
              <a:solidFill>
                <a:schemeClr val="tx2"/>
              </a:solidFill>
            </a:endParaRPr>
          </a:p>
          <a:p>
            <a:pPr marL="285750" indent="-285750">
              <a:lnSpc>
                <a:spcPct val="90000"/>
              </a:lnSpc>
              <a:buFont typeface="Arial" panose="020B0604020202020204" pitchFamily="34" charset="0"/>
              <a:buChar char="•"/>
            </a:pPr>
            <a:r>
              <a:rPr lang="en-US" sz="700">
                <a:solidFill>
                  <a:schemeClr val="tx2"/>
                </a:solidFill>
              </a:rPr>
              <a:t>CO2(tCO2): This refers to the amount of carbon dioxide (CO2) emissions in metric tons (tCO2) associated with the energy consumption during the given period.</a:t>
            </a:r>
          </a:p>
          <a:p>
            <a:pPr marL="285750" indent="-285750">
              <a:lnSpc>
                <a:spcPct val="90000"/>
              </a:lnSpc>
              <a:buFont typeface="Arial" panose="020B0604020202020204" pitchFamily="34" charset="0"/>
              <a:buChar char="•"/>
            </a:pPr>
            <a:endParaRPr lang="en-US" sz="700">
              <a:solidFill>
                <a:schemeClr val="tx2"/>
              </a:solidFill>
            </a:endParaRPr>
          </a:p>
          <a:p>
            <a:pPr marL="285750" indent="-285750">
              <a:lnSpc>
                <a:spcPct val="90000"/>
              </a:lnSpc>
              <a:buFont typeface="Arial" panose="020B0604020202020204" pitchFamily="34" charset="0"/>
              <a:buChar char="•"/>
            </a:pPr>
            <a:r>
              <a:rPr lang="en-US" sz="700">
                <a:solidFill>
                  <a:schemeClr val="tx2"/>
                </a:solidFill>
              </a:rPr>
              <a:t>Lagging_Current_Power_Factor: This refers to the ratio of real power to apparent power in an AC electrical system when the reactive power is lagging behind the voltage waveform.</a:t>
            </a:r>
          </a:p>
          <a:p>
            <a:pPr marL="285750" indent="-285750">
              <a:lnSpc>
                <a:spcPct val="90000"/>
              </a:lnSpc>
              <a:buFont typeface="Arial" panose="020B0604020202020204" pitchFamily="34" charset="0"/>
              <a:buChar char="•"/>
            </a:pPr>
            <a:endParaRPr lang="en-US" sz="700">
              <a:solidFill>
                <a:schemeClr val="tx2"/>
              </a:solidFill>
            </a:endParaRPr>
          </a:p>
          <a:p>
            <a:pPr>
              <a:lnSpc>
                <a:spcPct val="90000"/>
              </a:lnSpc>
            </a:pPr>
            <a:r>
              <a:rPr lang="en-US" sz="700">
                <a:solidFill>
                  <a:schemeClr val="tx2"/>
                </a:solidFill>
              </a:rPr>
              <a:t>Leading_Current_Power_Factor: This refers to the ratio of real power to apparent power in an AC electrical system when the reactive power is leading the voltage waveform.</a:t>
            </a:r>
          </a:p>
          <a:p>
            <a:pPr>
              <a:lnSpc>
                <a:spcPct val="90000"/>
              </a:lnSpc>
            </a:pPr>
            <a:endParaRPr lang="en-US" sz="700">
              <a:solidFill>
                <a:schemeClr val="tx2"/>
              </a:solidFill>
            </a:endParaRPr>
          </a:p>
          <a:p>
            <a:pPr>
              <a:lnSpc>
                <a:spcPct val="90000"/>
              </a:lnSpc>
            </a:pPr>
            <a:r>
              <a:rPr lang="en-US" sz="700">
                <a:solidFill>
                  <a:schemeClr val="tx2"/>
                </a:solidFill>
              </a:rPr>
              <a:t>NSM: This refers to the number of seconds since midnight.</a:t>
            </a:r>
          </a:p>
          <a:p>
            <a:pPr>
              <a:lnSpc>
                <a:spcPct val="90000"/>
              </a:lnSpc>
            </a:pPr>
            <a:endParaRPr lang="en-US" sz="700">
              <a:solidFill>
                <a:schemeClr val="tx2"/>
              </a:solidFill>
            </a:endParaRPr>
          </a:p>
          <a:p>
            <a:pPr>
              <a:lnSpc>
                <a:spcPct val="90000"/>
              </a:lnSpc>
            </a:pPr>
            <a:r>
              <a:rPr lang="en-US" sz="700">
                <a:solidFill>
                  <a:schemeClr val="tx2"/>
                </a:solidFill>
              </a:rPr>
              <a:t>Day_of_week: This refers to the day of the week (e.g., Monday, Tuesday, etc.) corresponding to the given period.</a:t>
            </a:r>
          </a:p>
          <a:p>
            <a:pPr>
              <a:lnSpc>
                <a:spcPct val="90000"/>
              </a:lnSpc>
            </a:pPr>
            <a:endParaRPr lang="en-US" sz="700">
              <a:solidFill>
                <a:schemeClr val="tx2"/>
              </a:solidFill>
            </a:endParaRPr>
          </a:p>
          <a:p>
            <a:pPr>
              <a:lnSpc>
                <a:spcPct val="90000"/>
              </a:lnSpc>
            </a:pPr>
            <a:r>
              <a:rPr lang="en-US" sz="700">
                <a:solidFill>
                  <a:schemeClr val="tx2"/>
                </a:solidFill>
              </a:rPr>
              <a:t>Load_Type: This refers to the type of energy load, such as residential, commercial, or industrial, associated with the given energy consumption data</a:t>
            </a:r>
          </a:p>
          <a:p>
            <a:pPr>
              <a:lnSpc>
                <a:spcPct val="90000"/>
              </a:lnSpc>
            </a:pPr>
            <a:endParaRPr lang="en-US" sz="700">
              <a:solidFill>
                <a:schemeClr val="tx2"/>
              </a:solidFill>
            </a:endParaRPr>
          </a:p>
        </p:txBody>
      </p:sp>
      <p:grpSp>
        <p:nvGrpSpPr>
          <p:cNvPr id="68" name="Group 6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69" name="Freeform: Shape 6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2" name="Freeform: Shape 7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Chart&#10;&#10;Description automatically generated">
            <a:extLst>
              <a:ext uri="{FF2B5EF4-FFF2-40B4-BE49-F238E27FC236}">
                <a16:creationId xmlns:a16="http://schemas.microsoft.com/office/drawing/2014/main" id="{5DDCA06E-7340-AE1E-0974-B5F414181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8" y="2984744"/>
            <a:ext cx="4954693" cy="2923268"/>
          </a:xfrm>
          <a:prstGeom prst="rect">
            <a:avLst/>
          </a:prstGeom>
        </p:spPr>
      </p:pic>
    </p:spTree>
    <p:extLst>
      <p:ext uri="{BB962C8B-B14F-4D97-AF65-F5344CB8AC3E}">
        <p14:creationId xmlns:p14="http://schemas.microsoft.com/office/powerpoint/2010/main" val="243423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9576" y="1261423"/>
            <a:ext cx="9829800" cy="1325880"/>
          </a:xfrm>
        </p:spPr>
        <p:txBody>
          <a:bodyPr anchor="b">
            <a:normAutofit/>
          </a:bodyPr>
          <a:lstStyle/>
          <a:p>
            <a:pPr algn="ctr"/>
            <a:r>
              <a:rPr lang="en-US">
                <a:solidFill>
                  <a:schemeClr val="tx2"/>
                </a:solidFill>
              </a:rPr>
              <a:t>Data Pre-Processing &amp; Data Understanding</a:t>
            </a:r>
            <a:endParaRPr lang="en-IN">
              <a:solidFill>
                <a:schemeClr val="tx2"/>
              </a:solidFill>
            </a:endParaRPr>
          </a:p>
        </p:txBody>
      </p:sp>
      <p:grpSp>
        <p:nvGrpSpPr>
          <p:cNvPr id="56" name="Group 55">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57" name="Freeform: Shape 56">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804672" y="2827419"/>
            <a:ext cx="5126896" cy="3227626"/>
          </a:xfrm>
        </p:spPr>
        <p:txBody>
          <a:bodyPr anchor="ctr">
            <a:normAutofit/>
          </a:bodyPr>
          <a:lstStyle/>
          <a:p>
            <a:pPr>
              <a:lnSpc>
                <a:spcPct val="90000"/>
              </a:lnSpc>
              <a:spcBef>
                <a:spcPts val="1001"/>
              </a:spcBef>
            </a:pPr>
            <a:r>
              <a:rPr lang="en-IN" sz="1400" b="1" strike="noStrike" spc="-1">
                <a:solidFill>
                  <a:schemeClr val="tx2"/>
                </a:solidFill>
                <a:latin typeface="Calibri"/>
              </a:rPr>
              <a:t>Steel_industry_data dataset:-</a:t>
            </a:r>
            <a:endParaRPr lang="en-IN" sz="1400" b="0" strike="noStrike" spc="-1">
              <a:solidFill>
                <a:schemeClr val="tx2"/>
              </a:solidFill>
              <a:latin typeface="Arial"/>
            </a:endParaRPr>
          </a:p>
          <a:p>
            <a:pPr marL="228600" indent="-227880">
              <a:lnSpc>
                <a:spcPct val="90000"/>
              </a:lnSpc>
              <a:spcBef>
                <a:spcPts val="1001"/>
              </a:spcBef>
              <a:buClr>
                <a:srgbClr val="B71E42"/>
              </a:buClr>
              <a:buFont typeface="Arial"/>
              <a:buChar char="•"/>
            </a:pPr>
            <a:r>
              <a:rPr lang="en-IN" sz="1400" strike="noStrike" spc="-1">
                <a:solidFill>
                  <a:schemeClr val="tx2"/>
                </a:solidFill>
                <a:latin typeface="Calibri" panose="020F0502020204030204" pitchFamily="34" charset="0"/>
                <a:cs typeface="Calibri" panose="020F0502020204030204" pitchFamily="34" charset="0"/>
              </a:rPr>
              <a:t>For data </a:t>
            </a:r>
            <a:r>
              <a:rPr lang="en-IN" sz="1400" spc="-1">
                <a:solidFill>
                  <a:schemeClr val="tx2"/>
                </a:solidFill>
                <a:latin typeface="Calibri" panose="020F0502020204030204" pitchFamily="34" charset="0"/>
                <a:cs typeface="Calibri" panose="020F0502020204030204" pitchFamily="34" charset="0"/>
              </a:rPr>
              <a:t>P</a:t>
            </a:r>
            <a:r>
              <a:rPr lang="en-IN" sz="1400" strike="noStrike" spc="-1">
                <a:solidFill>
                  <a:schemeClr val="tx2"/>
                </a:solidFill>
                <a:latin typeface="Calibri" panose="020F0502020204030204" pitchFamily="34" charset="0"/>
                <a:cs typeface="Calibri" panose="020F0502020204030204" pitchFamily="34" charset="0"/>
              </a:rPr>
              <a:t>reprocessing purposes, the existence of NULL values is analyzed, and observed that no null values in the dataset.</a:t>
            </a:r>
          </a:p>
          <a:p>
            <a:pPr>
              <a:lnSpc>
                <a:spcPct val="90000"/>
              </a:lnSpc>
              <a:spcBef>
                <a:spcPts val="1001"/>
              </a:spcBef>
            </a:pPr>
            <a:r>
              <a:rPr lang="en-IN" sz="1400" b="1" strike="noStrike" spc="-1">
                <a:solidFill>
                  <a:schemeClr val="tx2"/>
                </a:solidFill>
                <a:latin typeface="Calibri"/>
              </a:rPr>
              <a:t>Correlation among features of the dataset :</a:t>
            </a:r>
            <a:endParaRPr lang="en-IN" sz="1400" b="0" strike="noStrike" spc="-1">
              <a:solidFill>
                <a:schemeClr val="tx2"/>
              </a:solidFill>
              <a:latin typeface="Arial"/>
            </a:endParaRPr>
          </a:p>
          <a:p>
            <a:pPr marL="228600" indent="-227880">
              <a:lnSpc>
                <a:spcPct val="90000"/>
              </a:lnSpc>
              <a:spcBef>
                <a:spcPts val="1001"/>
              </a:spcBef>
              <a:buClr>
                <a:srgbClr val="B71E42"/>
              </a:buClr>
              <a:buFont typeface="Arial"/>
              <a:buChar char="•"/>
            </a:pPr>
            <a:r>
              <a:rPr lang="en-IN" sz="1400" strike="noStrike" spc="-1">
                <a:solidFill>
                  <a:schemeClr val="tx2"/>
                </a:solidFill>
                <a:latin typeface="Calibri" panose="020F0502020204030204" pitchFamily="34" charset="0"/>
                <a:cs typeface="Calibri" panose="020F0502020204030204" pitchFamily="34" charset="0"/>
              </a:rPr>
              <a:t>Correlation explains how one or more variables are related to each other. These variables can be input data features that have been used to forecast our target variable.</a:t>
            </a:r>
          </a:p>
          <a:p>
            <a:pPr marL="228600" indent="-227880">
              <a:lnSpc>
                <a:spcPct val="90000"/>
              </a:lnSpc>
              <a:spcBef>
                <a:spcPts val="1001"/>
              </a:spcBef>
              <a:buClr>
                <a:srgbClr val="B71E42"/>
              </a:buClr>
              <a:buFont typeface="Arial"/>
              <a:buChar char="•"/>
            </a:pPr>
            <a:r>
              <a:rPr lang="en-IN" sz="1400" strike="noStrike" spc="-1">
                <a:solidFill>
                  <a:schemeClr val="tx2"/>
                </a:solidFill>
                <a:latin typeface="Calibri" panose="020F0502020204030204" pitchFamily="34" charset="0"/>
                <a:cs typeface="Calibri" panose="020F0502020204030204" pitchFamily="34" charset="0"/>
              </a:rPr>
              <a:t>Correlation is a statistical technique that determines how one variable moves/changes in relation to the other variable. It gives us an idea about the degree of the relationship between the two variables. It’s a bi-variate analysis measure that describes the association between different variables.</a:t>
            </a:r>
          </a:p>
          <a:p>
            <a:pPr>
              <a:lnSpc>
                <a:spcPct val="90000"/>
              </a:lnSpc>
            </a:pPr>
            <a:endParaRPr lang="en-IN" sz="1400" b="1">
              <a:solidFill>
                <a:schemeClr val="tx2"/>
              </a:solidFill>
              <a:latin typeface="Calibri" panose="020F0502020204030204" charset="0"/>
              <a:cs typeface="Calibri" panose="020F0502020204030204" charset="0"/>
            </a:endParaRPr>
          </a:p>
        </p:txBody>
      </p:sp>
      <p:grpSp>
        <p:nvGrpSpPr>
          <p:cNvPr id="62" name="Group 61">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63" name="Freeform: Shape 62">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6" name="Freeform: Shape 65">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descr="Graphical user interface&#10;&#10;Description automatically generated">
            <a:extLst>
              <a:ext uri="{FF2B5EF4-FFF2-40B4-BE49-F238E27FC236}">
                <a16:creationId xmlns:a16="http://schemas.microsoft.com/office/drawing/2014/main" id="{94C02F5C-A1F8-E810-6A78-E720E2429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937" y="2969303"/>
            <a:ext cx="3796849" cy="29438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39C83B4-CCB6-412E-B7FF-BA0CF31B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BA989C-D286-48D4-B3F1-84F3CBF09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04672" y="1541007"/>
            <a:ext cx="3401568" cy="3775985"/>
          </a:xfrm>
        </p:spPr>
        <p:txBody>
          <a:bodyPr>
            <a:normAutofit/>
          </a:bodyPr>
          <a:lstStyle/>
          <a:p>
            <a:r>
              <a:rPr lang="en-IN" sz="4000">
                <a:solidFill>
                  <a:schemeClr val="tx2"/>
                </a:solidFill>
              </a:rPr>
              <a:t>Visualization of the Data</a:t>
            </a:r>
          </a:p>
        </p:txBody>
      </p:sp>
      <p:grpSp>
        <p:nvGrpSpPr>
          <p:cNvPr id="16" name="Group 15">
            <a:extLst>
              <a:ext uri="{FF2B5EF4-FFF2-40B4-BE49-F238E27FC236}">
                <a16:creationId xmlns:a16="http://schemas.microsoft.com/office/drawing/2014/main" id="{98925B56-689F-4DFB-8FD0-9BB9D8DE8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179493" cy="2385844"/>
            <a:chOff x="-305" y="-1"/>
            <a:chExt cx="3832880" cy="2876136"/>
          </a:xfrm>
        </p:grpSpPr>
        <p:sp>
          <p:nvSpPr>
            <p:cNvPr id="17" name="Freeform: Shape 16">
              <a:extLst>
                <a:ext uri="{FF2B5EF4-FFF2-40B4-BE49-F238E27FC236}">
                  <a16:creationId xmlns:a16="http://schemas.microsoft.com/office/drawing/2014/main" id="{B9233DCD-C902-4E2F-ABB5-F2498FBB5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25B7C80-EAF5-443A-8461-946150B5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8CD3602-8169-45DE-B122-457CF0F10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73D416A-6D94-4560-9975-67C1FD20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A7EE5FDC-1EEC-4871-BD9E-EF321D5F8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53321" y="4487852"/>
            <a:ext cx="2747353" cy="2375262"/>
            <a:chOff x="-305" y="-4155"/>
            <a:chExt cx="2514948" cy="2174333"/>
          </a:xfrm>
        </p:grpSpPr>
        <p:sp>
          <p:nvSpPr>
            <p:cNvPr id="23" name="Freeform: Shape 22">
              <a:extLst>
                <a:ext uri="{FF2B5EF4-FFF2-40B4-BE49-F238E27FC236}">
                  <a16:creationId xmlns:a16="http://schemas.microsoft.com/office/drawing/2014/main" id="{6DE1D26D-7254-43D9-9405-A77E66782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58F69F4-6E29-4950-A92E-ADD768EC8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A0AEE0D-D2B5-4616-8383-D61A58F06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2EA69949-F890-4A2C-84CB-7F0EAF6BD2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p:cNvSpPr>
            <a:spLocks noGrp="1"/>
          </p:cNvSpPr>
          <p:nvPr>
            <p:ph idx="1"/>
          </p:nvPr>
        </p:nvSpPr>
        <p:spPr>
          <a:xfrm>
            <a:off x="5641614" y="2094735"/>
            <a:ext cx="5747085" cy="2594171"/>
          </a:xfrm>
        </p:spPr>
        <p:txBody>
          <a:bodyPr/>
          <a:lstStyle/>
          <a:p>
            <a:pPr marL="178308" indent="-178308"/>
            <a:r>
              <a:rPr lang="en-IN" sz="1800" b="0" strike="noStrike" spc="-1" dirty="0">
                <a:solidFill>
                  <a:srgbClr val="000000"/>
                </a:solidFill>
                <a:latin typeface="Gill Sans MT"/>
              </a:rPr>
              <a:t>Data visualization for </a:t>
            </a:r>
            <a:r>
              <a:rPr lang="en-IN" sz="1800" b="0" strike="noStrike" spc="-1" dirty="0" err="1">
                <a:solidFill>
                  <a:srgbClr val="000000"/>
                </a:solidFill>
                <a:latin typeface="Gill Sans MT"/>
              </a:rPr>
              <a:t>Usage_kWh</a:t>
            </a:r>
            <a:r>
              <a:rPr lang="en-IN" sz="1800" b="0" strike="noStrike" spc="-1" dirty="0">
                <a:solidFill>
                  <a:srgbClr val="000000"/>
                </a:solidFill>
                <a:latin typeface="Gill Sans MT"/>
              </a:rPr>
              <a:t> vs </a:t>
            </a:r>
            <a:r>
              <a:rPr lang="en-IN" sz="1800" b="0" strike="noStrike" spc="-1" dirty="0" err="1">
                <a:solidFill>
                  <a:srgbClr val="000000"/>
                </a:solidFill>
                <a:latin typeface="Gill Sans MT"/>
              </a:rPr>
              <a:t>Lagging_Current_Reactive.Power_kVarh</a:t>
            </a:r>
            <a:r>
              <a:rPr lang="en-IN" sz="1800" b="0" strike="noStrike" spc="-1" dirty="0">
                <a:solidFill>
                  <a:srgbClr val="000000"/>
                </a:solidFill>
                <a:latin typeface="Gill Sans MT"/>
              </a:rPr>
              <a:t> for a sample of data from dataset and </a:t>
            </a:r>
            <a:r>
              <a:rPr lang="en-IN" sz="1800" b="0" strike="noStrike" spc="-1" dirty="0" err="1">
                <a:solidFill>
                  <a:srgbClr val="000000"/>
                </a:solidFill>
                <a:latin typeface="Gill Sans MT"/>
              </a:rPr>
              <a:t>Usage_kWh</a:t>
            </a:r>
            <a:r>
              <a:rPr lang="en-IN" sz="1800" b="0" strike="noStrike" spc="-1" dirty="0">
                <a:solidFill>
                  <a:srgbClr val="000000"/>
                </a:solidFill>
                <a:latin typeface="Gill Sans MT"/>
              </a:rPr>
              <a:t> vs Lagging CR power, Leading CR power, CO2</a:t>
            </a:r>
            <a:endParaRPr lang="en-IN" sz="1800" b="0" strike="noStrike" spc="-1" dirty="0">
              <a:latin typeface="Arial"/>
            </a:endParaRPr>
          </a:p>
          <a:p>
            <a:pPr marL="178308" indent="-178308"/>
            <a:endParaRPr lang="en-US" sz="1664" kern="1200" dirty="0">
              <a:solidFill>
                <a:schemeClr val="tx1"/>
              </a:solidFill>
              <a:latin typeface="+mn-lt"/>
              <a:ea typeface="+mn-ea"/>
              <a:cs typeface="+mn-cs"/>
            </a:endParaRPr>
          </a:p>
          <a:p>
            <a:endParaRPr lang="en-IN" dirty="0"/>
          </a:p>
        </p:txBody>
      </p:sp>
      <p:graphicFrame>
        <p:nvGraphicFramePr>
          <p:cNvPr id="4" name="Chart 7">
            <a:extLst>
              <a:ext uri="{FF2B5EF4-FFF2-40B4-BE49-F238E27FC236}">
                <a16:creationId xmlns:a16="http://schemas.microsoft.com/office/drawing/2014/main" id="{BA12FEB3-B668-F48A-4CAC-B37B6AB85EA9}"/>
              </a:ext>
            </a:extLst>
          </p:cNvPr>
          <p:cNvGraphicFramePr/>
          <p:nvPr>
            <p:extLst>
              <p:ext uri="{D42A27DB-BD31-4B8C-83A1-F6EECF244321}">
                <p14:modId xmlns:p14="http://schemas.microsoft.com/office/powerpoint/2010/main" val="3283768164"/>
              </p:ext>
            </p:extLst>
          </p:nvPr>
        </p:nvGraphicFramePr>
        <p:xfrm>
          <a:off x="2853964" y="4087667"/>
          <a:ext cx="4571280" cy="2742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8">
            <a:extLst>
              <a:ext uri="{FF2B5EF4-FFF2-40B4-BE49-F238E27FC236}">
                <a16:creationId xmlns:a16="http://schemas.microsoft.com/office/drawing/2014/main" id="{2517A98A-1856-1D8E-7CF6-79944B8A9BDB}"/>
              </a:ext>
            </a:extLst>
          </p:cNvPr>
          <p:cNvGraphicFramePr/>
          <p:nvPr>
            <p:extLst>
              <p:ext uri="{D42A27DB-BD31-4B8C-83A1-F6EECF244321}">
                <p14:modId xmlns:p14="http://schemas.microsoft.com/office/powerpoint/2010/main" val="3652616365"/>
              </p:ext>
            </p:extLst>
          </p:nvPr>
        </p:nvGraphicFramePr>
        <p:xfrm>
          <a:off x="7425244" y="4083128"/>
          <a:ext cx="4571280" cy="27424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112DF30-5C96-46A5-81A0-341076AFC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E44E6C6-920F-4AC8-83F4-7F94687E7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AD256F4-FA71-42DE-B099-F87D1319B8D4}"/>
              </a:ext>
            </a:extLst>
          </p:cNvPr>
          <p:cNvSpPr>
            <a:spLocks noGrp="1"/>
          </p:cNvSpPr>
          <p:nvPr>
            <p:ph type="title"/>
          </p:nvPr>
        </p:nvSpPr>
        <p:spPr>
          <a:xfrm>
            <a:off x="804672" y="4241014"/>
            <a:ext cx="10579398" cy="1356599"/>
          </a:xfrm>
        </p:spPr>
        <p:txBody>
          <a:bodyPr>
            <a:normAutofit/>
          </a:bodyPr>
          <a:lstStyle/>
          <a:p>
            <a:r>
              <a:rPr lang="en-IN" b="1" strike="noStrike" cap="all" spc="-1">
                <a:solidFill>
                  <a:schemeClr val="tx2"/>
                </a:solidFill>
                <a:latin typeface="Calibri Light"/>
              </a:rPr>
              <a:t>Relationship between the variables of dataset</a:t>
            </a:r>
            <a:br>
              <a:rPr lang="en-IN" b="1" strike="noStrike" spc="-1">
                <a:solidFill>
                  <a:schemeClr val="tx2"/>
                </a:solidFill>
                <a:latin typeface="Arial"/>
              </a:rPr>
            </a:br>
            <a:endParaRPr lang="en-IN" dirty="0">
              <a:solidFill>
                <a:schemeClr val="tx2"/>
              </a:solidFill>
            </a:endParaRPr>
          </a:p>
        </p:txBody>
      </p:sp>
      <p:grpSp>
        <p:nvGrpSpPr>
          <p:cNvPr id="34" name="Group 33">
            <a:extLst>
              <a:ext uri="{FF2B5EF4-FFF2-40B4-BE49-F238E27FC236}">
                <a16:creationId xmlns:a16="http://schemas.microsoft.com/office/drawing/2014/main" id="{68DE60DE-A968-4121-AFBB-E1A35832E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45401" y="145708"/>
            <a:ext cx="2151670" cy="1860256"/>
            <a:chOff x="-305" y="-4155"/>
            <a:chExt cx="2514948" cy="2174333"/>
          </a:xfrm>
        </p:grpSpPr>
        <p:sp>
          <p:nvSpPr>
            <p:cNvPr id="35" name="Freeform: Shape 34">
              <a:extLst>
                <a:ext uri="{FF2B5EF4-FFF2-40B4-BE49-F238E27FC236}">
                  <a16:creationId xmlns:a16="http://schemas.microsoft.com/office/drawing/2014/main" id="{3B467C38-3593-435B-8852-5CFF00FB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E029EC23-B12D-440F-851D-188AB8A80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65080C5B-B10E-4C97-B3DD-97CFBF5E8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id="{1CC2843D-B312-4705-B377-1141FF684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p:cNvSpPr>
            <a:spLocks noGrp="1"/>
          </p:cNvSpPr>
          <p:nvPr>
            <p:ph idx="1"/>
          </p:nvPr>
        </p:nvSpPr>
        <p:spPr>
          <a:xfrm>
            <a:off x="6354871" y="660767"/>
            <a:ext cx="5029200" cy="3227626"/>
          </a:xfrm>
        </p:spPr>
        <p:txBody>
          <a:bodyPr anchor="ctr">
            <a:normAutofit/>
          </a:bodyPr>
          <a:lstStyle/>
          <a:p>
            <a:pPr marL="228600" indent="-227880">
              <a:spcBef>
                <a:spcPts val="1001"/>
              </a:spcBef>
              <a:buClr>
                <a:srgbClr val="4472C4"/>
              </a:buClr>
              <a:buFont typeface="Arial"/>
              <a:buChar char="•"/>
            </a:pPr>
            <a:r>
              <a:rPr lang="en-IN" sz="1800" b="0" strike="noStrike" spc="-1">
                <a:solidFill>
                  <a:schemeClr val="tx2"/>
                </a:solidFill>
                <a:latin typeface="Calibri"/>
              </a:rPr>
              <a:t>Usage_kWh data is varying with the different combinations of remaining independent features</a:t>
            </a:r>
            <a:endParaRPr lang="en-IN" sz="1800" b="0" strike="noStrike" spc="-1">
              <a:solidFill>
                <a:schemeClr val="tx2"/>
              </a:solidFill>
              <a:latin typeface="Arial"/>
            </a:endParaRPr>
          </a:p>
          <a:p>
            <a:pPr marL="228600" indent="-227880">
              <a:spcBef>
                <a:spcPts val="1001"/>
              </a:spcBef>
              <a:buClr>
                <a:srgbClr val="4472C4"/>
              </a:buClr>
              <a:buFont typeface="Arial"/>
              <a:buChar char="•"/>
            </a:pPr>
            <a:r>
              <a:rPr lang="en-IN" sz="1800" b="0" strike="noStrike" spc="-1">
                <a:solidFill>
                  <a:schemeClr val="tx2"/>
                </a:solidFill>
                <a:latin typeface="Calibri"/>
              </a:rPr>
              <a:t>data = read.csv(“Steel_industry_data.csv")</a:t>
            </a:r>
            <a:endParaRPr lang="en-IN" sz="1800" b="0" strike="noStrike" spc="-1">
              <a:solidFill>
                <a:schemeClr val="tx2"/>
              </a:solidFill>
              <a:latin typeface="Arial"/>
            </a:endParaRPr>
          </a:p>
          <a:p>
            <a:pPr marL="228600" indent="-227880">
              <a:spcBef>
                <a:spcPts val="1001"/>
              </a:spcBef>
              <a:buClr>
                <a:srgbClr val="4472C4"/>
              </a:buClr>
              <a:buFont typeface="Arial"/>
              <a:buChar char="•"/>
            </a:pPr>
            <a:r>
              <a:rPr lang="en-IN" sz="1800" b="0" strike="noStrike" spc="-1">
                <a:solidFill>
                  <a:schemeClr val="tx2"/>
                </a:solidFill>
                <a:latin typeface="Calibri"/>
              </a:rPr>
              <a:t>head(data)</a:t>
            </a:r>
            <a:endParaRPr lang="en-IN" sz="1800" b="0" strike="noStrike" spc="-1">
              <a:solidFill>
                <a:schemeClr val="tx2"/>
              </a:solidFill>
              <a:latin typeface="Arial"/>
            </a:endParaRPr>
          </a:p>
          <a:p>
            <a:endParaRPr lang="en-IN" sz="1800">
              <a:solidFill>
                <a:schemeClr val="tx2"/>
              </a:solidFill>
            </a:endParaRPr>
          </a:p>
          <a:p>
            <a:endParaRPr lang="en-IN" sz="1800">
              <a:solidFill>
                <a:schemeClr val="tx2"/>
              </a:solidFill>
            </a:endParaRPr>
          </a:p>
          <a:p>
            <a:endParaRPr lang="en-IN" sz="1800">
              <a:solidFill>
                <a:schemeClr val="tx2"/>
              </a:solidFill>
            </a:endParaRPr>
          </a:p>
          <a:p>
            <a:pPr marL="0" indent="0">
              <a:buNone/>
            </a:pPr>
            <a:endParaRPr lang="en-IN" sz="1800">
              <a:solidFill>
                <a:schemeClr val="tx2"/>
              </a:solidFill>
            </a:endParaRPr>
          </a:p>
        </p:txBody>
      </p:sp>
      <p:grpSp>
        <p:nvGrpSpPr>
          <p:cNvPr id="40" name="Group 39">
            <a:extLst>
              <a:ext uri="{FF2B5EF4-FFF2-40B4-BE49-F238E27FC236}">
                <a16:creationId xmlns:a16="http://schemas.microsoft.com/office/drawing/2014/main" id="{69E22CE9-7281-4287-84CA-AE7F803109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64748" y="3839134"/>
            <a:ext cx="4023079" cy="3018865"/>
            <a:chOff x="-305" y="-1"/>
            <a:chExt cx="3832880" cy="2876136"/>
          </a:xfrm>
        </p:grpSpPr>
        <p:sp>
          <p:nvSpPr>
            <p:cNvPr id="41" name="Freeform: Shape 40">
              <a:extLst>
                <a:ext uri="{FF2B5EF4-FFF2-40B4-BE49-F238E27FC236}">
                  <a16:creationId xmlns:a16="http://schemas.microsoft.com/office/drawing/2014/main" id="{FB7187AB-AC55-4912-943A-8EB2DA74B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6C7A5046-6B7A-4C74-834D-26B12A3CC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E175BB57-CAD0-46E7-ACCA-C4193784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EC936F17-A396-40BC-9A97-9B0A72A91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Chart&#10;&#10;Description automatically generated">
            <a:extLst>
              <a:ext uri="{FF2B5EF4-FFF2-40B4-BE49-F238E27FC236}">
                <a16:creationId xmlns:a16="http://schemas.microsoft.com/office/drawing/2014/main" id="{CC6785E2-B9E0-FCDC-9AD9-8312F6D44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637" y="511358"/>
            <a:ext cx="3854994" cy="35264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32">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34">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457200"/>
            <a:ext cx="10579398" cy="1299411"/>
          </a:xfrm>
        </p:spPr>
        <p:txBody>
          <a:bodyPr vert="horz" lIns="91440" tIns="45720" rIns="91440" bIns="45720" rtlCol="0" anchor="ctr">
            <a:normAutofit/>
          </a:bodyPr>
          <a:lstStyle/>
          <a:p>
            <a:pPr algn="l">
              <a:lnSpc>
                <a:spcPct val="90000"/>
              </a:lnSpc>
            </a:pPr>
            <a:br>
              <a:rPr lang="en-US" sz="3300" strike="noStrike" kern="1200" spc="-1">
                <a:solidFill>
                  <a:schemeClr val="tx2"/>
                </a:solidFill>
                <a:latin typeface="+mj-lt"/>
                <a:ea typeface="+mj-ea"/>
                <a:cs typeface="+mj-cs"/>
              </a:rPr>
            </a:br>
            <a:r>
              <a:rPr lang="en-US" sz="3300" kern="1200" cap="all" spc="-1">
                <a:solidFill>
                  <a:schemeClr val="tx2"/>
                </a:solidFill>
                <a:latin typeface="+mj-lt"/>
                <a:ea typeface="+mj-ea"/>
                <a:cs typeface="+mj-cs"/>
              </a:rPr>
              <a:t>Linear regression implementation details</a:t>
            </a:r>
            <a:endParaRPr lang="en-US" sz="3300" kern="1200">
              <a:solidFill>
                <a:schemeClr val="tx2"/>
              </a:solidFill>
              <a:latin typeface="+mj-lt"/>
              <a:ea typeface="+mj-ea"/>
              <a:cs typeface="+mj-cs"/>
            </a:endParaRPr>
          </a:p>
        </p:txBody>
      </p:sp>
      <p:sp>
        <p:nvSpPr>
          <p:cNvPr id="66" name="Content Placeholder 3">
            <a:extLst>
              <a:ext uri="{FF2B5EF4-FFF2-40B4-BE49-F238E27FC236}">
                <a16:creationId xmlns:a16="http://schemas.microsoft.com/office/drawing/2014/main" id="{8EA4A2A5-1508-C6DA-80D4-A3099CB57D87}"/>
              </a:ext>
            </a:extLst>
          </p:cNvPr>
          <p:cNvSpPr>
            <a:spLocks noGrp="1"/>
          </p:cNvSpPr>
          <p:nvPr>
            <p:ph idx="1"/>
          </p:nvPr>
        </p:nvSpPr>
        <p:spPr>
          <a:xfrm>
            <a:off x="6354871" y="2827419"/>
            <a:ext cx="5029200" cy="3227626"/>
          </a:xfrm>
        </p:spPr>
        <p:txBody>
          <a:bodyPr vert="horz" lIns="91440" tIns="45720" rIns="91440" bIns="45720" rtlCol="0" anchor="ctr">
            <a:normAutofit/>
          </a:bodyPr>
          <a:lstStyle/>
          <a:p>
            <a:pPr marL="228600" indent="-228600">
              <a:lnSpc>
                <a:spcPct val="90000"/>
              </a:lnSpc>
              <a:spcBef>
                <a:spcPts val="1001"/>
              </a:spcBef>
              <a:buClr>
                <a:srgbClr val="4472C4"/>
              </a:buClr>
              <a:buFont typeface="Arial" panose="020B0604020202020204" pitchFamily="34" charset="0"/>
              <a:buChar char="•"/>
            </a:pPr>
            <a:r>
              <a:rPr lang="en-US" sz="1400" b="0" strike="noStrike" spc="-1">
                <a:solidFill>
                  <a:schemeClr val="tx2"/>
                </a:solidFill>
              </a:rPr>
              <a:t>Linear Regression is a machine learning algorithm based on supervised learning. It performs a regression task. Regression models a target prediction value based on independent variables. It is mostly used for finding out the relationship between variables and forecasting.</a:t>
            </a:r>
          </a:p>
          <a:p>
            <a:pPr marL="228600" indent="-228600">
              <a:lnSpc>
                <a:spcPct val="90000"/>
              </a:lnSpc>
              <a:spcBef>
                <a:spcPts val="1001"/>
              </a:spcBef>
              <a:buClr>
                <a:srgbClr val="4472C4"/>
              </a:buClr>
              <a:buFont typeface="Arial" panose="020B0604020202020204" pitchFamily="34" charset="0"/>
              <a:buChar char="•"/>
            </a:pPr>
            <a:r>
              <a:rPr lang="en-US" sz="1400" b="0" strike="noStrike" spc="-1">
                <a:solidFill>
                  <a:schemeClr val="tx2"/>
                </a:solidFill>
              </a:rPr>
              <a:t>Linear regression is of the form, Y = a + bx, where a is an  intercept, b is the coefficient and x is the independent feature</a:t>
            </a:r>
          </a:p>
          <a:p>
            <a:pPr marL="228600" indent="-228600">
              <a:lnSpc>
                <a:spcPct val="90000"/>
              </a:lnSpc>
              <a:spcBef>
                <a:spcPts val="1001"/>
              </a:spcBef>
              <a:buClr>
                <a:srgbClr val="4472C4"/>
              </a:buClr>
              <a:buFont typeface="Arial" panose="020B0604020202020204" pitchFamily="34" charset="0"/>
              <a:buChar char="•"/>
            </a:pPr>
            <a:r>
              <a:rPr lang="en-US" sz="1400" b="0" strike="noStrike" spc="-1">
                <a:solidFill>
                  <a:schemeClr val="tx2"/>
                </a:solidFill>
              </a:rPr>
              <a:t>The task is to reduce the difference between the actual value and the predicted value using the ML model.</a:t>
            </a:r>
          </a:p>
          <a:p>
            <a:pPr marL="228600" indent="-228600">
              <a:lnSpc>
                <a:spcPct val="90000"/>
              </a:lnSpc>
              <a:spcBef>
                <a:spcPts val="1001"/>
              </a:spcBef>
              <a:buClr>
                <a:srgbClr val="4472C4"/>
              </a:buClr>
              <a:buFont typeface="Arial" panose="020B0604020202020204" pitchFamily="34" charset="0"/>
              <a:buChar char="•"/>
            </a:pPr>
            <a:r>
              <a:rPr lang="en-US" sz="1400" b="0" strike="noStrike" spc="-1">
                <a:solidFill>
                  <a:schemeClr val="tx2"/>
                </a:solidFill>
              </a:rPr>
              <a:t>Minimize ( Ypred, Yactual), by taking optimal parameters</a:t>
            </a:r>
          </a:p>
          <a:p>
            <a:pPr indent="-228600">
              <a:lnSpc>
                <a:spcPct val="90000"/>
              </a:lnSpc>
              <a:spcAft>
                <a:spcPts val="600"/>
              </a:spcAft>
              <a:buFont typeface="Arial" panose="020B0604020202020204" pitchFamily="34" charset="0"/>
              <a:buChar char="•"/>
            </a:pPr>
            <a:endParaRPr lang="en-US" sz="1400">
              <a:solidFill>
                <a:schemeClr val="tx2"/>
              </a:solidFill>
            </a:endParaRPr>
          </a:p>
        </p:txBody>
      </p:sp>
      <p:grpSp>
        <p:nvGrpSpPr>
          <p:cNvPr id="37" name="Group 36">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38" name="Freeform: Shape 37">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Graphic 29" descr="Statistics">
            <a:extLst>
              <a:ext uri="{FF2B5EF4-FFF2-40B4-BE49-F238E27FC236}">
                <a16:creationId xmlns:a16="http://schemas.microsoft.com/office/drawing/2014/main" id="{9C9AB75C-B92E-663F-6454-8AEF04F6A9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3351" y="2837712"/>
            <a:ext cx="3217333" cy="3217333"/>
          </a:xfrm>
          <a:prstGeom prst="rect">
            <a:avLst/>
          </a:prstGeom>
        </p:spPr>
      </p:pic>
      <p:grpSp>
        <p:nvGrpSpPr>
          <p:cNvPr id="43" name="Group 42">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44" name="Freeform: Shape 43">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7" name="Freeform: Shape 46">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1433</Words>
  <Application>Microsoft Macintosh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Gill Sans MT</vt:lpstr>
      <vt:lpstr>Inter</vt:lpstr>
      <vt:lpstr>Open Sans</vt:lpstr>
      <vt:lpstr>Communications and Dialogues</vt:lpstr>
      <vt:lpstr>prediction using Multiple Linear Model Extensions for steel energy consumption dataset  </vt:lpstr>
      <vt:lpstr>Content</vt:lpstr>
      <vt:lpstr>Main Objective</vt:lpstr>
      <vt:lpstr>Dataset</vt:lpstr>
      <vt:lpstr>Dataset</vt:lpstr>
      <vt:lpstr>Data Pre-Processing &amp; Data Understanding</vt:lpstr>
      <vt:lpstr>Visualization of the Data</vt:lpstr>
      <vt:lpstr>Relationship between the variables of dataset </vt:lpstr>
      <vt:lpstr> Linear regression implementation details</vt:lpstr>
      <vt:lpstr>R Code to implement MuLTIPLE linear regression model</vt:lpstr>
      <vt:lpstr>Multiple linear regression </vt:lpstr>
      <vt:lpstr>Generalized Additive Models</vt:lpstr>
      <vt:lpstr>Random Forest</vt:lpstr>
      <vt:lpstr>Boosting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Yash DS</cp:lastModifiedBy>
  <cp:revision>63</cp:revision>
  <dcterms:created xsi:type="dcterms:W3CDTF">2022-04-25T19:56:00Z</dcterms:created>
  <dcterms:modified xsi:type="dcterms:W3CDTF">2024-08-11T21:36:38Z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75E1AEB7F12241858DABE9508A04B160</vt:lpwstr>
  </property>
  <property fmtid="{D5CDD505-2E9C-101B-9397-08002B2CF9AE}" pid="3" name="KSOProductBuildVer">
    <vt:lpwstr>1033-11.2.0.10451</vt:lpwstr>
  </property>
</Properties>
</file>