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8" r:id="rId1"/>
  </p:sldMasterIdLst>
  <p:notesMasterIdLst>
    <p:notesMasterId r:id="rId20"/>
  </p:notesMasterIdLst>
  <p:sldIdLst>
    <p:sldId id="281" r:id="rId2"/>
    <p:sldId id="276" r:id="rId3"/>
    <p:sldId id="256" r:id="rId4"/>
    <p:sldId id="257" r:id="rId5"/>
    <p:sldId id="258" r:id="rId6"/>
    <p:sldId id="259" r:id="rId7"/>
    <p:sldId id="279" r:id="rId8"/>
    <p:sldId id="280" r:id="rId9"/>
    <p:sldId id="260" r:id="rId10"/>
    <p:sldId id="261" r:id="rId11"/>
    <p:sldId id="262" r:id="rId12"/>
    <p:sldId id="263" r:id="rId13"/>
    <p:sldId id="264" r:id="rId14"/>
    <p:sldId id="268" r:id="rId15"/>
    <p:sldId id="269" r:id="rId16"/>
    <p:sldId id="277" r:id="rId17"/>
    <p:sldId id="271" r:id="rId18"/>
    <p:sldId id="274" r:id="rId19"/>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10"/>
  </p:normalViewPr>
  <p:slideViewPr>
    <p:cSldViewPr>
      <p:cViewPr varScale="1">
        <p:scale>
          <a:sx n="77" d="100"/>
          <a:sy n="77" d="100"/>
        </p:scale>
        <p:origin x="68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Dakkumalla" userId="2fac3b816b4c6647" providerId="LiveId" clId="{B5560543-FE51-400B-9A23-3527F13388E8}"/>
    <pc:docChg chg="modSld">
      <pc:chgData name="Paul Dakkumalla" userId="2fac3b816b4c6647" providerId="LiveId" clId="{B5560543-FE51-400B-9A23-3527F13388E8}" dt="2023-10-10T18:09:58.100" v="4" actId="2711"/>
      <pc:docMkLst>
        <pc:docMk/>
      </pc:docMkLst>
      <pc:sldChg chg="modSp mod">
        <pc:chgData name="Paul Dakkumalla" userId="2fac3b816b4c6647" providerId="LiveId" clId="{B5560543-FE51-400B-9A23-3527F13388E8}" dt="2023-10-10T18:05:40.129" v="3" actId="20577"/>
        <pc:sldMkLst>
          <pc:docMk/>
          <pc:sldMk cId="0" sldId="256"/>
        </pc:sldMkLst>
        <pc:spChg chg="mod">
          <ac:chgData name="Paul Dakkumalla" userId="2fac3b816b4c6647" providerId="LiveId" clId="{B5560543-FE51-400B-9A23-3527F13388E8}" dt="2023-10-10T18:05:40.129" v="3" actId="20577"/>
          <ac:spMkLst>
            <pc:docMk/>
            <pc:sldMk cId="0" sldId="256"/>
            <ac:spMk id="15" creationId="{C6CDD781-ACC2-23F4-D1C2-D736FF14A25F}"/>
          </ac:spMkLst>
        </pc:spChg>
      </pc:sldChg>
      <pc:sldChg chg="modSp mod">
        <pc:chgData name="Paul Dakkumalla" userId="2fac3b816b4c6647" providerId="LiveId" clId="{B5560543-FE51-400B-9A23-3527F13388E8}" dt="2023-10-10T18:09:58.100" v="4" actId="2711"/>
        <pc:sldMkLst>
          <pc:docMk/>
          <pc:sldMk cId="0" sldId="268"/>
        </pc:sldMkLst>
        <pc:spChg chg="mod">
          <ac:chgData name="Paul Dakkumalla" userId="2fac3b816b4c6647" providerId="LiveId" clId="{B5560543-FE51-400B-9A23-3527F13388E8}" dt="2023-10-10T18:09:58.100" v="4" actId="2711"/>
          <ac:spMkLst>
            <pc:docMk/>
            <pc:sldMk cId="0" sldId="268"/>
            <ac:spMk id="2" creationId="{00000000-0000-0000-0000-000000000000}"/>
          </ac:spMkLst>
        </pc:spChg>
        <pc:spChg chg="mod">
          <ac:chgData name="Paul Dakkumalla" userId="2fac3b816b4c6647" providerId="LiveId" clId="{B5560543-FE51-400B-9A23-3527F13388E8}" dt="2023-10-10T18:09:58.100" v="4" actId="2711"/>
          <ac:spMkLst>
            <pc:docMk/>
            <pc:sldMk cId="0" sldId="26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7252A2E6-B92C-BB44-B571-E83D842835D0}" type="datetimeFigureOut">
              <a:rPr lang="en-US" smtClean="0"/>
              <a:t>8/11/24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3EF9071F-B073-6440-8E2D-7C3C928EDF9E}" type="slidenum">
              <a:rPr lang="en-US" smtClean="0"/>
              <a:t>‹#›</a:t>
            </a:fld>
            <a:endParaRPr lang="en-US"/>
          </a:p>
        </p:txBody>
      </p:sp>
    </p:spTree>
    <p:extLst>
      <p:ext uri="{BB962C8B-B14F-4D97-AF65-F5344CB8AC3E}">
        <p14:creationId xmlns:p14="http://schemas.microsoft.com/office/powerpoint/2010/main" val="336085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9071F-B073-6440-8E2D-7C3C928EDF9E}" type="slidenum">
              <a:rPr lang="en-US" smtClean="0"/>
              <a:t>16</a:t>
            </a:fld>
            <a:endParaRPr lang="en-US"/>
          </a:p>
        </p:txBody>
      </p:sp>
    </p:spTree>
    <p:extLst>
      <p:ext uri="{BB962C8B-B14F-4D97-AF65-F5344CB8AC3E}">
        <p14:creationId xmlns:p14="http://schemas.microsoft.com/office/powerpoint/2010/main" val="3085895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15"/>
            <a:ext cx="18300700" cy="10312416"/>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2170" y="3611254"/>
            <a:ext cx="11658495" cy="2472502"/>
          </a:xfrm>
        </p:spPr>
        <p:txBody>
          <a:bodyPr anchor="b">
            <a:noAutofit/>
          </a:bodyPr>
          <a:lstStyle>
            <a:lvl1pPr algn="r">
              <a:defRPr sz="810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2170" y="6083752"/>
            <a:ext cx="11658495" cy="1647380"/>
          </a:xfrm>
        </p:spPr>
        <p:txBody>
          <a:bodyPr anchor="t"/>
          <a:lstStyle>
            <a:lvl1pPr marL="0" indent="0" algn="r">
              <a:buNone/>
              <a:defRPr>
                <a:solidFill>
                  <a:schemeClr val="tx1">
                    <a:lumMod val="50000"/>
                    <a:lumOff val="50000"/>
                  </a:schemeClr>
                </a:solidFill>
              </a:defRPr>
            </a:lvl1pPr>
            <a:lvl2pPr marL="686257" indent="0" algn="ctr">
              <a:buNone/>
              <a:defRPr>
                <a:solidFill>
                  <a:schemeClr val="tx1">
                    <a:tint val="75000"/>
                  </a:schemeClr>
                </a:solidFill>
              </a:defRPr>
            </a:lvl2pPr>
            <a:lvl3pPr marL="1372514" indent="0" algn="ctr">
              <a:buNone/>
              <a:defRPr>
                <a:solidFill>
                  <a:schemeClr val="tx1">
                    <a:tint val="75000"/>
                  </a:schemeClr>
                </a:solidFill>
              </a:defRPr>
            </a:lvl3pPr>
            <a:lvl4pPr marL="2058772" indent="0" algn="ctr">
              <a:buNone/>
              <a:defRPr>
                <a:solidFill>
                  <a:schemeClr val="tx1">
                    <a:tint val="75000"/>
                  </a:schemeClr>
                </a:solidFill>
              </a:defRPr>
            </a:lvl4pPr>
            <a:lvl5pPr marL="2745029" indent="0" algn="ctr">
              <a:buNone/>
              <a:defRPr>
                <a:solidFill>
                  <a:schemeClr val="tx1">
                    <a:tint val="75000"/>
                  </a:schemeClr>
                </a:solidFill>
              </a:defRPr>
            </a:lvl5pPr>
            <a:lvl6pPr marL="3431286" indent="0" algn="ctr">
              <a:buNone/>
              <a:defRPr>
                <a:solidFill>
                  <a:schemeClr val="tx1">
                    <a:tint val="75000"/>
                  </a:schemeClr>
                </a:solidFill>
              </a:defRPr>
            </a:lvl6pPr>
            <a:lvl7pPr marL="4117543" indent="0" algn="ctr">
              <a:buNone/>
              <a:defRPr>
                <a:solidFill>
                  <a:schemeClr val="tx1">
                    <a:tint val="75000"/>
                  </a:schemeClr>
                </a:solidFill>
              </a:defRPr>
            </a:lvl7pPr>
            <a:lvl8pPr marL="4803800" indent="0" algn="ctr">
              <a:buNone/>
              <a:defRPr>
                <a:solidFill>
                  <a:schemeClr val="tx1">
                    <a:tint val="75000"/>
                  </a:schemeClr>
                </a:solidFill>
              </a:defRPr>
            </a:lvl8pPr>
            <a:lvl9pPr marL="54900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5845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08" y="915529"/>
            <a:ext cx="12903957" cy="5111703"/>
          </a:xfrm>
        </p:spPr>
        <p:txBody>
          <a:bodyPr anchor="ctr">
            <a:normAutofit/>
          </a:bodyPr>
          <a:lstStyle>
            <a:lvl1pPr algn="l">
              <a:defRPr sz="6604" b="0" cap="none"/>
            </a:lvl1pPr>
          </a:lstStyle>
          <a:p>
            <a:r>
              <a:rPr lang="en-US"/>
              <a:t>Click to edit Master title style</a:t>
            </a:r>
            <a:endParaRPr lang="en-US" dirty="0"/>
          </a:p>
        </p:txBody>
      </p:sp>
      <p:sp>
        <p:nvSpPr>
          <p:cNvPr id="3" name="Text Placeholder 2"/>
          <p:cNvSpPr>
            <a:spLocks noGrp="1"/>
          </p:cNvSpPr>
          <p:nvPr>
            <p:ph type="body" idx="1"/>
          </p:nvPr>
        </p:nvSpPr>
        <p:spPr>
          <a:xfrm>
            <a:off x="1016708" y="6713879"/>
            <a:ext cx="12903957" cy="2359352"/>
          </a:xfrm>
        </p:spPr>
        <p:txBody>
          <a:bodyPr anchor="ctr">
            <a:normAutofit/>
          </a:bodyPr>
          <a:lstStyle>
            <a:lvl1pPr marL="0" indent="0" algn="l">
              <a:buNone/>
              <a:defRPr sz="2702">
                <a:solidFill>
                  <a:schemeClr val="tx1">
                    <a:lumMod val="75000"/>
                    <a:lumOff val="2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6705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971" y="915529"/>
            <a:ext cx="12149632" cy="4539497"/>
          </a:xfrm>
        </p:spPr>
        <p:txBody>
          <a:bodyPr anchor="ctr">
            <a:normAutofit/>
          </a:bodyPr>
          <a:lstStyle>
            <a:lvl1pPr algn="l">
              <a:defRPr sz="660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50631" y="5455026"/>
            <a:ext cx="10844312" cy="572206"/>
          </a:xfrm>
        </p:spPr>
        <p:txBody>
          <a:bodyPr anchor="ctr">
            <a:noAutofit/>
          </a:bodyPr>
          <a:lstStyle>
            <a:lvl1pPr marL="0" indent="0">
              <a:buFontTx/>
              <a:buNone/>
              <a:defRPr sz="2402">
                <a:solidFill>
                  <a:schemeClr val="tx1">
                    <a:lumMod val="50000"/>
                    <a:lumOff val="50000"/>
                  </a:schemeClr>
                </a:solidFill>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1016708" y="6713879"/>
            <a:ext cx="12903957" cy="2359352"/>
          </a:xfrm>
        </p:spPr>
        <p:txBody>
          <a:bodyPr anchor="ctr">
            <a:normAutofit/>
          </a:bodyPr>
          <a:lstStyle>
            <a:lvl1pPr marL="0" indent="0" algn="l">
              <a:buNone/>
              <a:defRPr sz="2702">
                <a:solidFill>
                  <a:schemeClr val="tx1">
                    <a:lumMod val="75000"/>
                    <a:lumOff val="2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813369" y="1187031"/>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48780" y="4335179"/>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lumMod val="60000"/>
                    <a:lumOff val="40000"/>
                  </a:schemeClr>
                </a:solidFill>
                <a:latin typeface="Arial"/>
              </a:rPr>
              <a:t>”</a:t>
            </a:r>
            <a:endParaRPr lang="en-US" sz="2702" dirty="0">
              <a:solidFill>
                <a:schemeClr val="accent1">
                  <a:lumMod val="60000"/>
                  <a:lumOff val="40000"/>
                </a:schemeClr>
              </a:solidFill>
              <a:latin typeface="Arial"/>
            </a:endParaRPr>
          </a:p>
        </p:txBody>
      </p:sp>
    </p:spTree>
    <p:extLst>
      <p:ext uri="{BB962C8B-B14F-4D97-AF65-F5344CB8AC3E}">
        <p14:creationId xmlns:p14="http://schemas.microsoft.com/office/powerpoint/2010/main" val="2294456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708" y="2901560"/>
            <a:ext cx="12903957" cy="3897996"/>
          </a:xfrm>
        </p:spPr>
        <p:txBody>
          <a:bodyPr anchor="b">
            <a:normAutofit/>
          </a:bodyPr>
          <a:lstStyle>
            <a:lvl1pPr algn="l">
              <a:defRPr sz="6604" b="0" cap="none"/>
            </a:lvl1pPr>
          </a:lstStyle>
          <a:p>
            <a:r>
              <a:rPr lang="en-US"/>
              <a:t>Click to edit Master title style</a:t>
            </a:r>
            <a:endParaRPr lang="en-US" dirty="0"/>
          </a:p>
        </p:txBody>
      </p:sp>
      <p:sp>
        <p:nvSpPr>
          <p:cNvPr id="3" name="Text Placeholder 2"/>
          <p:cNvSpPr>
            <a:spLocks noGrp="1"/>
          </p:cNvSpPr>
          <p:nvPr>
            <p:ph type="body" idx="1"/>
          </p:nvPr>
        </p:nvSpPr>
        <p:spPr>
          <a:xfrm>
            <a:off x="1016708" y="6799556"/>
            <a:ext cx="12903957" cy="2273675"/>
          </a:xfrm>
        </p:spPr>
        <p:txBody>
          <a:bodyPr anchor="t">
            <a:normAutofit/>
          </a:bodyPr>
          <a:lstStyle>
            <a:lvl1pPr marL="0" indent="0" algn="l">
              <a:buNone/>
              <a:defRPr sz="2702">
                <a:solidFill>
                  <a:schemeClr val="tx1">
                    <a:lumMod val="75000"/>
                    <a:lumOff val="2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220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971" y="915529"/>
            <a:ext cx="12149632" cy="4539497"/>
          </a:xfrm>
        </p:spPr>
        <p:txBody>
          <a:bodyPr anchor="ctr">
            <a:normAutofit/>
          </a:bodyPr>
          <a:lstStyle>
            <a:lvl1pPr algn="l">
              <a:defRPr sz="660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6704" y="6027232"/>
            <a:ext cx="12903958" cy="772324"/>
          </a:xfrm>
        </p:spPr>
        <p:txBody>
          <a:bodyPr anchor="b">
            <a:noAutofit/>
          </a:bodyPr>
          <a:lstStyle>
            <a:lvl1pPr marL="0" indent="0">
              <a:buFontTx/>
              <a:buNone/>
              <a:defRPr sz="3602">
                <a:solidFill>
                  <a:schemeClr val="tx1">
                    <a:lumMod val="75000"/>
                    <a:lumOff val="25000"/>
                  </a:schemeClr>
                </a:solidFill>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1016708" y="6799556"/>
            <a:ext cx="12903957" cy="2273675"/>
          </a:xfrm>
        </p:spPr>
        <p:txBody>
          <a:bodyPr anchor="t">
            <a:normAutofit/>
          </a:bodyPr>
          <a:lstStyle>
            <a:lvl1pPr marL="0" indent="0" algn="l">
              <a:buNone/>
              <a:defRPr sz="2702">
                <a:solidFill>
                  <a:schemeClr val="tx1">
                    <a:lumMod val="50000"/>
                    <a:lumOff val="5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813369" y="1187031"/>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48780" y="4335179"/>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8457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9413" y="915529"/>
            <a:ext cx="12891251" cy="4539497"/>
          </a:xfrm>
        </p:spPr>
        <p:txBody>
          <a:bodyPr anchor="ctr">
            <a:normAutofit/>
          </a:bodyPr>
          <a:lstStyle>
            <a:lvl1pPr algn="l">
              <a:defRPr sz="660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6704" y="6027232"/>
            <a:ext cx="12903958" cy="772324"/>
          </a:xfrm>
        </p:spPr>
        <p:txBody>
          <a:bodyPr anchor="b">
            <a:noAutofit/>
          </a:bodyPr>
          <a:lstStyle>
            <a:lvl1pPr marL="0" indent="0">
              <a:buFontTx/>
              <a:buNone/>
              <a:defRPr sz="3602">
                <a:solidFill>
                  <a:schemeClr val="accent1"/>
                </a:solidFill>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1016708" y="6799556"/>
            <a:ext cx="12903957" cy="2273675"/>
          </a:xfrm>
        </p:spPr>
        <p:txBody>
          <a:bodyPr anchor="t">
            <a:normAutofit/>
          </a:bodyPr>
          <a:lstStyle>
            <a:lvl1pPr marL="0" indent="0" algn="l">
              <a:buNone/>
              <a:defRPr sz="2702">
                <a:solidFill>
                  <a:schemeClr val="tx1">
                    <a:lumMod val="50000"/>
                    <a:lumOff val="5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0297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01136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9810" y="915528"/>
            <a:ext cx="1958474" cy="788690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708" y="915529"/>
            <a:ext cx="10597579" cy="7886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0479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4"/>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3855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708" y="4056303"/>
            <a:ext cx="12903957" cy="2743254"/>
          </a:xfrm>
        </p:spPr>
        <p:txBody>
          <a:bodyPr anchor="b"/>
          <a:lstStyle>
            <a:lvl1pPr algn="l">
              <a:defRPr sz="6004" b="0" cap="none"/>
            </a:lvl1pPr>
          </a:lstStyle>
          <a:p>
            <a:r>
              <a:rPr lang="en-US"/>
              <a:t>Click to edit Master title style</a:t>
            </a:r>
            <a:endParaRPr lang="en-US" dirty="0"/>
          </a:p>
        </p:txBody>
      </p:sp>
      <p:sp>
        <p:nvSpPr>
          <p:cNvPr id="3" name="Text Placeholder 2"/>
          <p:cNvSpPr>
            <a:spLocks noGrp="1"/>
          </p:cNvSpPr>
          <p:nvPr>
            <p:ph type="body" idx="1"/>
          </p:nvPr>
        </p:nvSpPr>
        <p:spPr>
          <a:xfrm>
            <a:off x="1016708" y="6799556"/>
            <a:ext cx="12903957" cy="1292193"/>
          </a:xfrm>
        </p:spPr>
        <p:txBody>
          <a:bodyPr anchor="t"/>
          <a:lstStyle>
            <a:lvl1pPr marL="0" indent="0" algn="l">
              <a:buNone/>
              <a:defRPr sz="3002">
                <a:solidFill>
                  <a:schemeClr val="tx1">
                    <a:lumMod val="50000"/>
                    <a:lumOff val="5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871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707" y="3244884"/>
            <a:ext cx="6280411" cy="5828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40257" y="3244885"/>
            <a:ext cx="6280409" cy="5828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8/11/24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135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4322" y="3245476"/>
            <a:ext cx="6282795" cy="865460"/>
          </a:xfrm>
        </p:spPr>
        <p:txBody>
          <a:bodyPr anchor="b">
            <a:noAutofit/>
          </a:bodyPr>
          <a:lstStyle>
            <a:lvl1pPr marL="0" indent="0">
              <a:buNone/>
              <a:defRPr sz="3602" b="0"/>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014322" y="4110937"/>
            <a:ext cx="6282795" cy="496229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875" y="3245476"/>
            <a:ext cx="6282787" cy="865460"/>
          </a:xfrm>
        </p:spPr>
        <p:txBody>
          <a:bodyPr anchor="b">
            <a:noAutofit/>
          </a:bodyPr>
          <a:lstStyle>
            <a:lvl1pPr marL="0" indent="0">
              <a:buNone/>
              <a:defRPr sz="3602" b="0"/>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7637877" y="4110937"/>
            <a:ext cx="6282786" cy="496229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8/11/24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7230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706" y="915529"/>
            <a:ext cx="12903957" cy="198364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8/11/24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4635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8/11/24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3896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07" y="2250681"/>
            <a:ext cx="5785807" cy="1920067"/>
          </a:xfrm>
        </p:spPr>
        <p:txBody>
          <a:bodyPr anchor="b">
            <a:normAutofit/>
          </a:bodyPr>
          <a:lstStyle>
            <a:lvl1pPr>
              <a:defRPr sz="3002"/>
            </a:lvl1pPr>
          </a:lstStyle>
          <a:p>
            <a:r>
              <a:rPr lang="en-US"/>
              <a:t>Click to edit Master title style</a:t>
            </a:r>
            <a:endParaRPr lang="en-US" dirty="0"/>
          </a:p>
        </p:txBody>
      </p:sp>
      <p:sp>
        <p:nvSpPr>
          <p:cNvPr id="3" name="Content Placeholder 2"/>
          <p:cNvSpPr>
            <a:spLocks noGrp="1"/>
          </p:cNvSpPr>
          <p:nvPr>
            <p:ph idx="1"/>
          </p:nvPr>
        </p:nvSpPr>
        <p:spPr>
          <a:xfrm>
            <a:off x="7145651" y="773340"/>
            <a:ext cx="6775013" cy="82998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707" y="4170747"/>
            <a:ext cx="5785807" cy="3881460"/>
          </a:xfrm>
        </p:spPr>
        <p:txBody>
          <a:bodyPr>
            <a:normAutofit/>
          </a:bodyPr>
          <a:lstStyle>
            <a:lvl1pPr marL="0" indent="0">
              <a:buNone/>
              <a:defRPr sz="2101"/>
            </a:lvl1pPr>
            <a:lvl2pPr marL="686052" indent="0">
              <a:buNone/>
              <a:defRPr sz="2101"/>
            </a:lvl2pPr>
            <a:lvl3pPr marL="1372103" indent="0">
              <a:buNone/>
              <a:defRPr sz="1801"/>
            </a:lvl3pPr>
            <a:lvl4pPr marL="2058155" indent="0">
              <a:buNone/>
              <a:defRPr sz="1501"/>
            </a:lvl4pPr>
            <a:lvl5pPr marL="2744205" indent="0">
              <a:buNone/>
              <a:defRPr sz="1501"/>
            </a:lvl5pPr>
            <a:lvl6pPr marL="3430256" indent="0">
              <a:buNone/>
              <a:defRPr sz="1501"/>
            </a:lvl6pPr>
            <a:lvl7pPr marL="4116308" indent="0">
              <a:buNone/>
              <a:defRPr sz="1501"/>
            </a:lvl7pPr>
            <a:lvl8pPr marL="4802359" indent="0">
              <a:buNone/>
              <a:defRPr sz="1501"/>
            </a:lvl8pPr>
            <a:lvl9pPr marL="5488411"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9711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07" y="7209790"/>
            <a:ext cx="12903955" cy="851157"/>
          </a:xfrm>
        </p:spPr>
        <p:txBody>
          <a:bodyPr anchor="b">
            <a:normAutofit/>
          </a:bodyPr>
          <a:lstStyle>
            <a:lvl1pPr algn="l">
              <a:defRPr sz="360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706" y="915529"/>
            <a:ext cx="12903957" cy="5775699"/>
          </a:xfrm>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1016707" y="8060947"/>
            <a:ext cx="12903955" cy="1012284"/>
          </a:xfrm>
        </p:spPr>
        <p:txBody>
          <a:bodyPr>
            <a:normAutofit/>
          </a:bodyPr>
          <a:lstStyle>
            <a:lvl1pPr marL="0" indent="0">
              <a:buNone/>
              <a:defRPr sz="18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894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15"/>
            <a:ext cx="18300700" cy="10312416"/>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706" y="915529"/>
            <a:ext cx="12903957" cy="198364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706" y="3244885"/>
            <a:ext cx="12903957" cy="58283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15206" y="9073231"/>
            <a:ext cx="1368858" cy="548364"/>
          </a:xfrm>
          <a:prstGeom prst="rect">
            <a:avLst/>
          </a:prstGeom>
        </p:spPr>
        <p:txBody>
          <a:bodyPr vert="horz" lIns="91440" tIns="45720" rIns="91440" bIns="45720" rtlCol="0" anchor="ctr"/>
          <a:lstStyle>
            <a:lvl1pPr algn="r">
              <a:defRPr sz="1351">
                <a:solidFill>
                  <a:schemeClr val="tx1">
                    <a:tint val="75000"/>
                  </a:schemeClr>
                </a:solidFill>
              </a:defRPr>
            </a:lvl1pPr>
          </a:lstStyle>
          <a:p>
            <a:fld id="{1D8BD707-D9CF-40AE-B4C6-C98DA3205C09}" type="datetimeFigureOut">
              <a:rPr lang="en-US" smtClean="0"/>
              <a:t>8/11/24</a:t>
            </a:fld>
            <a:endParaRPr lang="en-US"/>
          </a:p>
        </p:txBody>
      </p:sp>
      <p:sp>
        <p:nvSpPr>
          <p:cNvPr id="5" name="Footer Placeholder 4"/>
          <p:cNvSpPr>
            <a:spLocks noGrp="1"/>
          </p:cNvSpPr>
          <p:nvPr>
            <p:ph type="ftr" sz="quarter" idx="3"/>
          </p:nvPr>
        </p:nvSpPr>
        <p:spPr>
          <a:xfrm>
            <a:off x="1016707" y="9073231"/>
            <a:ext cx="9452978" cy="548364"/>
          </a:xfrm>
          <a:prstGeom prst="rect">
            <a:avLst/>
          </a:prstGeom>
        </p:spPr>
        <p:txBody>
          <a:bodyPr vert="horz" lIns="91440" tIns="45720" rIns="91440" bIns="45720" rtlCol="0" anchor="ctr"/>
          <a:lstStyle>
            <a:lvl1pPr algn="l">
              <a:defRPr sz="1351">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894944" y="9073231"/>
            <a:ext cx="1025720" cy="548364"/>
          </a:xfrm>
          <a:prstGeom prst="rect">
            <a:avLst/>
          </a:prstGeom>
        </p:spPr>
        <p:txBody>
          <a:bodyPr vert="horz" lIns="91440" tIns="45720" rIns="91440" bIns="45720" rtlCol="0" anchor="ctr"/>
          <a:lstStyle>
            <a:lvl1pPr algn="r">
              <a:defRPr sz="1351">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8338944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686257" rtl="0" eaLnBrk="1" latinLnBrk="0" hangingPunct="1">
        <a:spcBef>
          <a:spcPct val="0"/>
        </a:spcBef>
        <a:buNone/>
        <a:defRPr sz="5404"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693" indent="-514693" algn="l" defTabSz="686257" rtl="0" eaLnBrk="1" latinLnBrk="0" hangingPunct="1">
        <a:spcBef>
          <a:spcPts val="1501"/>
        </a:spcBef>
        <a:spcAft>
          <a:spcPts val="0"/>
        </a:spcAft>
        <a:buClr>
          <a:schemeClr val="accent1"/>
        </a:buClr>
        <a:buSzPct val="80000"/>
        <a:buFont typeface="Wingdings 3" charset="2"/>
        <a:buChar char=""/>
        <a:defRPr sz="2702" kern="1200">
          <a:solidFill>
            <a:schemeClr val="tx1">
              <a:lumMod val="75000"/>
              <a:lumOff val="25000"/>
            </a:schemeClr>
          </a:solidFill>
          <a:latin typeface="+mn-lt"/>
          <a:ea typeface="+mn-ea"/>
          <a:cs typeface="+mn-cs"/>
        </a:defRPr>
      </a:lvl1pPr>
      <a:lvl2pPr marL="1115168" indent="-428911" algn="l" defTabSz="686257" rtl="0" eaLnBrk="1" latinLnBrk="0" hangingPunct="1">
        <a:spcBef>
          <a:spcPts val="1501"/>
        </a:spcBef>
        <a:spcAft>
          <a:spcPts val="0"/>
        </a:spcAft>
        <a:buClr>
          <a:schemeClr val="accent1"/>
        </a:buClr>
        <a:buSzPct val="80000"/>
        <a:buFont typeface="Wingdings 3" charset="2"/>
        <a:buChar char=""/>
        <a:defRPr sz="2402" kern="1200">
          <a:solidFill>
            <a:schemeClr val="tx1">
              <a:lumMod val="75000"/>
              <a:lumOff val="25000"/>
            </a:schemeClr>
          </a:solidFill>
          <a:latin typeface="+mn-lt"/>
          <a:ea typeface="+mn-ea"/>
          <a:cs typeface="+mn-cs"/>
        </a:defRPr>
      </a:lvl2pPr>
      <a:lvl3pPr marL="1715643" indent="-343129" algn="l" defTabSz="686257" rtl="0" eaLnBrk="1" latinLnBrk="0" hangingPunct="1">
        <a:spcBef>
          <a:spcPts val="1501"/>
        </a:spcBef>
        <a:spcAft>
          <a:spcPts val="0"/>
        </a:spcAft>
        <a:buClr>
          <a:schemeClr val="accent1"/>
        </a:buClr>
        <a:buSzPct val="80000"/>
        <a:buFont typeface="Wingdings 3" charset="2"/>
        <a:buChar char=""/>
        <a:defRPr sz="2101" kern="1200">
          <a:solidFill>
            <a:schemeClr val="tx1">
              <a:lumMod val="75000"/>
              <a:lumOff val="25000"/>
            </a:schemeClr>
          </a:solidFill>
          <a:latin typeface="+mn-lt"/>
          <a:ea typeface="+mn-ea"/>
          <a:cs typeface="+mn-cs"/>
        </a:defRPr>
      </a:lvl3pPr>
      <a:lvl4pPr marL="2401900"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4pPr>
      <a:lvl5pPr marL="3088157"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5pPr>
      <a:lvl6pPr marL="3774415"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6pPr>
      <a:lvl7pPr marL="4460672"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7pPr>
      <a:lvl8pPr marL="5146929"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8pPr>
      <a:lvl9pPr marL="5833186"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9pPr>
    </p:bodyStyle>
    <p:otherStyle>
      <a:defPPr>
        <a:defRPr lang="en-US"/>
      </a:defPPr>
      <a:lvl1pPr marL="0" algn="l" defTabSz="686257" rtl="0" eaLnBrk="1" latinLnBrk="0" hangingPunct="1">
        <a:defRPr sz="2702" kern="1200">
          <a:solidFill>
            <a:schemeClr val="tx1"/>
          </a:solidFill>
          <a:latin typeface="+mn-lt"/>
          <a:ea typeface="+mn-ea"/>
          <a:cs typeface="+mn-cs"/>
        </a:defRPr>
      </a:lvl1pPr>
      <a:lvl2pPr marL="686257" algn="l" defTabSz="686257" rtl="0" eaLnBrk="1" latinLnBrk="0" hangingPunct="1">
        <a:defRPr sz="2702" kern="1200">
          <a:solidFill>
            <a:schemeClr val="tx1"/>
          </a:solidFill>
          <a:latin typeface="+mn-lt"/>
          <a:ea typeface="+mn-ea"/>
          <a:cs typeface="+mn-cs"/>
        </a:defRPr>
      </a:lvl2pPr>
      <a:lvl3pPr marL="1372514" algn="l" defTabSz="686257" rtl="0" eaLnBrk="1" latinLnBrk="0" hangingPunct="1">
        <a:defRPr sz="2702" kern="1200">
          <a:solidFill>
            <a:schemeClr val="tx1"/>
          </a:solidFill>
          <a:latin typeface="+mn-lt"/>
          <a:ea typeface="+mn-ea"/>
          <a:cs typeface="+mn-cs"/>
        </a:defRPr>
      </a:lvl3pPr>
      <a:lvl4pPr marL="2058772" algn="l" defTabSz="686257" rtl="0" eaLnBrk="1" latinLnBrk="0" hangingPunct="1">
        <a:defRPr sz="2702" kern="1200">
          <a:solidFill>
            <a:schemeClr val="tx1"/>
          </a:solidFill>
          <a:latin typeface="+mn-lt"/>
          <a:ea typeface="+mn-ea"/>
          <a:cs typeface="+mn-cs"/>
        </a:defRPr>
      </a:lvl4pPr>
      <a:lvl5pPr marL="2745029" algn="l" defTabSz="686257" rtl="0" eaLnBrk="1" latinLnBrk="0" hangingPunct="1">
        <a:defRPr sz="2702" kern="1200">
          <a:solidFill>
            <a:schemeClr val="tx1"/>
          </a:solidFill>
          <a:latin typeface="+mn-lt"/>
          <a:ea typeface="+mn-ea"/>
          <a:cs typeface="+mn-cs"/>
        </a:defRPr>
      </a:lvl5pPr>
      <a:lvl6pPr marL="3431286" algn="l" defTabSz="686257" rtl="0" eaLnBrk="1" latinLnBrk="0" hangingPunct="1">
        <a:defRPr sz="2702" kern="1200">
          <a:solidFill>
            <a:schemeClr val="tx1"/>
          </a:solidFill>
          <a:latin typeface="+mn-lt"/>
          <a:ea typeface="+mn-ea"/>
          <a:cs typeface="+mn-cs"/>
        </a:defRPr>
      </a:lvl6pPr>
      <a:lvl7pPr marL="4117543" algn="l" defTabSz="686257" rtl="0" eaLnBrk="1" latinLnBrk="0" hangingPunct="1">
        <a:defRPr sz="2702" kern="1200">
          <a:solidFill>
            <a:schemeClr val="tx1"/>
          </a:solidFill>
          <a:latin typeface="+mn-lt"/>
          <a:ea typeface="+mn-ea"/>
          <a:cs typeface="+mn-cs"/>
        </a:defRPr>
      </a:lvl7pPr>
      <a:lvl8pPr marL="4803800" algn="l" defTabSz="686257" rtl="0" eaLnBrk="1" latinLnBrk="0" hangingPunct="1">
        <a:defRPr sz="2702" kern="1200">
          <a:solidFill>
            <a:schemeClr val="tx1"/>
          </a:solidFill>
          <a:latin typeface="+mn-lt"/>
          <a:ea typeface="+mn-ea"/>
          <a:cs typeface="+mn-cs"/>
        </a:defRPr>
      </a:lvl8pPr>
      <a:lvl9pPr marL="5490058" algn="l" defTabSz="686257"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DE7E49-7C1F-EC8D-6CB8-0C0C0C4570B0}"/>
              </a:ext>
            </a:extLst>
          </p:cNvPr>
          <p:cNvSpPr txBox="1"/>
          <p:nvPr/>
        </p:nvSpPr>
        <p:spPr>
          <a:xfrm>
            <a:off x="1530350" y="1263650"/>
            <a:ext cx="15392400" cy="7017306"/>
          </a:xfrm>
          <a:prstGeom prst="rect">
            <a:avLst/>
          </a:prstGeom>
          <a:noFill/>
        </p:spPr>
        <p:txBody>
          <a:bodyPr wrap="square" rtlCol="0">
            <a:spAutoFit/>
          </a:bodyPr>
          <a:lstStyle/>
          <a:p>
            <a:pPr algn="l"/>
            <a:r>
              <a:rPr lang="en-US" sz="9600" b="0" i="0" u="none" strike="noStrike" baseline="0" dirty="0">
                <a:latin typeface="LinBiolinumTB"/>
              </a:rPr>
              <a:t>DETECTING PATTERNS IN SUICIDAL IDEATION ON  REDDIT </a:t>
            </a:r>
          </a:p>
          <a:p>
            <a:pPr algn="r"/>
            <a:endParaRPr lang="en-US" sz="5400" dirty="0">
              <a:latin typeface="LinBiolinumTB"/>
            </a:endParaRPr>
          </a:p>
          <a:p>
            <a:pPr algn="r"/>
            <a:r>
              <a:rPr lang="en-US" sz="5400" dirty="0">
                <a:latin typeface="LinBiolinumTB"/>
              </a:rPr>
              <a:t>YASHWANTEJ DYAVARI SHETTY</a:t>
            </a:r>
          </a:p>
          <a:p>
            <a:pPr algn="r"/>
            <a:endParaRPr lang="en-IN" sz="5400" dirty="0">
              <a:latin typeface="+mn-lt"/>
            </a:endParaRPr>
          </a:p>
        </p:txBody>
      </p:sp>
    </p:spTree>
    <p:extLst>
      <p:ext uri="{BB962C8B-B14F-4D97-AF65-F5344CB8AC3E}">
        <p14:creationId xmlns:p14="http://schemas.microsoft.com/office/powerpoint/2010/main" val="2643437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prstGeom prst="rect">
            <a:avLst/>
          </a:prstGeom>
        </p:spPr>
        <p:txBody>
          <a:bodyPr vert="horz" wrap="square" lIns="0" tIns="1416843" rIns="0" bIns="0" rtlCol="0">
            <a:spAutoFit/>
          </a:bodyPr>
          <a:lstStyle/>
          <a:p>
            <a:pPr marL="755015">
              <a:lnSpc>
                <a:spcPct val="100000"/>
              </a:lnSpc>
              <a:spcBef>
                <a:spcPts val="100"/>
              </a:spcBef>
            </a:pPr>
            <a:r>
              <a:rPr sz="4650" spc="50" dirty="0">
                <a:solidFill>
                  <a:srgbClr val="000000"/>
                </a:solidFill>
              </a:rPr>
              <a:t>Topic</a:t>
            </a:r>
            <a:r>
              <a:rPr sz="4650" spc="-120" dirty="0">
                <a:solidFill>
                  <a:srgbClr val="000000"/>
                </a:solidFill>
              </a:rPr>
              <a:t> </a:t>
            </a:r>
            <a:r>
              <a:rPr sz="4650" spc="-10" dirty="0">
                <a:solidFill>
                  <a:srgbClr val="000000"/>
                </a:solidFill>
              </a:rPr>
              <a:t>Modeling</a:t>
            </a:r>
            <a:endParaRPr sz="4650"/>
          </a:p>
        </p:txBody>
      </p:sp>
      <p:sp>
        <p:nvSpPr>
          <p:cNvPr id="6" name="object 6"/>
          <p:cNvSpPr txBox="1"/>
          <p:nvPr/>
        </p:nvSpPr>
        <p:spPr>
          <a:xfrm>
            <a:off x="1433301" y="3251513"/>
            <a:ext cx="6306185" cy="4425950"/>
          </a:xfrm>
          <a:prstGeom prst="rect">
            <a:avLst/>
          </a:prstGeom>
        </p:spPr>
        <p:txBody>
          <a:bodyPr vert="horz" wrap="square" lIns="0" tIns="9525" rIns="0" bIns="0" rtlCol="0">
            <a:spAutoFit/>
          </a:bodyPr>
          <a:lstStyle/>
          <a:p>
            <a:pPr marL="12700" marR="5080">
              <a:lnSpc>
                <a:spcPct val="117900"/>
              </a:lnSpc>
              <a:spcBef>
                <a:spcPts val="75"/>
              </a:spcBef>
            </a:pPr>
            <a:r>
              <a:rPr sz="2450" spc="229" dirty="0">
                <a:latin typeface="Calibri"/>
                <a:cs typeface="Calibri"/>
              </a:rPr>
              <a:t>Topic</a:t>
            </a:r>
            <a:r>
              <a:rPr sz="2450" spc="100" dirty="0">
                <a:latin typeface="Calibri"/>
                <a:cs typeface="Calibri"/>
              </a:rPr>
              <a:t> </a:t>
            </a:r>
            <a:r>
              <a:rPr sz="2450" spc="335" dirty="0">
                <a:latin typeface="Calibri"/>
                <a:cs typeface="Calibri"/>
              </a:rPr>
              <a:t>modeling</a:t>
            </a:r>
            <a:r>
              <a:rPr sz="2450" spc="100" dirty="0">
                <a:latin typeface="Calibri"/>
                <a:cs typeface="Calibri"/>
              </a:rPr>
              <a:t> </a:t>
            </a:r>
            <a:r>
              <a:rPr sz="2450" spc="170" dirty="0">
                <a:latin typeface="Calibri"/>
                <a:cs typeface="Calibri"/>
              </a:rPr>
              <a:t>is</a:t>
            </a:r>
            <a:r>
              <a:rPr sz="2450" spc="100" dirty="0">
                <a:latin typeface="Calibri"/>
                <a:cs typeface="Calibri"/>
              </a:rPr>
              <a:t> </a:t>
            </a:r>
            <a:r>
              <a:rPr sz="2450" spc="220" dirty="0">
                <a:latin typeface="Calibri"/>
                <a:cs typeface="Calibri"/>
              </a:rPr>
              <a:t>utilized</a:t>
            </a:r>
            <a:r>
              <a:rPr sz="2450" spc="100" dirty="0">
                <a:latin typeface="Calibri"/>
                <a:cs typeface="Calibri"/>
              </a:rPr>
              <a:t> </a:t>
            </a:r>
            <a:r>
              <a:rPr sz="2450" spc="190" dirty="0">
                <a:latin typeface="Calibri"/>
                <a:cs typeface="Calibri"/>
              </a:rPr>
              <a:t>to</a:t>
            </a:r>
            <a:r>
              <a:rPr sz="2450" spc="105" dirty="0">
                <a:latin typeface="Calibri"/>
                <a:cs typeface="Calibri"/>
              </a:rPr>
              <a:t> </a:t>
            </a:r>
            <a:r>
              <a:rPr sz="2450" spc="260" dirty="0">
                <a:latin typeface="Calibri"/>
                <a:cs typeface="Calibri"/>
              </a:rPr>
              <a:t>uncover </a:t>
            </a:r>
            <a:r>
              <a:rPr sz="2450" spc="275" dirty="0">
                <a:latin typeface="Calibri"/>
                <a:cs typeface="Calibri"/>
              </a:rPr>
              <a:t>the</a:t>
            </a:r>
            <a:r>
              <a:rPr sz="2450" spc="100" dirty="0">
                <a:latin typeface="Calibri"/>
                <a:cs typeface="Calibri"/>
              </a:rPr>
              <a:t> </a:t>
            </a:r>
            <a:r>
              <a:rPr sz="2450" b="1" spc="365" dirty="0">
                <a:latin typeface="Calibri"/>
                <a:cs typeface="Calibri"/>
              </a:rPr>
              <a:t>themes</a:t>
            </a:r>
            <a:r>
              <a:rPr sz="2450" b="1" spc="100" dirty="0">
                <a:latin typeface="Calibri"/>
                <a:cs typeface="Calibri"/>
              </a:rPr>
              <a:t> </a:t>
            </a:r>
            <a:r>
              <a:rPr sz="2450" spc="260" dirty="0">
                <a:latin typeface="Calibri"/>
                <a:cs typeface="Calibri"/>
              </a:rPr>
              <a:t>present</a:t>
            </a:r>
            <a:r>
              <a:rPr sz="2450" spc="95" dirty="0">
                <a:latin typeface="Calibri"/>
                <a:cs typeface="Calibri"/>
              </a:rPr>
              <a:t> </a:t>
            </a:r>
            <a:r>
              <a:rPr sz="2450" spc="240" dirty="0">
                <a:latin typeface="Calibri"/>
                <a:cs typeface="Calibri"/>
              </a:rPr>
              <a:t>in</a:t>
            </a:r>
            <a:r>
              <a:rPr sz="2450" spc="100" dirty="0">
                <a:latin typeface="Calibri"/>
                <a:cs typeface="Calibri"/>
              </a:rPr>
              <a:t> </a:t>
            </a:r>
            <a:r>
              <a:rPr sz="2450" spc="275" dirty="0">
                <a:latin typeface="Calibri"/>
                <a:cs typeface="Calibri"/>
              </a:rPr>
              <a:t>the</a:t>
            </a:r>
            <a:r>
              <a:rPr sz="2450" spc="100" dirty="0">
                <a:latin typeface="Calibri"/>
                <a:cs typeface="Calibri"/>
              </a:rPr>
              <a:t> </a:t>
            </a:r>
            <a:r>
              <a:rPr sz="2450" spc="295" dirty="0">
                <a:latin typeface="Calibri"/>
                <a:cs typeface="Calibri"/>
              </a:rPr>
              <a:t>Reddit</a:t>
            </a:r>
            <a:r>
              <a:rPr sz="2450" spc="95" dirty="0">
                <a:latin typeface="Calibri"/>
                <a:cs typeface="Calibri"/>
              </a:rPr>
              <a:t> </a:t>
            </a:r>
            <a:r>
              <a:rPr sz="2450" spc="190" dirty="0">
                <a:latin typeface="Calibri"/>
                <a:cs typeface="Calibri"/>
              </a:rPr>
              <a:t>posts. </a:t>
            </a:r>
            <a:r>
              <a:rPr sz="2450" spc="370" dirty="0">
                <a:latin typeface="Calibri"/>
                <a:cs typeface="Calibri"/>
              </a:rPr>
              <a:t>By</a:t>
            </a:r>
            <a:r>
              <a:rPr sz="2450" spc="105" dirty="0">
                <a:latin typeface="Calibri"/>
                <a:cs typeface="Calibri"/>
              </a:rPr>
              <a:t> </a:t>
            </a:r>
            <a:r>
              <a:rPr sz="2450" spc="315" dirty="0">
                <a:latin typeface="Calibri"/>
                <a:cs typeface="Calibri"/>
              </a:rPr>
              <a:t>employing</a:t>
            </a:r>
            <a:r>
              <a:rPr sz="2450" spc="110" dirty="0">
                <a:latin typeface="Calibri"/>
                <a:cs typeface="Calibri"/>
              </a:rPr>
              <a:t> </a:t>
            </a:r>
            <a:r>
              <a:rPr sz="2450" spc="285" dirty="0">
                <a:latin typeface="Calibri"/>
                <a:cs typeface="Calibri"/>
              </a:rPr>
              <a:t>techniques</a:t>
            </a:r>
            <a:r>
              <a:rPr sz="2450" spc="110" dirty="0">
                <a:latin typeface="Calibri"/>
                <a:cs typeface="Calibri"/>
              </a:rPr>
              <a:t> </a:t>
            </a:r>
            <a:r>
              <a:rPr sz="2450" spc="330" dirty="0">
                <a:latin typeface="Calibri"/>
                <a:cs typeface="Calibri"/>
              </a:rPr>
              <a:t>such</a:t>
            </a:r>
            <a:r>
              <a:rPr sz="2450" spc="105" dirty="0">
                <a:latin typeface="Calibri"/>
                <a:cs typeface="Calibri"/>
              </a:rPr>
              <a:t> </a:t>
            </a:r>
            <a:r>
              <a:rPr sz="2450" spc="235" dirty="0">
                <a:latin typeface="Calibri"/>
                <a:cs typeface="Calibri"/>
              </a:rPr>
              <a:t>as </a:t>
            </a:r>
            <a:r>
              <a:rPr sz="2450" b="1" spc="310" dirty="0">
                <a:latin typeface="Calibri"/>
                <a:cs typeface="Calibri"/>
              </a:rPr>
              <a:t>Latent</a:t>
            </a:r>
            <a:r>
              <a:rPr sz="2450" b="1" spc="165" dirty="0">
                <a:latin typeface="Calibri"/>
                <a:cs typeface="Calibri"/>
              </a:rPr>
              <a:t> </a:t>
            </a:r>
            <a:r>
              <a:rPr sz="2450" b="1" spc="270" dirty="0">
                <a:latin typeface="Calibri"/>
                <a:cs typeface="Calibri"/>
              </a:rPr>
              <a:t>Dirichlet</a:t>
            </a:r>
            <a:r>
              <a:rPr sz="2450" b="1" spc="170" dirty="0">
                <a:latin typeface="Calibri"/>
                <a:cs typeface="Calibri"/>
              </a:rPr>
              <a:t> </a:t>
            </a:r>
            <a:r>
              <a:rPr sz="2450" b="1" spc="275" dirty="0">
                <a:latin typeface="Calibri"/>
                <a:cs typeface="Calibri"/>
              </a:rPr>
              <a:t>Allocation</a:t>
            </a:r>
            <a:r>
              <a:rPr sz="2450" b="1" spc="165" dirty="0">
                <a:latin typeface="Calibri"/>
                <a:cs typeface="Calibri"/>
              </a:rPr>
              <a:t> </a:t>
            </a:r>
            <a:r>
              <a:rPr sz="2450" b="1" spc="240" dirty="0">
                <a:latin typeface="Calibri"/>
                <a:cs typeface="Calibri"/>
              </a:rPr>
              <a:t>(LDA)</a:t>
            </a:r>
            <a:r>
              <a:rPr sz="2450" spc="240" dirty="0">
                <a:latin typeface="Calibri"/>
                <a:cs typeface="Calibri"/>
              </a:rPr>
              <a:t>,</a:t>
            </a:r>
            <a:r>
              <a:rPr sz="2450" spc="110" dirty="0">
                <a:latin typeface="Calibri"/>
                <a:cs typeface="Calibri"/>
              </a:rPr>
              <a:t> </a:t>
            </a:r>
            <a:r>
              <a:rPr sz="2450" spc="295" dirty="0">
                <a:latin typeface="Calibri"/>
                <a:cs typeface="Calibri"/>
              </a:rPr>
              <a:t>we </a:t>
            </a:r>
            <a:r>
              <a:rPr sz="2450" spc="340" dirty="0">
                <a:latin typeface="Calibri"/>
                <a:cs typeface="Calibri"/>
              </a:rPr>
              <a:t>can</a:t>
            </a:r>
            <a:r>
              <a:rPr sz="2450" spc="105" dirty="0">
                <a:latin typeface="Calibri"/>
                <a:cs typeface="Calibri"/>
              </a:rPr>
              <a:t> </a:t>
            </a:r>
            <a:r>
              <a:rPr sz="2450" spc="215" dirty="0">
                <a:latin typeface="Calibri"/>
                <a:cs typeface="Calibri"/>
              </a:rPr>
              <a:t>identify</a:t>
            </a:r>
            <a:r>
              <a:rPr sz="2450" spc="105" dirty="0">
                <a:latin typeface="Calibri"/>
                <a:cs typeface="Calibri"/>
              </a:rPr>
              <a:t> </a:t>
            </a:r>
            <a:r>
              <a:rPr sz="2450" spc="275" dirty="0">
                <a:latin typeface="Calibri"/>
                <a:cs typeface="Calibri"/>
              </a:rPr>
              <a:t>the</a:t>
            </a:r>
            <a:r>
              <a:rPr sz="2450" spc="105" dirty="0">
                <a:latin typeface="Calibri"/>
                <a:cs typeface="Calibri"/>
              </a:rPr>
              <a:t> </a:t>
            </a:r>
            <a:r>
              <a:rPr sz="2450" spc="285" dirty="0">
                <a:latin typeface="Calibri"/>
                <a:cs typeface="Calibri"/>
              </a:rPr>
              <a:t>underlying</a:t>
            </a:r>
            <a:r>
              <a:rPr sz="2450" spc="105" dirty="0">
                <a:latin typeface="Calibri"/>
                <a:cs typeface="Calibri"/>
              </a:rPr>
              <a:t> </a:t>
            </a:r>
            <a:r>
              <a:rPr sz="2450" spc="229" dirty="0">
                <a:latin typeface="Calibri"/>
                <a:cs typeface="Calibri"/>
              </a:rPr>
              <a:t>topics </a:t>
            </a:r>
            <a:r>
              <a:rPr sz="2450" spc="245" dirty="0">
                <a:latin typeface="Calibri"/>
                <a:cs typeface="Calibri"/>
              </a:rPr>
              <a:t>discussed,</a:t>
            </a:r>
            <a:r>
              <a:rPr sz="2450" spc="105" dirty="0">
                <a:latin typeface="Calibri"/>
                <a:cs typeface="Calibri"/>
              </a:rPr>
              <a:t> </a:t>
            </a:r>
            <a:r>
              <a:rPr sz="2450" spc="330" dirty="0">
                <a:latin typeface="Calibri"/>
                <a:cs typeface="Calibri"/>
              </a:rPr>
              <a:t>such</a:t>
            </a:r>
            <a:r>
              <a:rPr sz="2450" spc="110" dirty="0">
                <a:latin typeface="Calibri"/>
                <a:cs typeface="Calibri"/>
              </a:rPr>
              <a:t> </a:t>
            </a:r>
            <a:r>
              <a:rPr sz="2450" spc="260" dirty="0">
                <a:latin typeface="Calibri"/>
                <a:cs typeface="Calibri"/>
              </a:rPr>
              <a:t>as</a:t>
            </a:r>
            <a:r>
              <a:rPr sz="2450" spc="105" dirty="0">
                <a:latin typeface="Calibri"/>
                <a:cs typeface="Calibri"/>
              </a:rPr>
              <a:t> </a:t>
            </a:r>
            <a:r>
              <a:rPr sz="2450" spc="220" dirty="0">
                <a:latin typeface="Calibri"/>
                <a:cs typeface="Calibri"/>
              </a:rPr>
              <a:t>depression, </a:t>
            </a:r>
            <a:r>
              <a:rPr sz="2450" spc="204" dirty="0">
                <a:latin typeface="Calibri"/>
                <a:cs typeface="Calibri"/>
              </a:rPr>
              <a:t>loneliness,</a:t>
            </a:r>
            <a:r>
              <a:rPr sz="2450" spc="100" dirty="0">
                <a:latin typeface="Calibri"/>
                <a:cs typeface="Calibri"/>
              </a:rPr>
              <a:t> </a:t>
            </a:r>
            <a:r>
              <a:rPr sz="2450" spc="195" dirty="0">
                <a:latin typeface="Calibri"/>
                <a:cs typeface="Calibri"/>
              </a:rPr>
              <a:t>or</a:t>
            </a:r>
            <a:r>
              <a:rPr sz="2450" spc="100" dirty="0">
                <a:latin typeface="Calibri"/>
                <a:cs typeface="Calibri"/>
              </a:rPr>
              <a:t> </a:t>
            </a:r>
            <a:r>
              <a:rPr sz="2450" spc="170" dirty="0">
                <a:latin typeface="Calibri"/>
                <a:cs typeface="Calibri"/>
              </a:rPr>
              <a:t>self-</a:t>
            </a:r>
            <a:r>
              <a:rPr sz="2450" spc="265" dirty="0">
                <a:latin typeface="Calibri"/>
                <a:cs typeface="Calibri"/>
              </a:rPr>
              <a:t>harm.</a:t>
            </a:r>
            <a:r>
              <a:rPr sz="2450" spc="100" dirty="0">
                <a:latin typeface="Calibri"/>
                <a:cs typeface="Calibri"/>
              </a:rPr>
              <a:t> </a:t>
            </a:r>
            <a:r>
              <a:rPr sz="2450" spc="235" dirty="0">
                <a:latin typeface="Calibri"/>
                <a:cs typeface="Calibri"/>
              </a:rPr>
              <a:t>This</a:t>
            </a:r>
            <a:r>
              <a:rPr sz="2450" spc="100" dirty="0">
                <a:latin typeface="Calibri"/>
                <a:cs typeface="Calibri"/>
              </a:rPr>
              <a:t> </a:t>
            </a:r>
            <a:r>
              <a:rPr sz="2450" spc="220" dirty="0">
                <a:latin typeface="Calibri"/>
                <a:cs typeface="Calibri"/>
              </a:rPr>
              <a:t>analysis </a:t>
            </a:r>
            <a:r>
              <a:rPr sz="2450" spc="275" dirty="0">
                <a:latin typeface="Calibri"/>
                <a:cs typeface="Calibri"/>
              </a:rPr>
              <a:t>enables</a:t>
            </a:r>
            <a:r>
              <a:rPr sz="2450" spc="95" dirty="0">
                <a:latin typeface="Calibri"/>
                <a:cs typeface="Calibri"/>
              </a:rPr>
              <a:t> </a:t>
            </a:r>
            <a:r>
              <a:rPr sz="2450" spc="300" dirty="0">
                <a:latin typeface="Calibri"/>
                <a:cs typeface="Calibri"/>
              </a:rPr>
              <a:t>us</a:t>
            </a:r>
            <a:r>
              <a:rPr sz="2450" spc="95" dirty="0">
                <a:latin typeface="Calibri"/>
                <a:cs typeface="Calibri"/>
              </a:rPr>
              <a:t> </a:t>
            </a:r>
            <a:r>
              <a:rPr sz="2450" spc="190" dirty="0">
                <a:latin typeface="Calibri"/>
                <a:cs typeface="Calibri"/>
              </a:rPr>
              <a:t>to</a:t>
            </a:r>
            <a:r>
              <a:rPr sz="2450" spc="95" dirty="0">
                <a:latin typeface="Calibri"/>
                <a:cs typeface="Calibri"/>
              </a:rPr>
              <a:t> </a:t>
            </a:r>
            <a:r>
              <a:rPr sz="2450" spc="325" dirty="0">
                <a:latin typeface="Calibri"/>
                <a:cs typeface="Calibri"/>
              </a:rPr>
              <a:t>gain</a:t>
            </a:r>
            <a:r>
              <a:rPr sz="2450" spc="95" dirty="0">
                <a:latin typeface="Calibri"/>
                <a:cs typeface="Calibri"/>
              </a:rPr>
              <a:t> </a:t>
            </a:r>
            <a:r>
              <a:rPr sz="2450" spc="280" dirty="0">
                <a:latin typeface="Calibri"/>
                <a:cs typeface="Calibri"/>
              </a:rPr>
              <a:t>a</a:t>
            </a:r>
            <a:r>
              <a:rPr sz="2450" spc="100" dirty="0">
                <a:latin typeface="Calibri"/>
                <a:cs typeface="Calibri"/>
              </a:rPr>
              <a:t> </a:t>
            </a:r>
            <a:r>
              <a:rPr sz="2450" spc="275" dirty="0">
                <a:latin typeface="Calibri"/>
                <a:cs typeface="Calibri"/>
              </a:rPr>
              <a:t>deeper </a:t>
            </a:r>
            <a:r>
              <a:rPr sz="2450" spc="305" dirty="0">
                <a:latin typeface="Calibri"/>
                <a:cs typeface="Calibri"/>
              </a:rPr>
              <a:t>understanding</a:t>
            </a:r>
            <a:r>
              <a:rPr sz="2450" spc="110" dirty="0">
                <a:latin typeface="Calibri"/>
                <a:cs typeface="Calibri"/>
              </a:rPr>
              <a:t> </a:t>
            </a:r>
            <a:r>
              <a:rPr sz="2450" spc="170" dirty="0">
                <a:latin typeface="Calibri"/>
                <a:cs typeface="Calibri"/>
              </a:rPr>
              <a:t>of</a:t>
            </a:r>
            <a:r>
              <a:rPr sz="2450" spc="110" dirty="0">
                <a:latin typeface="Calibri"/>
                <a:cs typeface="Calibri"/>
              </a:rPr>
              <a:t> </a:t>
            </a:r>
            <a:r>
              <a:rPr sz="2450" spc="275" dirty="0">
                <a:latin typeface="Calibri"/>
                <a:cs typeface="Calibri"/>
              </a:rPr>
              <a:t>the</a:t>
            </a:r>
            <a:r>
              <a:rPr sz="2450" spc="110" dirty="0">
                <a:latin typeface="Calibri"/>
                <a:cs typeface="Calibri"/>
              </a:rPr>
              <a:t> </a:t>
            </a:r>
            <a:r>
              <a:rPr sz="2450" spc="229" dirty="0">
                <a:latin typeface="Calibri"/>
                <a:cs typeface="Calibri"/>
              </a:rPr>
              <a:t>issues </a:t>
            </a:r>
            <a:r>
              <a:rPr sz="2450" spc="295" dirty="0">
                <a:latin typeface="Calibri"/>
                <a:cs typeface="Calibri"/>
              </a:rPr>
              <a:t>surrounding</a:t>
            </a:r>
            <a:r>
              <a:rPr sz="2450" spc="105" dirty="0">
                <a:latin typeface="Calibri"/>
                <a:cs typeface="Calibri"/>
              </a:rPr>
              <a:t> </a:t>
            </a:r>
            <a:r>
              <a:rPr sz="2450" spc="240" dirty="0">
                <a:latin typeface="Calibri"/>
                <a:cs typeface="Calibri"/>
              </a:rPr>
              <a:t>suicidal</a:t>
            </a:r>
            <a:r>
              <a:rPr sz="2450" spc="105" dirty="0">
                <a:latin typeface="Calibri"/>
                <a:cs typeface="Calibri"/>
              </a:rPr>
              <a:t> </a:t>
            </a:r>
            <a:r>
              <a:rPr sz="2450" spc="190" dirty="0">
                <a:latin typeface="Calibri"/>
                <a:cs typeface="Calibri"/>
              </a:rPr>
              <a:t>ideation.</a:t>
            </a:r>
            <a:endParaRPr sz="245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26110"/>
            <a:ext cx="8648700" cy="1752600"/>
          </a:xfrm>
          <a:prstGeom prst="rect">
            <a:avLst/>
          </a:prstGeom>
          <a:solidFill>
            <a:srgbClr val="000000"/>
          </a:solidFill>
        </p:spPr>
        <p:txBody>
          <a:bodyPr vert="horz" wrap="square" lIns="0" tIns="425450" rIns="0" bIns="0" rtlCol="0">
            <a:spAutoFit/>
          </a:bodyPr>
          <a:lstStyle/>
          <a:p>
            <a:pPr marR="28575" algn="ctr">
              <a:lnSpc>
                <a:spcPct val="100000"/>
              </a:lnSpc>
              <a:spcBef>
                <a:spcPts val="3350"/>
              </a:spcBef>
            </a:pPr>
            <a:r>
              <a:rPr sz="4400" spc="50" dirty="0"/>
              <a:t>Emotion</a:t>
            </a:r>
            <a:r>
              <a:rPr sz="4400" spc="-245" dirty="0"/>
              <a:t> </a:t>
            </a:r>
            <a:r>
              <a:rPr sz="4400" spc="-10" dirty="0"/>
              <a:t>Analysis</a:t>
            </a:r>
            <a:endParaRPr sz="4400"/>
          </a:p>
        </p:txBody>
      </p:sp>
      <p:sp>
        <p:nvSpPr>
          <p:cNvPr id="4" name="object 4"/>
          <p:cNvSpPr txBox="1">
            <a:spLocks noGrp="1"/>
          </p:cNvSpPr>
          <p:nvPr>
            <p:ph idx="1"/>
          </p:nvPr>
        </p:nvSpPr>
        <p:spPr>
          <a:xfrm>
            <a:off x="8693150" y="3397250"/>
            <a:ext cx="9144001" cy="3892989"/>
          </a:xfrm>
          <a:prstGeom prst="rect">
            <a:avLst/>
          </a:prstGeom>
        </p:spPr>
        <p:txBody>
          <a:bodyPr vert="horz" wrap="square" lIns="0" tIns="10795" rIns="0" bIns="0" rtlCol="0">
            <a:spAutoFit/>
          </a:bodyPr>
          <a:lstStyle/>
          <a:p>
            <a:pPr marL="12700" marR="5080">
              <a:lnSpc>
                <a:spcPct val="117700"/>
              </a:lnSpc>
              <a:spcBef>
                <a:spcPts val="85"/>
              </a:spcBef>
            </a:pPr>
            <a:r>
              <a:rPr spc="320" dirty="0">
                <a:latin typeface="Calibri" panose="020F0502020204030204" pitchFamily="34" charset="0"/>
                <a:cs typeface="Calibri" panose="020F0502020204030204" pitchFamily="34" charset="0"/>
              </a:rPr>
              <a:t>Emotion</a:t>
            </a:r>
            <a:r>
              <a:rPr spc="100" dirty="0">
                <a:latin typeface="Calibri" panose="020F0502020204030204" pitchFamily="34" charset="0"/>
                <a:cs typeface="Calibri" panose="020F0502020204030204" pitchFamily="34" charset="0"/>
              </a:rPr>
              <a:t> </a:t>
            </a:r>
            <a:r>
              <a:rPr spc="229" dirty="0">
                <a:latin typeface="Calibri" panose="020F0502020204030204" pitchFamily="34" charset="0"/>
                <a:cs typeface="Calibri" panose="020F0502020204030204" pitchFamily="34" charset="0"/>
              </a:rPr>
              <a:t>analysis</a:t>
            </a:r>
            <a:r>
              <a:rPr spc="100" dirty="0">
                <a:latin typeface="Calibri" panose="020F0502020204030204" pitchFamily="34" charset="0"/>
                <a:cs typeface="Calibri" panose="020F0502020204030204" pitchFamily="34" charset="0"/>
              </a:rPr>
              <a:t> </a:t>
            </a:r>
            <a:r>
              <a:rPr spc="170" dirty="0">
                <a:latin typeface="Calibri" panose="020F0502020204030204" pitchFamily="34" charset="0"/>
                <a:cs typeface="Calibri" panose="020F0502020204030204" pitchFamily="34" charset="0"/>
              </a:rPr>
              <a:t>is</a:t>
            </a:r>
            <a:r>
              <a:rPr spc="100" dirty="0">
                <a:latin typeface="Calibri" panose="020F0502020204030204" pitchFamily="34" charset="0"/>
                <a:cs typeface="Calibri" panose="020F0502020204030204" pitchFamily="34" charset="0"/>
              </a:rPr>
              <a:t> </a:t>
            </a:r>
            <a:r>
              <a:rPr spc="240" dirty="0">
                <a:latin typeface="Calibri" panose="020F0502020204030204" pitchFamily="34" charset="0"/>
                <a:cs typeface="Calibri" panose="020F0502020204030204" pitchFamily="34" charset="0"/>
              </a:rPr>
              <a:t>crucial</a:t>
            </a:r>
            <a:r>
              <a:rPr spc="100" dirty="0">
                <a:latin typeface="Calibri" panose="020F0502020204030204" pitchFamily="34" charset="0"/>
                <a:cs typeface="Calibri" panose="020F0502020204030204" pitchFamily="34" charset="0"/>
              </a:rPr>
              <a:t> </a:t>
            </a:r>
            <a:r>
              <a:rPr spc="240" dirty="0">
                <a:latin typeface="Calibri" panose="020F0502020204030204" pitchFamily="34" charset="0"/>
                <a:cs typeface="Calibri" panose="020F0502020204030204" pitchFamily="34" charset="0"/>
              </a:rPr>
              <a:t>in</a:t>
            </a:r>
            <a:r>
              <a:rPr spc="100" dirty="0">
                <a:latin typeface="Calibri" panose="020F0502020204030204" pitchFamily="34" charset="0"/>
                <a:cs typeface="Calibri" panose="020F0502020204030204" pitchFamily="34" charset="0"/>
              </a:rPr>
              <a:t> </a:t>
            </a:r>
            <a:r>
              <a:rPr spc="310" dirty="0">
                <a:latin typeface="Calibri" panose="020F0502020204030204" pitchFamily="34" charset="0"/>
                <a:cs typeface="Calibri" panose="020F0502020204030204" pitchFamily="34" charset="0"/>
              </a:rPr>
              <a:t>understanding</a:t>
            </a:r>
            <a:r>
              <a:rPr spc="105" dirty="0">
                <a:latin typeface="Calibri" panose="020F0502020204030204" pitchFamily="34" charset="0"/>
                <a:cs typeface="Calibri" panose="020F0502020204030204" pitchFamily="34" charset="0"/>
              </a:rPr>
              <a:t> </a:t>
            </a:r>
            <a:r>
              <a:rPr spc="250" dirty="0">
                <a:latin typeface="Calibri" panose="020F0502020204030204" pitchFamily="34" charset="0"/>
                <a:cs typeface="Calibri" panose="020F0502020204030204" pitchFamily="34" charset="0"/>
              </a:rPr>
              <a:t>the </a:t>
            </a:r>
            <a:r>
              <a:rPr b="1" spc="300" dirty="0">
                <a:latin typeface="Calibri" panose="020F0502020204030204" pitchFamily="34" charset="0"/>
                <a:cs typeface="Calibri" panose="020F0502020204030204" pitchFamily="34" charset="0"/>
              </a:rPr>
              <a:t>emotional</a:t>
            </a:r>
            <a:r>
              <a:rPr b="1" spc="165" dirty="0">
                <a:latin typeface="Calibri" panose="020F0502020204030204" pitchFamily="34" charset="0"/>
                <a:cs typeface="Calibri" panose="020F0502020204030204" pitchFamily="34" charset="0"/>
              </a:rPr>
              <a:t> </a:t>
            </a:r>
            <a:r>
              <a:rPr b="1" spc="300" dirty="0">
                <a:latin typeface="Calibri" panose="020F0502020204030204" pitchFamily="34" charset="0"/>
                <a:cs typeface="Calibri" panose="020F0502020204030204" pitchFamily="34" charset="0"/>
              </a:rPr>
              <a:t>context</a:t>
            </a:r>
            <a:r>
              <a:rPr b="1" spc="120" dirty="0">
                <a:latin typeface="Calibri" panose="020F0502020204030204" pitchFamily="34" charset="0"/>
                <a:cs typeface="Calibri" panose="020F0502020204030204" pitchFamily="34" charset="0"/>
              </a:rPr>
              <a:t> </a:t>
            </a:r>
            <a:r>
              <a:rPr spc="170" dirty="0">
                <a:latin typeface="Calibri" panose="020F0502020204030204" pitchFamily="34" charset="0"/>
                <a:cs typeface="Calibri" panose="020F0502020204030204" pitchFamily="34" charset="0"/>
              </a:rPr>
              <a:t>of</a:t>
            </a:r>
            <a:r>
              <a:rPr spc="110" dirty="0">
                <a:latin typeface="Calibri" panose="020F0502020204030204" pitchFamily="34" charset="0"/>
                <a:cs typeface="Calibri" panose="020F0502020204030204" pitchFamily="34" charset="0"/>
              </a:rPr>
              <a:t> </a:t>
            </a:r>
            <a:r>
              <a:rPr spc="240" dirty="0">
                <a:latin typeface="Calibri" panose="020F0502020204030204" pitchFamily="34" charset="0"/>
                <a:cs typeface="Calibri" panose="020F0502020204030204" pitchFamily="34" charset="0"/>
              </a:rPr>
              <a:t>suicidal</a:t>
            </a:r>
            <a:r>
              <a:rPr spc="114" dirty="0">
                <a:latin typeface="Calibri" panose="020F0502020204030204" pitchFamily="34" charset="0"/>
                <a:cs typeface="Calibri" panose="020F0502020204030204" pitchFamily="34" charset="0"/>
              </a:rPr>
              <a:t> </a:t>
            </a:r>
            <a:r>
              <a:rPr spc="200" dirty="0">
                <a:latin typeface="Calibri" panose="020F0502020204030204" pitchFamily="34" charset="0"/>
                <a:cs typeface="Calibri" panose="020F0502020204030204" pitchFamily="34" charset="0"/>
              </a:rPr>
              <a:t>ideation.</a:t>
            </a:r>
            <a:r>
              <a:rPr spc="110" dirty="0">
                <a:latin typeface="Calibri" panose="020F0502020204030204" pitchFamily="34" charset="0"/>
                <a:cs typeface="Calibri" panose="020F0502020204030204" pitchFamily="34" charset="0"/>
              </a:rPr>
              <a:t> </a:t>
            </a:r>
            <a:r>
              <a:rPr spc="345" dirty="0">
                <a:latin typeface="Calibri" panose="020F0502020204030204" pitchFamily="34" charset="0"/>
                <a:cs typeface="Calibri" panose="020F0502020204030204" pitchFamily="34" charset="0"/>
              </a:rPr>
              <a:t>By </a:t>
            </a:r>
            <a:r>
              <a:rPr spc="275" dirty="0">
                <a:latin typeface="Calibri" panose="020F0502020204030204" pitchFamily="34" charset="0"/>
                <a:cs typeface="Calibri" panose="020F0502020204030204" pitchFamily="34" charset="0"/>
              </a:rPr>
              <a:t>leveraging</a:t>
            </a:r>
            <a:r>
              <a:rPr spc="95" dirty="0">
                <a:latin typeface="Calibri" panose="020F0502020204030204" pitchFamily="34" charset="0"/>
                <a:cs typeface="Calibri" panose="020F0502020204030204" pitchFamily="34" charset="0"/>
              </a:rPr>
              <a:t> </a:t>
            </a:r>
            <a:r>
              <a:rPr b="1" spc="270" dirty="0">
                <a:latin typeface="Calibri" panose="020F0502020204030204" pitchFamily="34" charset="0"/>
                <a:cs typeface="Calibri" panose="020F0502020204030204" pitchFamily="34" charset="0"/>
              </a:rPr>
              <a:t>Natural</a:t>
            </a:r>
            <a:r>
              <a:rPr b="1" spc="150" dirty="0">
                <a:latin typeface="Calibri" panose="020F0502020204030204" pitchFamily="34" charset="0"/>
                <a:cs typeface="Calibri" panose="020F0502020204030204" pitchFamily="34" charset="0"/>
              </a:rPr>
              <a:t> </a:t>
            </a:r>
            <a:r>
              <a:rPr b="1" spc="415" dirty="0">
                <a:latin typeface="Calibri" panose="020F0502020204030204" pitchFamily="34" charset="0"/>
                <a:cs typeface="Calibri" panose="020F0502020204030204" pitchFamily="34" charset="0"/>
              </a:rPr>
              <a:t>Language</a:t>
            </a:r>
            <a:r>
              <a:rPr b="1" spc="155" dirty="0">
                <a:latin typeface="Calibri" panose="020F0502020204030204" pitchFamily="34" charset="0"/>
                <a:cs typeface="Calibri" panose="020F0502020204030204" pitchFamily="34" charset="0"/>
              </a:rPr>
              <a:t> </a:t>
            </a:r>
            <a:r>
              <a:rPr b="1" spc="335" dirty="0">
                <a:latin typeface="Calibri" panose="020F0502020204030204" pitchFamily="34" charset="0"/>
                <a:cs typeface="Calibri" panose="020F0502020204030204" pitchFamily="34" charset="0"/>
              </a:rPr>
              <a:t>Processing </a:t>
            </a:r>
            <a:r>
              <a:rPr spc="250" dirty="0">
                <a:latin typeface="Calibri" panose="020F0502020204030204" pitchFamily="34" charset="0"/>
                <a:cs typeface="Calibri" panose="020F0502020204030204" pitchFamily="34" charset="0"/>
              </a:rPr>
              <a:t>algorithms,</a:t>
            </a:r>
            <a:r>
              <a:rPr spc="100" dirty="0">
                <a:latin typeface="Calibri" panose="020F0502020204030204" pitchFamily="34" charset="0"/>
                <a:cs typeface="Calibri" panose="020F0502020204030204" pitchFamily="34" charset="0"/>
              </a:rPr>
              <a:t> </a:t>
            </a:r>
            <a:r>
              <a:rPr spc="320" dirty="0">
                <a:latin typeface="Calibri" panose="020F0502020204030204" pitchFamily="34" charset="0"/>
                <a:cs typeface="Calibri" panose="020F0502020204030204" pitchFamily="34" charset="0"/>
              </a:rPr>
              <a:t>we</a:t>
            </a:r>
            <a:r>
              <a:rPr spc="100" dirty="0">
                <a:latin typeface="Calibri" panose="020F0502020204030204" pitchFamily="34" charset="0"/>
                <a:cs typeface="Calibri" panose="020F0502020204030204" pitchFamily="34" charset="0"/>
              </a:rPr>
              <a:t> </a:t>
            </a:r>
            <a:r>
              <a:rPr spc="340" dirty="0">
                <a:latin typeface="Calibri" panose="020F0502020204030204" pitchFamily="34" charset="0"/>
                <a:cs typeface="Calibri" panose="020F0502020204030204" pitchFamily="34" charset="0"/>
              </a:rPr>
              <a:t>can</a:t>
            </a:r>
            <a:r>
              <a:rPr spc="100" dirty="0">
                <a:latin typeface="Calibri" panose="020F0502020204030204" pitchFamily="34" charset="0"/>
                <a:cs typeface="Calibri" panose="020F0502020204030204" pitchFamily="34" charset="0"/>
              </a:rPr>
              <a:t> </a:t>
            </a:r>
            <a:r>
              <a:rPr spc="215" dirty="0">
                <a:latin typeface="Calibri" panose="020F0502020204030204" pitchFamily="34" charset="0"/>
                <a:cs typeface="Calibri" panose="020F0502020204030204" pitchFamily="34" charset="0"/>
              </a:rPr>
              <a:t>identify</a:t>
            </a:r>
            <a:r>
              <a:rPr spc="105" dirty="0">
                <a:latin typeface="Calibri" panose="020F0502020204030204" pitchFamily="34" charset="0"/>
                <a:cs typeface="Calibri" panose="020F0502020204030204" pitchFamily="34" charset="0"/>
              </a:rPr>
              <a:t> </a:t>
            </a:r>
            <a:r>
              <a:rPr spc="290" dirty="0">
                <a:latin typeface="Calibri" panose="020F0502020204030204" pitchFamily="34" charset="0"/>
                <a:cs typeface="Calibri" panose="020F0502020204030204" pitchFamily="34" charset="0"/>
              </a:rPr>
              <a:t>emotions</a:t>
            </a:r>
            <a:r>
              <a:rPr spc="100" dirty="0">
                <a:latin typeface="Calibri" panose="020F0502020204030204" pitchFamily="34" charset="0"/>
                <a:cs typeface="Calibri" panose="020F0502020204030204" pitchFamily="34" charset="0"/>
              </a:rPr>
              <a:t> </a:t>
            </a:r>
            <a:r>
              <a:rPr spc="250" dirty="0">
                <a:latin typeface="Calibri" panose="020F0502020204030204" pitchFamily="34" charset="0"/>
                <a:cs typeface="Calibri" panose="020F0502020204030204" pitchFamily="34" charset="0"/>
              </a:rPr>
              <a:t>expressed </a:t>
            </a:r>
            <a:r>
              <a:rPr spc="240" dirty="0">
                <a:latin typeface="Calibri" panose="020F0502020204030204" pitchFamily="34" charset="0"/>
                <a:cs typeface="Calibri" panose="020F0502020204030204" pitchFamily="34" charset="0"/>
              </a:rPr>
              <a:t>in</a:t>
            </a:r>
            <a:r>
              <a:rPr spc="100" dirty="0">
                <a:latin typeface="Calibri" panose="020F0502020204030204" pitchFamily="34" charset="0"/>
                <a:cs typeface="Calibri" panose="020F0502020204030204" pitchFamily="34" charset="0"/>
              </a:rPr>
              <a:t> </a:t>
            </a:r>
            <a:r>
              <a:rPr spc="275" dirty="0">
                <a:latin typeface="Calibri" panose="020F0502020204030204" pitchFamily="34" charset="0"/>
                <a:cs typeface="Calibri" panose="020F0502020204030204" pitchFamily="34" charset="0"/>
              </a:rPr>
              <a:t>the</a:t>
            </a:r>
            <a:r>
              <a:rPr spc="100" dirty="0">
                <a:latin typeface="Calibri" panose="020F0502020204030204" pitchFamily="34" charset="0"/>
                <a:cs typeface="Calibri" panose="020F0502020204030204" pitchFamily="34" charset="0"/>
              </a:rPr>
              <a:t> </a:t>
            </a:r>
            <a:r>
              <a:rPr spc="140" dirty="0">
                <a:latin typeface="Calibri" panose="020F0502020204030204" pitchFamily="34" charset="0"/>
                <a:cs typeface="Calibri" panose="020F0502020204030204" pitchFamily="34" charset="0"/>
              </a:rPr>
              <a:t>text,</a:t>
            </a:r>
            <a:r>
              <a:rPr spc="100" dirty="0">
                <a:latin typeface="Calibri" panose="020F0502020204030204" pitchFamily="34" charset="0"/>
                <a:cs typeface="Calibri" panose="020F0502020204030204" pitchFamily="34" charset="0"/>
              </a:rPr>
              <a:t> </a:t>
            </a:r>
            <a:r>
              <a:rPr spc="330" dirty="0">
                <a:latin typeface="Calibri" panose="020F0502020204030204" pitchFamily="34" charset="0"/>
                <a:cs typeface="Calibri" panose="020F0502020204030204" pitchFamily="34" charset="0"/>
              </a:rPr>
              <a:t>such</a:t>
            </a:r>
            <a:r>
              <a:rPr spc="100" dirty="0">
                <a:latin typeface="Calibri" panose="020F0502020204030204" pitchFamily="34" charset="0"/>
                <a:cs typeface="Calibri" panose="020F0502020204030204" pitchFamily="34" charset="0"/>
              </a:rPr>
              <a:t> </a:t>
            </a:r>
            <a:r>
              <a:rPr spc="260" dirty="0">
                <a:latin typeface="Calibri" panose="020F0502020204030204" pitchFamily="34" charset="0"/>
                <a:cs typeface="Calibri" panose="020F0502020204030204" pitchFamily="34" charset="0"/>
              </a:rPr>
              <a:t>as</a:t>
            </a:r>
            <a:r>
              <a:rPr spc="100" dirty="0">
                <a:latin typeface="Calibri" panose="020F0502020204030204" pitchFamily="34" charset="0"/>
                <a:cs typeface="Calibri" panose="020F0502020204030204" pitchFamily="34" charset="0"/>
              </a:rPr>
              <a:t> </a:t>
            </a:r>
            <a:r>
              <a:rPr spc="240" dirty="0">
                <a:latin typeface="Calibri" panose="020F0502020204030204" pitchFamily="34" charset="0"/>
                <a:cs typeface="Calibri" panose="020F0502020204030204" pitchFamily="34" charset="0"/>
              </a:rPr>
              <a:t>sadness,</a:t>
            </a:r>
            <a:r>
              <a:rPr spc="105" dirty="0">
                <a:latin typeface="Calibri" panose="020F0502020204030204" pitchFamily="34" charset="0"/>
                <a:cs typeface="Calibri" panose="020F0502020204030204" pitchFamily="34" charset="0"/>
              </a:rPr>
              <a:t> </a:t>
            </a:r>
            <a:r>
              <a:rPr spc="245" dirty="0">
                <a:latin typeface="Calibri" panose="020F0502020204030204" pitchFamily="34" charset="0"/>
                <a:cs typeface="Calibri" panose="020F0502020204030204" pitchFamily="34" charset="0"/>
              </a:rPr>
              <a:t>hopelessness,</a:t>
            </a:r>
            <a:r>
              <a:rPr spc="100" dirty="0">
                <a:latin typeface="Calibri" panose="020F0502020204030204" pitchFamily="34" charset="0"/>
                <a:cs typeface="Calibri" panose="020F0502020204030204" pitchFamily="34" charset="0"/>
              </a:rPr>
              <a:t> </a:t>
            </a:r>
            <a:r>
              <a:rPr spc="170" dirty="0">
                <a:latin typeface="Calibri" panose="020F0502020204030204" pitchFamily="34" charset="0"/>
                <a:cs typeface="Calibri" panose="020F0502020204030204" pitchFamily="34" charset="0"/>
              </a:rPr>
              <a:t>or </a:t>
            </a:r>
            <a:r>
              <a:rPr spc="245" dirty="0">
                <a:latin typeface="Calibri" panose="020F0502020204030204" pitchFamily="34" charset="0"/>
                <a:cs typeface="Calibri" panose="020F0502020204030204" pitchFamily="34" charset="0"/>
              </a:rPr>
              <a:t>anger.</a:t>
            </a:r>
            <a:r>
              <a:rPr spc="95" dirty="0">
                <a:latin typeface="Calibri" panose="020F0502020204030204" pitchFamily="34" charset="0"/>
                <a:cs typeface="Calibri" panose="020F0502020204030204" pitchFamily="34" charset="0"/>
              </a:rPr>
              <a:t> </a:t>
            </a:r>
            <a:r>
              <a:rPr spc="235" dirty="0">
                <a:latin typeface="Calibri" panose="020F0502020204030204" pitchFamily="34" charset="0"/>
                <a:cs typeface="Calibri" panose="020F0502020204030204" pitchFamily="34" charset="0"/>
              </a:rPr>
              <a:t>This</a:t>
            </a:r>
            <a:r>
              <a:rPr spc="100" dirty="0">
                <a:latin typeface="Calibri" panose="020F0502020204030204" pitchFamily="34" charset="0"/>
                <a:cs typeface="Calibri" panose="020F0502020204030204" pitchFamily="34" charset="0"/>
              </a:rPr>
              <a:t> </a:t>
            </a:r>
            <a:r>
              <a:rPr spc="229" dirty="0">
                <a:latin typeface="Calibri" panose="020F0502020204030204" pitchFamily="34" charset="0"/>
                <a:cs typeface="Calibri" panose="020F0502020204030204" pitchFamily="34" charset="0"/>
              </a:rPr>
              <a:t>analysis</a:t>
            </a:r>
            <a:r>
              <a:rPr spc="100" dirty="0">
                <a:latin typeface="Calibri" panose="020F0502020204030204" pitchFamily="34" charset="0"/>
                <a:cs typeface="Calibri" panose="020F0502020204030204" pitchFamily="34" charset="0"/>
              </a:rPr>
              <a:t> </a:t>
            </a:r>
            <a:r>
              <a:rPr spc="240" dirty="0">
                <a:latin typeface="Calibri" panose="020F0502020204030204" pitchFamily="34" charset="0"/>
                <a:cs typeface="Calibri" panose="020F0502020204030204" pitchFamily="34" charset="0"/>
              </a:rPr>
              <a:t>provides</a:t>
            </a:r>
            <a:r>
              <a:rPr spc="100" dirty="0">
                <a:latin typeface="Calibri" panose="020F0502020204030204" pitchFamily="34" charset="0"/>
                <a:cs typeface="Calibri" panose="020F0502020204030204" pitchFamily="34" charset="0"/>
              </a:rPr>
              <a:t> </a:t>
            </a:r>
            <a:r>
              <a:rPr spc="270" dirty="0">
                <a:latin typeface="Calibri" panose="020F0502020204030204" pitchFamily="34" charset="0"/>
                <a:cs typeface="Calibri" panose="020F0502020204030204" pitchFamily="34" charset="0"/>
              </a:rPr>
              <a:t>insights</a:t>
            </a:r>
            <a:r>
              <a:rPr spc="95" dirty="0">
                <a:latin typeface="Calibri" panose="020F0502020204030204" pitchFamily="34" charset="0"/>
                <a:cs typeface="Calibri" panose="020F0502020204030204" pitchFamily="34" charset="0"/>
              </a:rPr>
              <a:t> </a:t>
            </a:r>
            <a:r>
              <a:rPr spc="215" dirty="0">
                <a:latin typeface="Calibri" panose="020F0502020204030204" pitchFamily="34" charset="0"/>
                <a:cs typeface="Calibri" panose="020F0502020204030204" pitchFamily="34" charset="0"/>
              </a:rPr>
              <a:t>into</a:t>
            </a:r>
            <a:r>
              <a:rPr spc="100" dirty="0">
                <a:latin typeface="Calibri" panose="020F0502020204030204" pitchFamily="34" charset="0"/>
                <a:cs typeface="Calibri" panose="020F0502020204030204" pitchFamily="34" charset="0"/>
              </a:rPr>
              <a:t> </a:t>
            </a:r>
            <a:r>
              <a:rPr spc="250" dirty="0">
                <a:latin typeface="Calibri" panose="020F0502020204030204" pitchFamily="34" charset="0"/>
                <a:cs typeface="Calibri" panose="020F0502020204030204" pitchFamily="34" charset="0"/>
              </a:rPr>
              <a:t>the </a:t>
            </a:r>
            <a:r>
              <a:rPr spc="275" dirty="0">
                <a:latin typeface="Calibri" panose="020F0502020204030204" pitchFamily="34" charset="0"/>
                <a:cs typeface="Calibri" panose="020F0502020204030204" pitchFamily="34" charset="0"/>
              </a:rPr>
              <a:t>emotional</a:t>
            </a:r>
            <a:r>
              <a:rPr spc="100" dirty="0">
                <a:latin typeface="Calibri" panose="020F0502020204030204" pitchFamily="34" charset="0"/>
                <a:cs typeface="Calibri" panose="020F0502020204030204" pitchFamily="34" charset="0"/>
              </a:rPr>
              <a:t> </a:t>
            </a:r>
            <a:r>
              <a:rPr spc="290" dirty="0">
                <a:latin typeface="Calibri" panose="020F0502020204030204" pitchFamily="34" charset="0"/>
                <a:cs typeface="Calibri" panose="020F0502020204030204" pitchFamily="34" charset="0"/>
              </a:rPr>
              <a:t>struggles</a:t>
            </a:r>
            <a:r>
              <a:rPr spc="105" dirty="0">
                <a:latin typeface="Calibri" panose="020F0502020204030204" pitchFamily="34" charset="0"/>
                <a:cs typeface="Calibri" panose="020F0502020204030204" pitchFamily="34" charset="0"/>
              </a:rPr>
              <a:t> </a:t>
            </a:r>
            <a:r>
              <a:rPr spc="240" dirty="0">
                <a:latin typeface="Calibri" panose="020F0502020204030204" pitchFamily="34" charset="0"/>
                <a:cs typeface="Calibri" panose="020F0502020204030204" pitchFamily="34" charset="0"/>
              </a:rPr>
              <a:t>individuals</a:t>
            </a:r>
            <a:r>
              <a:rPr spc="105" dirty="0">
                <a:latin typeface="Calibri" panose="020F0502020204030204" pitchFamily="34" charset="0"/>
                <a:cs typeface="Calibri" panose="020F0502020204030204" pitchFamily="34" charset="0"/>
              </a:rPr>
              <a:t> </a:t>
            </a:r>
            <a:r>
              <a:rPr spc="170" dirty="0">
                <a:latin typeface="Calibri" panose="020F0502020204030204" pitchFamily="34" charset="0"/>
                <a:cs typeface="Calibri" panose="020F0502020204030204" pitchFamily="34" charset="0"/>
              </a:rPr>
              <a:t>face,</a:t>
            </a:r>
            <a:r>
              <a:rPr spc="105" dirty="0">
                <a:latin typeface="Calibri" panose="020F0502020204030204" pitchFamily="34" charset="0"/>
                <a:cs typeface="Calibri" panose="020F0502020204030204" pitchFamily="34" charset="0"/>
              </a:rPr>
              <a:t> </a:t>
            </a:r>
            <a:r>
              <a:rPr spc="295" dirty="0">
                <a:latin typeface="Calibri" panose="020F0502020204030204" pitchFamily="34" charset="0"/>
                <a:cs typeface="Calibri" panose="020F0502020204030204" pitchFamily="34" charset="0"/>
              </a:rPr>
              <a:t>aiding</a:t>
            </a:r>
            <a:r>
              <a:rPr spc="105" dirty="0">
                <a:latin typeface="Calibri" panose="020F0502020204030204" pitchFamily="34" charset="0"/>
                <a:cs typeface="Calibri" panose="020F0502020204030204" pitchFamily="34" charset="0"/>
              </a:rPr>
              <a:t> </a:t>
            </a:r>
            <a:r>
              <a:rPr spc="215" dirty="0">
                <a:latin typeface="Calibri" panose="020F0502020204030204" pitchFamily="34" charset="0"/>
                <a:cs typeface="Calibri" panose="020F0502020204030204" pitchFamily="34" charset="0"/>
              </a:rPr>
              <a:t>in </a:t>
            </a:r>
            <a:r>
              <a:rPr spc="275" dirty="0">
                <a:latin typeface="Calibri" panose="020F0502020204030204" pitchFamily="34" charset="0"/>
                <a:cs typeface="Calibri" panose="020F0502020204030204" pitchFamily="34" charset="0"/>
              </a:rPr>
              <a:t>the</a:t>
            </a:r>
            <a:r>
              <a:rPr spc="95" dirty="0">
                <a:latin typeface="Calibri" panose="020F0502020204030204" pitchFamily="34" charset="0"/>
                <a:cs typeface="Calibri" panose="020F0502020204030204" pitchFamily="34" charset="0"/>
              </a:rPr>
              <a:t> </a:t>
            </a:r>
            <a:r>
              <a:rPr spc="300" dirty="0">
                <a:latin typeface="Calibri" panose="020F0502020204030204" pitchFamily="34" charset="0"/>
                <a:cs typeface="Calibri" panose="020F0502020204030204" pitchFamily="34" charset="0"/>
              </a:rPr>
              <a:t>development</a:t>
            </a:r>
            <a:r>
              <a:rPr spc="95" dirty="0">
                <a:latin typeface="Calibri" panose="020F0502020204030204" pitchFamily="34" charset="0"/>
                <a:cs typeface="Calibri" panose="020F0502020204030204" pitchFamily="34" charset="0"/>
              </a:rPr>
              <a:t> </a:t>
            </a:r>
            <a:r>
              <a:rPr spc="170" dirty="0">
                <a:latin typeface="Calibri" panose="020F0502020204030204" pitchFamily="34" charset="0"/>
                <a:cs typeface="Calibri" panose="020F0502020204030204" pitchFamily="34" charset="0"/>
              </a:rPr>
              <a:t>of</a:t>
            </a:r>
            <a:r>
              <a:rPr spc="95" dirty="0">
                <a:latin typeface="Calibri" panose="020F0502020204030204" pitchFamily="34" charset="0"/>
                <a:cs typeface="Calibri" panose="020F0502020204030204" pitchFamily="34" charset="0"/>
              </a:rPr>
              <a:t> </a:t>
            </a:r>
            <a:r>
              <a:rPr spc="195" dirty="0">
                <a:latin typeface="Calibri" panose="020F0502020204030204" pitchFamily="34" charset="0"/>
                <a:cs typeface="Calibri" panose="020F0502020204030204" pitchFamily="34" charset="0"/>
              </a:rPr>
              <a:t>effective</a:t>
            </a:r>
            <a:r>
              <a:rPr spc="95" dirty="0">
                <a:latin typeface="Calibri" panose="020F0502020204030204" pitchFamily="34" charset="0"/>
                <a:cs typeface="Calibri" panose="020F0502020204030204" pitchFamily="34" charset="0"/>
              </a:rPr>
              <a:t> </a:t>
            </a:r>
            <a:r>
              <a:rPr spc="200" dirty="0">
                <a:latin typeface="Calibri" panose="020F0502020204030204" pitchFamily="34" charset="0"/>
                <a:cs typeface="Calibri" panose="020F0502020204030204" pitchFamily="34" charset="0"/>
              </a:rPr>
              <a:t>interventions.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0"/>
                  </a:moveTo>
                  <a:lnTo>
                    <a:pt x="9143999" y="0"/>
                  </a:lnTo>
                  <a:lnTo>
                    <a:pt x="9143999" y="10286999"/>
                  </a:lnTo>
                  <a:lnTo>
                    <a:pt x="0" y="10286999"/>
                  </a:lnTo>
                  <a:lnTo>
                    <a:pt x="0"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34999" y="1142999"/>
              <a:ext cx="6467474" cy="8000999"/>
            </a:xfrm>
            <a:prstGeom prst="rect">
              <a:avLst/>
            </a:prstGeom>
          </p:spPr>
        </p:pic>
      </p:grpSp>
      <p:sp>
        <p:nvSpPr>
          <p:cNvPr id="5" name="object 5"/>
          <p:cNvSpPr txBox="1">
            <a:spLocks noGrp="1"/>
          </p:cNvSpPr>
          <p:nvPr>
            <p:ph type="title"/>
          </p:nvPr>
        </p:nvSpPr>
        <p:spPr>
          <a:xfrm>
            <a:off x="10553191" y="1675168"/>
            <a:ext cx="6270625" cy="665480"/>
          </a:xfrm>
          <a:prstGeom prst="rect">
            <a:avLst/>
          </a:prstGeom>
        </p:spPr>
        <p:txBody>
          <a:bodyPr vert="horz" wrap="square" lIns="0" tIns="12700" rIns="0" bIns="0" rtlCol="0">
            <a:spAutoFit/>
          </a:bodyPr>
          <a:lstStyle/>
          <a:p>
            <a:pPr marL="12700">
              <a:lnSpc>
                <a:spcPct val="100000"/>
              </a:lnSpc>
              <a:spcBef>
                <a:spcPts val="100"/>
              </a:spcBef>
            </a:pPr>
            <a:r>
              <a:rPr sz="4200" spc="-40" dirty="0">
                <a:solidFill>
                  <a:srgbClr val="000000"/>
                </a:solidFill>
              </a:rPr>
              <a:t>Risk</a:t>
            </a:r>
            <a:r>
              <a:rPr sz="4200" spc="-140" dirty="0">
                <a:solidFill>
                  <a:srgbClr val="000000"/>
                </a:solidFill>
              </a:rPr>
              <a:t> </a:t>
            </a:r>
            <a:r>
              <a:rPr sz="4200" spc="120" dirty="0">
                <a:solidFill>
                  <a:srgbClr val="000000"/>
                </a:solidFill>
              </a:rPr>
              <a:t>Factor</a:t>
            </a:r>
            <a:r>
              <a:rPr sz="4200" spc="-200" dirty="0">
                <a:solidFill>
                  <a:srgbClr val="000000"/>
                </a:solidFill>
              </a:rPr>
              <a:t> </a:t>
            </a:r>
            <a:r>
              <a:rPr sz="4200" spc="-10" dirty="0">
                <a:solidFill>
                  <a:srgbClr val="000000"/>
                </a:solidFill>
              </a:rPr>
              <a:t>Identiﬁcation</a:t>
            </a:r>
            <a:endParaRPr sz="4200"/>
          </a:p>
        </p:txBody>
      </p:sp>
      <p:sp>
        <p:nvSpPr>
          <p:cNvPr id="6" name="object 6"/>
          <p:cNvSpPr txBox="1"/>
          <p:nvPr/>
        </p:nvSpPr>
        <p:spPr>
          <a:xfrm>
            <a:off x="10553191" y="2864745"/>
            <a:ext cx="6075680" cy="3841115"/>
          </a:xfrm>
          <a:prstGeom prst="rect">
            <a:avLst/>
          </a:prstGeom>
        </p:spPr>
        <p:txBody>
          <a:bodyPr vert="horz" wrap="square" lIns="0" tIns="8255" rIns="0" bIns="0" rtlCol="0">
            <a:spAutoFit/>
          </a:bodyPr>
          <a:lstStyle/>
          <a:p>
            <a:pPr marL="12700" marR="5080">
              <a:lnSpc>
                <a:spcPct val="102000"/>
              </a:lnSpc>
              <a:spcBef>
                <a:spcPts val="65"/>
              </a:spcBef>
            </a:pPr>
            <a:r>
              <a:rPr sz="2450" spc="320" dirty="0">
                <a:latin typeface="Calibri"/>
                <a:cs typeface="Calibri"/>
              </a:rPr>
              <a:t>Through</a:t>
            </a:r>
            <a:r>
              <a:rPr sz="2450" spc="95" dirty="0">
                <a:latin typeface="Calibri"/>
                <a:cs typeface="Calibri"/>
              </a:rPr>
              <a:t> </a:t>
            </a:r>
            <a:r>
              <a:rPr sz="2450" spc="275" dirty="0">
                <a:latin typeface="Calibri"/>
                <a:cs typeface="Calibri"/>
              </a:rPr>
              <a:t>the</a:t>
            </a:r>
            <a:r>
              <a:rPr sz="2450" spc="100" dirty="0">
                <a:latin typeface="Calibri"/>
                <a:cs typeface="Calibri"/>
              </a:rPr>
              <a:t> </a:t>
            </a:r>
            <a:r>
              <a:rPr sz="2450" spc="229" dirty="0">
                <a:latin typeface="Calibri"/>
                <a:cs typeface="Calibri"/>
              </a:rPr>
              <a:t>analysis</a:t>
            </a:r>
            <a:r>
              <a:rPr sz="2450" spc="95" dirty="0">
                <a:latin typeface="Calibri"/>
                <a:cs typeface="Calibri"/>
              </a:rPr>
              <a:t> </a:t>
            </a:r>
            <a:r>
              <a:rPr sz="2450" spc="170" dirty="0">
                <a:latin typeface="Calibri"/>
                <a:cs typeface="Calibri"/>
              </a:rPr>
              <a:t>of</a:t>
            </a:r>
            <a:r>
              <a:rPr sz="2450" spc="100" dirty="0">
                <a:latin typeface="Calibri"/>
                <a:cs typeface="Calibri"/>
              </a:rPr>
              <a:t> </a:t>
            </a:r>
            <a:r>
              <a:rPr sz="2450" spc="335" dirty="0">
                <a:latin typeface="Calibri"/>
                <a:cs typeface="Calibri"/>
              </a:rPr>
              <a:t>language </a:t>
            </a:r>
            <a:r>
              <a:rPr sz="2450" spc="200" dirty="0">
                <a:latin typeface="Calibri"/>
                <a:cs typeface="Calibri"/>
              </a:rPr>
              <a:t>patterns,</a:t>
            </a:r>
            <a:r>
              <a:rPr sz="2450" spc="105" dirty="0">
                <a:latin typeface="Calibri"/>
                <a:cs typeface="Calibri"/>
              </a:rPr>
              <a:t> </a:t>
            </a:r>
            <a:r>
              <a:rPr sz="2450" spc="320" dirty="0">
                <a:latin typeface="Calibri"/>
                <a:cs typeface="Calibri"/>
              </a:rPr>
              <a:t>we</a:t>
            </a:r>
            <a:r>
              <a:rPr sz="2450" spc="105" dirty="0">
                <a:latin typeface="Calibri"/>
                <a:cs typeface="Calibri"/>
              </a:rPr>
              <a:t> </a:t>
            </a:r>
            <a:r>
              <a:rPr sz="2450" spc="340" dirty="0">
                <a:latin typeface="Calibri"/>
                <a:cs typeface="Calibri"/>
              </a:rPr>
              <a:t>can</a:t>
            </a:r>
            <a:r>
              <a:rPr sz="2450" spc="110" dirty="0">
                <a:latin typeface="Calibri"/>
                <a:cs typeface="Calibri"/>
              </a:rPr>
              <a:t> </a:t>
            </a:r>
            <a:r>
              <a:rPr sz="2450" spc="215" dirty="0">
                <a:latin typeface="Calibri"/>
                <a:cs typeface="Calibri"/>
              </a:rPr>
              <a:t>identify</a:t>
            </a:r>
            <a:r>
              <a:rPr sz="2450" spc="105" dirty="0">
                <a:latin typeface="Calibri"/>
                <a:cs typeface="Calibri"/>
              </a:rPr>
              <a:t> </a:t>
            </a:r>
            <a:r>
              <a:rPr sz="2450" spc="229" dirty="0">
                <a:latin typeface="Calibri"/>
                <a:cs typeface="Calibri"/>
              </a:rPr>
              <a:t>potential</a:t>
            </a:r>
            <a:r>
              <a:rPr sz="2450" spc="105" dirty="0">
                <a:latin typeface="Calibri"/>
                <a:cs typeface="Calibri"/>
              </a:rPr>
              <a:t> </a:t>
            </a:r>
            <a:r>
              <a:rPr sz="2450" b="1" spc="254" dirty="0">
                <a:latin typeface="Calibri"/>
                <a:cs typeface="Calibri"/>
              </a:rPr>
              <a:t>risk </a:t>
            </a:r>
            <a:r>
              <a:rPr sz="2450" b="1" spc="270" dirty="0">
                <a:latin typeface="Calibri"/>
                <a:cs typeface="Calibri"/>
              </a:rPr>
              <a:t>factors</a:t>
            </a:r>
            <a:r>
              <a:rPr sz="2450" b="1" spc="105" dirty="0">
                <a:latin typeface="Calibri"/>
                <a:cs typeface="Calibri"/>
              </a:rPr>
              <a:t> </a:t>
            </a:r>
            <a:r>
              <a:rPr sz="2450" spc="250" dirty="0">
                <a:latin typeface="Calibri"/>
                <a:cs typeface="Calibri"/>
              </a:rPr>
              <a:t>associated</a:t>
            </a:r>
            <a:r>
              <a:rPr sz="2450" spc="105" dirty="0">
                <a:latin typeface="Calibri"/>
                <a:cs typeface="Calibri"/>
              </a:rPr>
              <a:t> </a:t>
            </a:r>
            <a:r>
              <a:rPr sz="2450" spc="270" dirty="0">
                <a:latin typeface="Calibri"/>
                <a:cs typeface="Calibri"/>
              </a:rPr>
              <a:t>with</a:t>
            </a:r>
            <a:r>
              <a:rPr sz="2450" spc="105" dirty="0">
                <a:latin typeface="Calibri"/>
                <a:cs typeface="Calibri"/>
              </a:rPr>
              <a:t> </a:t>
            </a:r>
            <a:r>
              <a:rPr sz="2450" spc="229" dirty="0">
                <a:latin typeface="Calibri"/>
                <a:cs typeface="Calibri"/>
              </a:rPr>
              <a:t>suicidal </a:t>
            </a:r>
            <a:r>
              <a:rPr sz="2450" spc="200" dirty="0">
                <a:latin typeface="Calibri"/>
                <a:cs typeface="Calibri"/>
              </a:rPr>
              <a:t>ideation.</a:t>
            </a:r>
            <a:r>
              <a:rPr sz="2450" spc="110" dirty="0">
                <a:latin typeface="Calibri"/>
                <a:cs typeface="Calibri"/>
              </a:rPr>
              <a:t> </a:t>
            </a:r>
            <a:r>
              <a:rPr sz="2450" spc="250" dirty="0">
                <a:latin typeface="Calibri"/>
                <a:cs typeface="Calibri"/>
              </a:rPr>
              <a:t>Certain</a:t>
            </a:r>
            <a:r>
              <a:rPr sz="2450" spc="114" dirty="0">
                <a:latin typeface="Calibri"/>
                <a:cs typeface="Calibri"/>
              </a:rPr>
              <a:t> </a:t>
            </a:r>
            <a:r>
              <a:rPr sz="2450" spc="210" dirty="0">
                <a:latin typeface="Calibri"/>
                <a:cs typeface="Calibri"/>
              </a:rPr>
              <a:t>words,</a:t>
            </a:r>
            <a:r>
              <a:rPr sz="2450" spc="114" dirty="0">
                <a:latin typeface="Calibri"/>
                <a:cs typeface="Calibri"/>
              </a:rPr>
              <a:t> </a:t>
            </a:r>
            <a:r>
              <a:rPr sz="2450" spc="225" dirty="0">
                <a:latin typeface="Calibri"/>
                <a:cs typeface="Calibri"/>
              </a:rPr>
              <a:t>phrases,</a:t>
            </a:r>
            <a:r>
              <a:rPr sz="2450" spc="114" dirty="0">
                <a:latin typeface="Calibri"/>
                <a:cs typeface="Calibri"/>
              </a:rPr>
              <a:t> </a:t>
            </a:r>
            <a:r>
              <a:rPr sz="2450" spc="170" dirty="0">
                <a:latin typeface="Calibri"/>
                <a:cs typeface="Calibri"/>
              </a:rPr>
              <a:t>or </a:t>
            </a:r>
            <a:r>
              <a:rPr sz="2450" spc="240" dirty="0">
                <a:latin typeface="Calibri"/>
                <a:cs typeface="Calibri"/>
              </a:rPr>
              <a:t>topics</a:t>
            </a:r>
            <a:r>
              <a:rPr sz="2450" spc="100" dirty="0">
                <a:latin typeface="Calibri"/>
                <a:cs typeface="Calibri"/>
              </a:rPr>
              <a:t> </a:t>
            </a:r>
            <a:r>
              <a:rPr sz="2450" spc="375" dirty="0">
                <a:latin typeface="Calibri"/>
                <a:cs typeface="Calibri"/>
              </a:rPr>
              <a:t>may</a:t>
            </a:r>
            <a:r>
              <a:rPr sz="2450" spc="100" dirty="0">
                <a:latin typeface="Calibri"/>
                <a:cs typeface="Calibri"/>
              </a:rPr>
              <a:t> </a:t>
            </a:r>
            <a:r>
              <a:rPr sz="2450" spc="250" dirty="0">
                <a:latin typeface="Calibri"/>
                <a:cs typeface="Calibri"/>
              </a:rPr>
              <a:t>indicate</a:t>
            </a:r>
            <a:r>
              <a:rPr sz="2450" spc="100" dirty="0">
                <a:latin typeface="Calibri"/>
                <a:cs typeface="Calibri"/>
              </a:rPr>
              <a:t> </a:t>
            </a:r>
            <a:r>
              <a:rPr sz="2450" spc="300" dirty="0">
                <a:latin typeface="Calibri"/>
                <a:cs typeface="Calibri"/>
              </a:rPr>
              <a:t>higher</a:t>
            </a:r>
            <a:r>
              <a:rPr sz="2450" spc="100" dirty="0">
                <a:latin typeface="Calibri"/>
                <a:cs typeface="Calibri"/>
              </a:rPr>
              <a:t> </a:t>
            </a:r>
            <a:r>
              <a:rPr sz="2450" spc="204" dirty="0">
                <a:latin typeface="Calibri"/>
                <a:cs typeface="Calibri"/>
              </a:rPr>
              <a:t>risk</a:t>
            </a:r>
            <a:r>
              <a:rPr sz="2450" spc="100" dirty="0">
                <a:latin typeface="Calibri"/>
                <a:cs typeface="Calibri"/>
              </a:rPr>
              <a:t> </a:t>
            </a:r>
            <a:r>
              <a:rPr sz="2450" spc="135" dirty="0">
                <a:latin typeface="Calibri"/>
                <a:cs typeface="Calibri"/>
              </a:rPr>
              <a:t>levels.</a:t>
            </a:r>
            <a:endParaRPr sz="2450">
              <a:latin typeface="Calibri"/>
              <a:cs typeface="Calibri"/>
            </a:endParaRPr>
          </a:p>
          <a:p>
            <a:pPr marL="12700" marR="490220" algn="just">
              <a:lnSpc>
                <a:spcPct val="102000"/>
              </a:lnSpc>
            </a:pPr>
            <a:r>
              <a:rPr sz="2450" spc="370" dirty="0">
                <a:latin typeface="Calibri"/>
                <a:cs typeface="Calibri"/>
              </a:rPr>
              <a:t>By</a:t>
            </a:r>
            <a:r>
              <a:rPr sz="2450" spc="110" dirty="0">
                <a:latin typeface="Calibri"/>
                <a:cs typeface="Calibri"/>
              </a:rPr>
              <a:t> </a:t>
            </a:r>
            <a:r>
              <a:rPr sz="2450" spc="305" dirty="0">
                <a:latin typeface="Calibri"/>
                <a:cs typeface="Calibri"/>
              </a:rPr>
              <a:t>understanding</a:t>
            </a:r>
            <a:r>
              <a:rPr sz="2450" spc="110" dirty="0">
                <a:latin typeface="Calibri"/>
                <a:cs typeface="Calibri"/>
              </a:rPr>
              <a:t> </a:t>
            </a:r>
            <a:r>
              <a:rPr sz="2450" spc="265" dirty="0">
                <a:latin typeface="Calibri"/>
                <a:cs typeface="Calibri"/>
              </a:rPr>
              <a:t>these</a:t>
            </a:r>
            <a:r>
              <a:rPr sz="2450" spc="110" dirty="0">
                <a:latin typeface="Calibri"/>
                <a:cs typeface="Calibri"/>
              </a:rPr>
              <a:t> </a:t>
            </a:r>
            <a:r>
              <a:rPr sz="2450" spc="170" dirty="0">
                <a:latin typeface="Calibri"/>
                <a:cs typeface="Calibri"/>
              </a:rPr>
              <a:t>factors,</a:t>
            </a:r>
            <a:r>
              <a:rPr sz="2450" spc="110" dirty="0">
                <a:latin typeface="Calibri"/>
                <a:cs typeface="Calibri"/>
              </a:rPr>
              <a:t> </a:t>
            </a:r>
            <a:r>
              <a:rPr sz="2450" spc="295" dirty="0">
                <a:latin typeface="Calibri"/>
                <a:cs typeface="Calibri"/>
              </a:rPr>
              <a:t>we </a:t>
            </a:r>
            <a:r>
              <a:rPr sz="2450" spc="340" dirty="0">
                <a:latin typeface="Calibri"/>
                <a:cs typeface="Calibri"/>
              </a:rPr>
              <a:t>can</a:t>
            </a:r>
            <a:r>
              <a:rPr sz="2450" spc="100" dirty="0">
                <a:latin typeface="Calibri"/>
                <a:cs typeface="Calibri"/>
              </a:rPr>
              <a:t> </a:t>
            </a:r>
            <a:r>
              <a:rPr sz="2450" spc="260" dirty="0">
                <a:latin typeface="Calibri"/>
                <a:cs typeface="Calibri"/>
              </a:rPr>
              <a:t>develop</a:t>
            </a:r>
            <a:r>
              <a:rPr sz="2450" spc="100" dirty="0">
                <a:latin typeface="Calibri"/>
                <a:cs typeface="Calibri"/>
              </a:rPr>
              <a:t> </a:t>
            </a:r>
            <a:r>
              <a:rPr sz="2450" spc="265" dirty="0">
                <a:latin typeface="Calibri"/>
                <a:cs typeface="Calibri"/>
              </a:rPr>
              <a:t>targeted</a:t>
            </a:r>
            <a:r>
              <a:rPr sz="2450" spc="100" dirty="0">
                <a:latin typeface="Calibri"/>
                <a:cs typeface="Calibri"/>
              </a:rPr>
              <a:t> </a:t>
            </a:r>
            <a:r>
              <a:rPr sz="2450" spc="220" dirty="0">
                <a:latin typeface="Calibri"/>
                <a:cs typeface="Calibri"/>
              </a:rPr>
              <a:t>interventions </a:t>
            </a:r>
            <a:r>
              <a:rPr sz="2450" spc="350" dirty="0">
                <a:latin typeface="Calibri"/>
                <a:cs typeface="Calibri"/>
              </a:rPr>
              <a:t>and</a:t>
            </a:r>
            <a:r>
              <a:rPr sz="2450" spc="95" dirty="0">
                <a:latin typeface="Calibri"/>
                <a:cs typeface="Calibri"/>
              </a:rPr>
              <a:t> </a:t>
            </a:r>
            <a:r>
              <a:rPr sz="2450" spc="280" dirty="0">
                <a:latin typeface="Calibri"/>
                <a:cs typeface="Calibri"/>
              </a:rPr>
              <a:t>support</a:t>
            </a:r>
            <a:r>
              <a:rPr sz="2450" spc="95" dirty="0">
                <a:latin typeface="Calibri"/>
                <a:cs typeface="Calibri"/>
              </a:rPr>
              <a:t> </a:t>
            </a:r>
            <a:r>
              <a:rPr sz="2450" spc="280" dirty="0">
                <a:latin typeface="Calibri"/>
                <a:cs typeface="Calibri"/>
              </a:rPr>
              <a:t>systems</a:t>
            </a:r>
            <a:r>
              <a:rPr sz="2450" spc="95" dirty="0">
                <a:latin typeface="Calibri"/>
                <a:cs typeface="Calibri"/>
              </a:rPr>
              <a:t> </a:t>
            </a:r>
            <a:r>
              <a:rPr sz="2450" spc="190" dirty="0">
                <a:latin typeface="Calibri"/>
                <a:cs typeface="Calibri"/>
              </a:rPr>
              <a:t>to</a:t>
            </a:r>
            <a:r>
              <a:rPr sz="2450" spc="95" dirty="0">
                <a:latin typeface="Calibri"/>
                <a:cs typeface="Calibri"/>
              </a:rPr>
              <a:t> </a:t>
            </a:r>
            <a:r>
              <a:rPr sz="2450" spc="200" dirty="0">
                <a:latin typeface="Calibri"/>
                <a:cs typeface="Calibri"/>
              </a:rPr>
              <a:t>assist</a:t>
            </a:r>
            <a:endParaRPr sz="2450">
              <a:latin typeface="Calibri"/>
              <a:cs typeface="Calibri"/>
            </a:endParaRPr>
          </a:p>
          <a:p>
            <a:pPr marL="12700" marR="626110" algn="just">
              <a:lnSpc>
                <a:spcPct val="102000"/>
              </a:lnSpc>
              <a:spcBef>
                <a:spcPts val="75"/>
              </a:spcBef>
            </a:pPr>
            <a:r>
              <a:rPr sz="2450" spc="240" dirty="0">
                <a:latin typeface="Calibri"/>
                <a:cs typeface="Calibri"/>
              </a:rPr>
              <a:t>individuals</a:t>
            </a:r>
            <a:r>
              <a:rPr sz="2450" spc="105" dirty="0">
                <a:latin typeface="Calibri"/>
                <a:cs typeface="Calibri"/>
              </a:rPr>
              <a:t> </a:t>
            </a:r>
            <a:r>
              <a:rPr sz="2450" spc="240" dirty="0">
                <a:latin typeface="Calibri"/>
                <a:cs typeface="Calibri"/>
              </a:rPr>
              <a:t>in</a:t>
            </a:r>
            <a:r>
              <a:rPr sz="2450" spc="105" dirty="0">
                <a:latin typeface="Calibri"/>
                <a:cs typeface="Calibri"/>
              </a:rPr>
              <a:t> </a:t>
            </a:r>
            <a:r>
              <a:rPr sz="2450" spc="190" dirty="0">
                <a:latin typeface="Calibri"/>
                <a:cs typeface="Calibri"/>
              </a:rPr>
              <a:t>crisis</a:t>
            </a:r>
            <a:r>
              <a:rPr sz="2450" spc="110" dirty="0">
                <a:latin typeface="Calibri"/>
                <a:cs typeface="Calibri"/>
              </a:rPr>
              <a:t> </a:t>
            </a:r>
            <a:r>
              <a:rPr sz="2450" spc="350" dirty="0">
                <a:latin typeface="Calibri"/>
                <a:cs typeface="Calibri"/>
              </a:rPr>
              <a:t>and</a:t>
            </a:r>
            <a:r>
              <a:rPr sz="2450" spc="105" dirty="0">
                <a:latin typeface="Calibri"/>
                <a:cs typeface="Calibri"/>
              </a:rPr>
              <a:t> </a:t>
            </a:r>
            <a:r>
              <a:rPr sz="2450" spc="285" dirty="0">
                <a:latin typeface="Calibri"/>
                <a:cs typeface="Calibri"/>
              </a:rPr>
              <a:t>reduce</a:t>
            </a:r>
            <a:r>
              <a:rPr sz="2450" spc="105" dirty="0">
                <a:latin typeface="Calibri"/>
                <a:cs typeface="Calibri"/>
              </a:rPr>
              <a:t> </a:t>
            </a:r>
            <a:r>
              <a:rPr sz="2450" spc="250" dirty="0">
                <a:latin typeface="Calibri"/>
                <a:cs typeface="Calibri"/>
              </a:rPr>
              <a:t>the </a:t>
            </a:r>
            <a:r>
              <a:rPr sz="2450" spc="225" dirty="0">
                <a:latin typeface="Calibri"/>
                <a:cs typeface="Calibri"/>
              </a:rPr>
              <a:t>likelihood</a:t>
            </a:r>
            <a:r>
              <a:rPr sz="2450" spc="105" dirty="0">
                <a:latin typeface="Calibri"/>
                <a:cs typeface="Calibri"/>
              </a:rPr>
              <a:t> </a:t>
            </a:r>
            <a:r>
              <a:rPr sz="2450" spc="170" dirty="0">
                <a:latin typeface="Calibri"/>
                <a:cs typeface="Calibri"/>
              </a:rPr>
              <a:t>of</a:t>
            </a:r>
            <a:r>
              <a:rPr sz="2450" spc="110" dirty="0">
                <a:latin typeface="Calibri"/>
                <a:cs typeface="Calibri"/>
              </a:rPr>
              <a:t> </a:t>
            </a:r>
            <a:r>
              <a:rPr sz="2450" spc="170" dirty="0">
                <a:latin typeface="Calibri"/>
                <a:cs typeface="Calibri"/>
              </a:rPr>
              <a:t>self-</a:t>
            </a:r>
            <a:r>
              <a:rPr sz="2450" spc="245" dirty="0">
                <a:latin typeface="Calibri"/>
                <a:cs typeface="Calibri"/>
              </a:rPr>
              <a:t>harm.</a:t>
            </a:r>
            <a:endParaRPr sz="245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26110"/>
            <a:ext cx="8648700" cy="1752600"/>
          </a:xfrm>
          <a:prstGeom prst="rect">
            <a:avLst/>
          </a:prstGeom>
          <a:solidFill>
            <a:srgbClr val="000000"/>
          </a:solidFill>
        </p:spPr>
        <p:txBody>
          <a:bodyPr vert="horz" wrap="square" lIns="0" tIns="425450" rIns="0" bIns="0" rtlCol="0">
            <a:spAutoFit/>
          </a:bodyPr>
          <a:lstStyle/>
          <a:p>
            <a:pPr marR="27940" algn="ctr">
              <a:lnSpc>
                <a:spcPct val="100000"/>
              </a:lnSpc>
              <a:spcBef>
                <a:spcPts val="3350"/>
              </a:spcBef>
            </a:pPr>
            <a:r>
              <a:rPr sz="4400" dirty="0"/>
              <a:t>Temporal</a:t>
            </a:r>
            <a:r>
              <a:rPr sz="4400" spc="150" dirty="0"/>
              <a:t> </a:t>
            </a:r>
            <a:r>
              <a:rPr sz="4400" spc="65" dirty="0"/>
              <a:t>Patterns</a:t>
            </a:r>
            <a:endParaRPr sz="4400"/>
          </a:p>
        </p:txBody>
      </p:sp>
      <p:sp>
        <p:nvSpPr>
          <p:cNvPr id="4" name="object 4"/>
          <p:cNvSpPr txBox="1">
            <a:spLocks noGrp="1"/>
          </p:cNvSpPr>
          <p:nvPr>
            <p:ph idx="1"/>
          </p:nvPr>
        </p:nvSpPr>
        <p:spPr>
          <a:xfrm>
            <a:off x="8388350" y="3244850"/>
            <a:ext cx="9448800" cy="3868303"/>
          </a:xfrm>
          <a:prstGeom prst="rect">
            <a:avLst/>
          </a:prstGeom>
        </p:spPr>
        <p:txBody>
          <a:bodyPr vert="horz" wrap="square" lIns="0" tIns="12065" rIns="0" bIns="0" rtlCol="0">
            <a:spAutoFit/>
          </a:bodyPr>
          <a:lstStyle/>
          <a:p>
            <a:pPr marL="80010" marR="72390">
              <a:lnSpc>
                <a:spcPct val="117300"/>
              </a:lnSpc>
              <a:spcBef>
                <a:spcPts val="95"/>
              </a:spcBef>
            </a:pPr>
            <a:r>
              <a:rPr spc="265" dirty="0"/>
              <a:t>Temporal</a:t>
            </a:r>
            <a:r>
              <a:rPr spc="95" dirty="0"/>
              <a:t> </a:t>
            </a:r>
            <a:r>
              <a:rPr spc="240" dirty="0"/>
              <a:t>patterns</a:t>
            </a:r>
            <a:r>
              <a:rPr spc="100" dirty="0"/>
              <a:t> </a:t>
            </a:r>
            <a:r>
              <a:rPr spc="229" dirty="0"/>
              <a:t>analysis</a:t>
            </a:r>
            <a:r>
              <a:rPr spc="95" dirty="0"/>
              <a:t> </a:t>
            </a:r>
            <a:r>
              <a:rPr spc="275" dirty="0"/>
              <a:t>helps</a:t>
            </a:r>
            <a:r>
              <a:rPr spc="100" dirty="0"/>
              <a:t> </a:t>
            </a:r>
            <a:r>
              <a:rPr spc="305" dirty="0"/>
              <a:t>us</a:t>
            </a:r>
            <a:r>
              <a:rPr spc="95" dirty="0"/>
              <a:t> </a:t>
            </a:r>
            <a:r>
              <a:rPr spc="290" dirty="0"/>
              <a:t>understand </a:t>
            </a:r>
            <a:r>
              <a:rPr spc="275" dirty="0"/>
              <a:t>the</a:t>
            </a:r>
            <a:r>
              <a:rPr spc="114" dirty="0"/>
              <a:t> </a:t>
            </a:r>
            <a:r>
              <a:rPr b="1" spc="310" dirty="0">
                <a:latin typeface="Calibri"/>
                <a:cs typeface="Calibri"/>
              </a:rPr>
              <a:t>ﬂuctuations</a:t>
            </a:r>
            <a:r>
              <a:rPr b="1" spc="114" dirty="0">
                <a:latin typeface="Calibri"/>
                <a:cs typeface="Calibri"/>
              </a:rPr>
              <a:t> </a:t>
            </a:r>
            <a:r>
              <a:rPr spc="240" dirty="0"/>
              <a:t>in</a:t>
            </a:r>
            <a:r>
              <a:rPr spc="110" dirty="0"/>
              <a:t> </a:t>
            </a:r>
            <a:r>
              <a:rPr spc="240" dirty="0"/>
              <a:t>suicidal</a:t>
            </a:r>
            <a:r>
              <a:rPr spc="110" dirty="0"/>
              <a:t> </a:t>
            </a:r>
            <a:r>
              <a:rPr spc="235" dirty="0"/>
              <a:t>ideation</a:t>
            </a:r>
            <a:r>
              <a:rPr spc="110" dirty="0"/>
              <a:t> </a:t>
            </a:r>
            <a:r>
              <a:rPr spc="200" dirty="0"/>
              <a:t>over</a:t>
            </a:r>
            <a:r>
              <a:rPr spc="110" dirty="0"/>
              <a:t> </a:t>
            </a:r>
            <a:r>
              <a:rPr spc="204" dirty="0"/>
              <a:t>time.</a:t>
            </a:r>
          </a:p>
          <a:p>
            <a:pPr>
              <a:lnSpc>
                <a:spcPct val="100000"/>
              </a:lnSpc>
              <a:spcBef>
                <a:spcPts val="509"/>
              </a:spcBef>
            </a:pPr>
            <a:r>
              <a:rPr spc="370" dirty="0"/>
              <a:t>By</a:t>
            </a:r>
            <a:r>
              <a:rPr spc="105" dirty="0"/>
              <a:t> </a:t>
            </a:r>
            <a:r>
              <a:rPr spc="320" dirty="0"/>
              <a:t>examining</a:t>
            </a:r>
            <a:r>
              <a:rPr spc="105" dirty="0"/>
              <a:t> </a:t>
            </a:r>
            <a:r>
              <a:rPr spc="275" dirty="0"/>
              <a:t>the</a:t>
            </a:r>
            <a:r>
              <a:rPr spc="105" dirty="0"/>
              <a:t> </a:t>
            </a:r>
            <a:r>
              <a:rPr spc="290" dirty="0"/>
              <a:t>frequency</a:t>
            </a:r>
            <a:r>
              <a:rPr spc="105" dirty="0"/>
              <a:t> </a:t>
            </a:r>
            <a:r>
              <a:rPr spc="350" dirty="0"/>
              <a:t>and</a:t>
            </a:r>
            <a:r>
              <a:rPr spc="105" dirty="0"/>
              <a:t> </a:t>
            </a:r>
            <a:r>
              <a:rPr spc="215" dirty="0"/>
              <a:t>intensity</a:t>
            </a:r>
            <a:r>
              <a:rPr spc="110" dirty="0"/>
              <a:t> </a:t>
            </a:r>
            <a:r>
              <a:rPr spc="145" dirty="0"/>
              <a:t>of</a:t>
            </a:r>
          </a:p>
          <a:p>
            <a:pPr marL="12065" marR="5080">
              <a:lnSpc>
                <a:spcPct val="117300"/>
              </a:lnSpc>
              <a:spcBef>
                <a:spcPts val="75"/>
              </a:spcBef>
            </a:pPr>
            <a:r>
              <a:rPr spc="254" dirty="0"/>
              <a:t>posts</a:t>
            </a:r>
            <a:r>
              <a:rPr spc="105" dirty="0"/>
              <a:t> </a:t>
            </a:r>
            <a:r>
              <a:rPr spc="315" dirty="0"/>
              <a:t>during</a:t>
            </a:r>
            <a:r>
              <a:rPr spc="105" dirty="0"/>
              <a:t> </a:t>
            </a:r>
            <a:r>
              <a:rPr spc="295" dirty="0"/>
              <a:t>speciﬁc</a:t>
            </a:r>
            <a:r>
              <a:rPr spc="110" dirty="0"/>
              <a:t> </a:t>
            </a:r>
            <a:r>
              <a:rPr spc="204" dirty="0"/>
              <a:t>periods,</a:t>
            </a:r>
            <a:r>
              <a:rPr spc="105" dirty="0"/>
              <a:t> </a:t>
            </a:r>
            <a:r>
              <a:rPr spc="320" dirty="0"/>
              <a:t>we</a:t>
            </a:r>
            <a:r>
              <a:rPr spc="110" dirty="0"/>
              <a:t> </a:t>
            </a:r>
            <a:r>
              <a:rPr spc="340" dirty="0"/>
              <a:t>can</a:t>
            </a:r>
            <a:r>
              <a:rPr spc="105" dirty="0"/>
              <a:t> </a:t>
            </a:r>
            <a:r>
              <a:rPr spc="204" dirty="0"/>
              <a:t>identify </a:t>
            </a:r>
            <a:r>
              <a:rPr spc="270" dirty="0"/>
              <a:t>temporal</a:t>
            </a:r>
            <a:r>
              <a:rPr spc="105" dirty="0"/>
              <a:t> </a:t>
            </a:r>
            <a:r>
              <a:rPr spc="200" dirty="0"/>
              <a:t>patterns,</a:t>
            </a:r>
            <a:r>
              <a:rPr spc="110" dirty="0"/>
              <a:t> </a:t>
            </a:r>
            <a:r>
              <a:rPr spc="330" dirty="0"/>
              <a:t>such</a:t>
            </a:r>
            <a:r>
              <a:rPr spc="110" dirty="0"/>
              <a:t> </a:t>
            </a:r>
            <a:r>
              <a:rPr spc="260" dirty="0"/>
              <a:t>as</a:t>
            </a:r>
            <a:r>
              <a:rPr spc="105" dirty="0"/>
              <a:t> </a:t>
            </a:r>
            <a:r>
              <a:rPr spc="300" dirty="0"/>
              <a:t>higher</a:t>
            </a:r>
            <a:r>
              <a:rPr spc="110" dirty="0"/>
              <a:t> </a:t>
            </a:r>
            <a:r>
              <a:rPr spc="200" dirty="0"/>
              <a:t>activity</a:t>
            </a:r>
            <a:r>
              <a:rPr spc="110" dirty="0"/>
              <a:t> </a:t>
            </a:r>
            <a:r>
              <a:rPr spc="305" dirty="0"/>
              <a:t>during </a:t>
            </a:r>
            <a:r>
              <a:rPr spc="240" dirty="0"/>
              <a:t>holidays</a:t>
            </a:r>
            <a:r>
              <a:rPr spc="100" dirty="0"/>
              <a:t> </a:t>
            </a:r>
            <a:r>
              <a:rPr spc="195" dirty="0"/>
              <a:t>or</a:t>
            </a:r>
            <a:r>
              <a:rPr spc="100" dirty="0"/>
              <a:t> </a:t>
            </a:r>
            <a:r>
              <a:rPr spc="240" dirty="0"/>
              <a:t>certain</a:t>
            </a:r>
            <a:r>
              <a:rPr spc="100" dirty="0"/>
              <a:t> </a:t>
            </a:r>
            <a:r>
              <a:rPr spc="285" dirty="0"/>
              <a:t>times</a:t>
            </a:r>
            <a:r>
              <a:rPr spc="100" dirty="0"/>
              <a:t> </a:t>
            </a:r>
            <a:r>
              <a:rPr spc="170" dirty="0"/>
              <a:t>of</a:t>
            </a:r>
            <a:r>
              <a:rPr spc="100" dirty="0"/>
              <a:t> </a:t>
            </a:r>
            <a:r>
              <a:rPr spc="275" dirty="0"/>
              <a:t>the</a:t>
            </a:r>
            <a:r>
              <a:rPr spc="105" dirty="0"/>
              <a:t> </a:t>
            </a:r>
            <a:r>
              <a:rPr spc="140" dirty="0"/>
              <a:t>year.</a:t>
            </a:r>
            <a:r>
              <a:rPr spc="100" dirty="0"/>
              <a:t> </a:t>
            </a:r>
            <a:r>
              <a:rPr spc="215" dirty="0"/>
              <a:t>This </a:t>
            </a:r>
            <a:r>
              <a:rPr spc="325" dirty="0"/>
              <a:t>knowledge</a:t>
            </a:r>
            <a:r>
              <a:rPr spc="100" dirty="0"/>
              <a:t> </a:t>
            </a:r>
            <a:r>
              <a:rPr spc="340" dirty="0"/>
              <a:t>can</a:t>
            </a:r>
            <a:r>
              <a:rPr spc="100" dirty="0"/>
              <a:t> </a:t>
            </a:r>
            <a:r>
              <a:rPr spc="254" dirty="0"/>
              <a:t>aid</a:t>
            </a:r>
            <a:r>
              <a:rPr spc="105" dirty="0"/>
              <a:t> </a:t>
            </a:r>
            <a:r>
              <a:rPr spc="240" dirty="0"/>
              <a:t>in</a:t>
            </a:r>
            <a:r>
              <a:rPr spc="100" dirty="0"/>
              <a:t> </a:t>
            </a:r>
            <a:r>
              <a:rPr spc="254" dirty="0"/>
              <a:t>allocating</a:t>
            </a:r>
            <a:r>
              <a:rPr spc="105" dirty="0"/>
              <a:t> </a:t>
            </a:r>
            <a:r>
              <a:rPr spc="240" dirty="0"/>
              <a:t>resources</a:t>
            </a:r>
            <a:r>
              <a:rPr spc="100" dirty="0"/>
              <a:t> </a:t>
            </a:r>
            <a:r>
              <a:rPr spc="325" dirty="0"/>
              <a:t>and </a:t>
            </a:r>
            <a:r>
              <a:rPr spc="270" dirty="0"/>
              <a:t>providing</a:t>
            </a:r>
            <a:r>
              <a:rPr spc="100" dirty="0"/>
              <a:t> </a:t>
            </a:r>
            <a:r>
              <a:rPr spc="250" dirty="0"/>
              <a:t>timely</a:t>
            </a:r>
            <a:r>
              <a:rPr spc="105" dirty="0"/>
              <a:t> </a:t>
            </a:r>
            <a:r>
              <a:rPr spc="225" dirty="0"/>
              <a:t>support.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427565" y="2884528"/>
            <a:ext cx="14047385" cy="4129144"/>
          </a:xfrm>
          <a:prstGeom prst="rect">
            <a:avLst/>
          </a:prstGeom>
        </p:spPr>
        <p:txBody>
          <a:bodyPr vert="horz" wrap="square" lIns="0" tIns="76835" rIns="0" bIns="0" rtlCol="0">
            <a:spAutoFit/>
          </a:bodyPr>
          <a:lstStyle/>
          <a:p>
            <a:pPr marL="342900" marR="5080" indent="-342900" algn="l">
              <a:lnSpc>
                <a:spcPct val="150000"/>
              </a:lnSpc>
              <a:spcBef>
                <a:spcPts val="509"/>
              </a:spcBef>
              <a:spcAft>
                <a:spcPts val="1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The analysis is based solely on text data, limiting the understanding of non-verbal cues and individual contexts.</a:t>
            </a:r>
          </a:p>
          <a:p>
            <a:pPr marL="342900" marR="5080" indent="-342900" algn="l">
              <a:lnSpc>
                <a:spcPct val="150000"/>
              </a:lnSpc>
              <a:spcBef>
                <a:spcPts val="509"/>
              </a:spcBef>
              <a:spcAft>
                <a:spcPts val="1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 Additionally, the dataset represents a speciﬁc online community and may not be generalizable to the entire population. These limitations should be considered when interpreting the ﬁndings.</a:t>
            </a:r>
          </a:p>
          <a:p>
            <a:pPr marL="342900" marR="5080" indent="-342900" algn="l">
              <a:lnSpc>
                <a:spcPct val="150000"/>
              </a:lnSpc>
              <a:spcBef>
                <a:spcPts val="509"/>
              </a:spcBef>
              <a:spcAft>
                <a:spcPts val="1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The users may not always express genuine thoughts and feelings. Some users might post for attention or as a form of fiction, which can affect the accuracy of the data.</a:t>
            </a:r>
          </a:p>
          <a:p>
            <a:pPr marL="342900" marR="5080" indent="-342900" algn="l">
              <a:lnSpc>
                <a:spcPct val="150000"/>
              </a:lnSpc>
              <a:spcBef>
                <a:spcPts val="509"/>
              </a:spcBef>
              <a:spcAft>
                <a:spcPts val="1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 Reddit and its user behavior may evolve over time, potentially impacting the relevance and applicability of the study's findings to the present day.</a:t>
            </a:r>
            <a:endParaRPr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7C0A84E-F1D5-E490-C1BE-236E2A3BE2FC}"/>
              </a:ext>
            </a:extLst>
          </p:cNvPr>
          <p:cNvSpPr txBox="1"/>
          <p:nvPr/>
        </p:nvSpPr>
        <p:spPr>
          <a:xfrm>
            <a:off x="1758950" y="2101850"/>
            <a:ext cx="4267200"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LIMITATIONS: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768350" y="915529"/>
            <a:ext cx="13152313" cy="2146260"/>
          </a:xfrm>
          <a:prstGeom prst="rect">
            <a:avLst/>
          </a:prstGeom>
        </p:spPr>
        <p:txBody>
          <a:bodyPr vert="horz" wrap="square" lIns="0" tIns="1416843" rIns="0" bIns="0" rtlCol="0">
            <a:spAutoFit/>
          </a:bodyPr>
          <a:lstStyle/>
          <a:p>
            <a:pPr marL="755015">
              <a:lnSpc>
                <a:spcPct val="100000"/>
              </a:lnSpc>
              <a:spcBef>
                <a:spcPts val="100"/>
              </a:spcBef>
            </a:pPr>
            <a:r>
              <a:rPr sz="4650" dirty="0">
                <a:solidFill>
                  <a:srgbClr val="000000"/>
                </a:solidFill>
                <a:latin typeface="Trebuchet MS"/>
                <a:cs typeface="Trebuchet MS"/>
              </a:rPr>
              <a:t>Future</a:t>
            </a:r>
            <a:r>
              <a:rPr sz="4650" spc="-365" dirty="0">
                <a:solidFill>
                  <a:srgbClr val="000000"/>
                </a:solidFill>
                <a:latin typeface="Trebuchet MS"/>
                <a:cs typeface="Trebuchet MS"/>
              </a:rPr>
              <a:t> </a:t>
            </a:r>
            <a:r>
              <a:rPr lang="en-IN" sz="4650" spc="85" dirty="0">
                <a:solidFill>
                  <a:srgbClr val="000000"/>
                </a:solidFill>
                <a:latin typeface="Trebuchet MS"/>
                <a:cs typeface="Trebuchet MS"/>
              </a:rPr>
              <a:t>Scope</a:t>
            </a:r>
            <a:endParaRPr sz="4650" dirty="0">
              <a:latin typeface="Trebuchet MS"/>
              <a:cs typeface="Trebuchet MS"/>
            </a:endParaRPr>
          </a:p>
        </p:txBody>
      </p:sp>
      <p:sp>
        <p:nvSpPr>
          <p:cNvPr id="6" name="object 6"/>
          <p:cNvSpPr txBox="1"/>
          <p:nvPr/>
        </p:nvSpPr>
        <p:spPr>
          <a:xfrm>
            <a:off x="1433301" y="3240083"/>
            <a:ext cx="6371590" cy="4309064"/>
          </a:xfrm>
          <a:prstGeom prst="rect">
            <a:avLst/>
          </a:prstGeom>
        </p:spPr>
        <p:txBody>
          <a:bodyPr vert="horz" wrap="square" lIns="0" tIns="14604" rIns="0" bIns="0" rtlCol="0">
            <a:spAutoFit/>
          </a:bodyPr>
          <a:lstStyle/>
          <a:p>
            <a:pPr marL="355600" marR="5080" indent="-342900">
              <a:lnSpc>
                <a:spcPct val="116599"/>
              </a:lnSpc>
              <a:spcBef>
                <a:spcPts val="114"/>
              </a:spcBef>
              <a:buFont typeface="Arial" panose="020B0604020202020204" pitchFamily="34" charset="0"/>
              <a:buChar char="•"/>
            </a:pPr>
            <a:r>
              <a:rPr sz="2400" spc="110" dirty="0">
                <a:latin typeface="Calibri"/>
                <a:cs typeface="Calibri"/>
              </a:rPr>
              <a:t> </a:t>
            </a:r>
            <a:r>
              <a:rPr sz="2400" spc="245" dirty="0">
                <a:latin typeface="Calibri"/>
                <a:cs typeface="Calibri"/>
              </a:rPr>
              <a:t>Further</a:t>
            </a:r>
            <a:r>
              <a:rPr sz="2400" spc="105" dirty="0">
                <a:latin typeface="Calibri"/>
                <a:cs typeface="Calibri"/>
              </a:rPr>
              <a:t> </a:t>
            </a:r>
            <a:r>
              <a:rPr sz="2400" spc="235" dirty="0">
                <a:latin typeface="Calibri"/>
                <a:cs typeface="Calibri"/>
              </a:rPr>
              <a:t>studies</a:t>
            </a:r>
            <a:r>
              <a:rPr sz="2400" spc="110" dirty="0">
                <a:latin typeface="Calibri"/>
                <a:cs typeface="Calibri"/>
              </a:rPr>
              <a:t> </a:t>
            </a:r>
            <a:r>
              <a:rPr sz="2400" spc="290" dirty="0">
                <a:latin typeface="Calibri"/>
                <a:cs typeface="Calibri"/>
              </a:rPr>
              <a:t>can </a:t>
            </a:r>
            <a:r>
              <a:rPr sz="2400" spc="215" dirty="0">
                <a:latin typeface="Calibri"/>
                <a:cs typeface="Calibri"/>
              </a:rPr>
              <a:t>incorporate</a:t>
            </a:r>
            <a:r>
              <a:rPr sz="2400" spc="100" dirty="0">
                <a:latin typeface="Calibri"/>
                <a:cs typeface="Calibri"/>
              </a:rPr>
              <a:t> </a:t>
            </a:r>
            <a:r>
              <a:rPr sz="2400" spc="290" dirty="0">
                <a:latin typeface="Calibri"/>
                <a:cs typeface="Calibri"/>
              </a:rPr>
              <a:t>multimodal</a:t>
            </a:r>
            <a:r>
              <a:rPr sz="2400" spc="100" dirty="0">
                <a:latin typeface="Calibri"/>
                <a:cs typeface="Calibri"/>
              </a:rPr>
              <a:t> </a:t>
            </a:r>
            <a:r>
              <a:rPr sz="2400" spc="190" dirty="0">
                <a:latin typeface="Calibri"/>
                <a:cs typeface="Calibri"/>
              </a:rPr>
              <a:t>data,</a:t>
            </a:r>
            <a:r>
              <a:rPr sz="2400" spc="105" dirty="0">
                <a:latin typeface="Calibri"/>
                <a:cs typeface="Calibri"/>
              </a:rPr>
              <a:t> </a:t>
            </a:r>
            <a:r>
              <a:rPr sz="2400" spc="265" dirty="0">
                <a:latin typeface="Calibri"/>
                <a:cs typeface="Calibri"/>
              </a:rPr>
              <a:t>including </a:t>
            </a:r>
            <a:r>
              <a:rPr sz="2400" spc="330" dirty="0">
                <a:latin typeface="Calibri"/>
                <a:cs typeface="Calibri"/>
              </a:rPr>
              <a:t>images</a:t>
            </a:r>
            <a:r>
              <a:rPr sz="2400" spc="90" dirty="0">
                <a:latin typeface="Calibri"/>
                <a:cs typeface="Calibri"/>
              </a:rPr>
              <a:t> </a:t>
            </a:r>
            <a:r>
              <a:rPr sz="2400" spc="320" dirty="0">
                <a:latin typeface="Calibri"/>
                <a:cs typeface="Calibri"/>
              </a:rPr>
              <a:t>and</a:t>
            </a:r>
            <a:r>
              <a:rPr sz="2400" spc="95" dirty="0">
                <a:latin typeface="Calibri"/>
                <a:cs typeface="Calibri"/>
              </a:rPr>
              <a:t> </a:t>
            </a:r>
            <a:r>
              <a:rPr sz="2400" spc="190" dirty="0">
                <a:latin typeface="Calibri"/>
                <a:cs typeface="Calibri"/>
              </a:rPr>
              <a:t>audio,</a:t>
            </a:r>
            <a:r>
              <a:rPr sz="2400" spc="95" dirty="0">
                <a:latin typeface="Calibri"/>
                <a:cs typeface="Calibri"/>
              </a:rPr>
              <a:t> </a:t>
            </a:r>
            <a:r>
              <a:rPr sz="2400" spc="175" dirty="0">
                <a:latin typeface="Calibri"/>
                <a:cs typeface="Calibri"/>
              </a:rPr>
              <a:t>to</a:t>
            </a:r>
            <a:r>
              <a:rPr sz="2400" spc="90" dirty="0">
                <a:latin typeface="Calibri"/>
                <a:cs typeface="Calibri"/>
              </a:rPr>
              <a:t> </a:t>
            </a:r>
            <a:r>
              <a:rPr sz="2400" spc="305" dirty="0">
                <a:latin typeface="Calibri"/>
                <a:cs typeface="Calibri"/>
              </a:rPr>
              <a:t>gain</a:t>
            </a:r>
            <a:r>
              <a:rPr sz="2400" spc="95" dirty="0">
                <a:latin typeface="Calibri"/>
                <a:cs typeface="Calibri"/>
              </a:rPr>
              <a:t> </a:t>
            </a:r>
            <a:r>
              <a:rPr sz="2400" spc="260" dirty="0">
                <a:latin typeface="Calibri"/>
                <a:cs typeface="Calibri"/>
              </a:rPr>
              <a:t>a</a:t>
            </a:r>
            <a:r>
              <a:rPr sz="2400" spc="95" dirty="0">
                <a:latin typeface="Calibri"/>
                <a:cs typeface="Calibri"/>
              </a:rPr>
              <a:t> </a:t>
            </a:r>
            <a:r>
              <a:rPr sz="2400" spc="275" dirty="0">
                <a:latin typeface="Calibri"/>
                <a:cs typeface="Calibri"/>
              </a:rPr>
              <a:t>more </a:t>
            </a:r>
            <a:r>
              <a:rPr sz="2400" spc="270" dirty="0">
                <a:latin typeface="Calibri"/>
                <a:cs typeface="Calibri"/>
              </a:rPr>
              <a:t>comprehensive</a:t>
            </a:r>
            <a:r>
              <a:rPr sz="2400" spc="100" dirty="0">
                <a:latin typeface="Calibri"/>
                <a:cs typeface="Calibri"/>
              </a:rPr>
              <a:t> </a:t>
            </a:r>
            <a:r>
              <a:rPr sz="2400" spc="285" dirty="0">
                <a:latin typeface="Calibri"/>
                <a:cs typeface="Calibri"/>
              </a:rPr>
              <a:t>understanding</a:t>
            </a:r>
            <a:r>
              <a:rPr sz="2400" spc="105" dirty="0">
                <a:latin typeface="Calibri"/>
                <a:cs typeface="Calibri"/>
              </a:rPr>
              <a:t> </a:t>
            </a:r>
            <a:r>
              <a:rPr sz="2400" spc="155" dirty="0">
                <a:latin typeface="Calibri"/>
                <a:cs typeface="Calibri"/>
              </a:rPr>
              <a:t>of</a:t>
            </a:r>
            <a:r>
              <a:rPr sz="2400" spc="105" dirty="0">
                <a:latin typeface="Calibri"/>
                <a:cs typeface="Calibri"/>
              </a:rPr>
              <a:t> </a:t>
            </a:r>
            <a:r>
              <a:rPr sz="2400" spc="215" dirty="0">
                <a:latin typeface="Calibri"/>
                <a:cs typeface="Calibri"/>
              </a:rPr>
              <a:t>suicidal </a:t>
            </a:r>
            <a:r>
              <a:rPr sz="2400" spc="185" dirty="0">
                <a:latin typeface="Calibri"/>
                <a:cs typeface="Calibri"/>
              </a:rPr>
              <a:t>ideation.</a:t>
            </a:r>
            <a:r>
              <a:rPr sz="2400" spc="110" dirty="0">
                <a:latin typeface="Calibri"/>
                <a:cs typeface="Calibri"/>
              </a:rPr>
              <a:t> </a:t>
            </a:r>
            <a:r>
              <a:rPr sz="2400" spc="185" dirty="0">
                <a:latin typeface="Calibri"/>
                <a:cs typeface="Calibri"/>
              </a:rPr>
              <a:t>Additionally,</a:t>
            </a:r>
            <a:r>
              <a:rPr sz="2400" spc="110" dirty="0">
                <a:latin typeface="Calibri"/>
                <a:cs typeface="Calibri"/>
              </a:rPr>
              <a:t> </a:t>
            </a:r>
            <a:r>
              <a:rPr sz="2400" spc="240" dirty="0">
                <a:latin typeface="Calibri"/>
                <a:cs typeface="Calibri"/>
              </a:rPr>
              <a:t>exploring</a:t>
            </a:r>
            <a:r>
              <a:rPr sz="2400" spc="110" dirty="0">
                <a:latin typeface="Calibri"/>
                <a:cs typeface="Calibri"/>
              </a:rPr>
              <a:t> </a:t>
            </a:r>
            <a:r>
              <a:rPr sz="2400" spc="225" dirty="0">
                <a:latin typeface="Calibri"/>
                <a:cs typeface="Calibri"/>
              </a:rPr>
              <a:t>the </a:t>
            </a:r>
            <a:r>
              <a:rPr sz="2400" spc="204" dirty="0">
                <a:latin typeface="Calibri"/>
                <a:cs typeface="Calibri"/>
              </a:rPr>
              <a:t>effectiveness</a:t>
            </a:r>
            <a:r>
              <a:rPr sz="2400" spc="100" dirty="0">
                <a:latin typeface="Calibri"/>
                <a:cs typeface="Calibri"/>
              </a:rPr>
              <a:t> </a:t>
            </a:r>
            <a:r>
              <a:rPr sz="2400" spc="155" dirty="0">
                <a:latin typeface="Calibri"/>
                <a:cs typeface="Calibri"/>
              </a:rPr>
              <a:t>of</a:t>
            </a:r>
            <a:r>
              <a:rPr sz="2400" spc="100" dirty="0">
                <a:latin typeface="Calibri"/>
                <a:cs typeface="Calibri"/>
              </a:rPr>
              <a:t> </a:t>
            </a:r>
            <a:r>
              <a:rPr sz="2400" spc="180" dirty="0">
                <a:latin typeface="Calibri"/>
                <a:cs typeface="Calibri"/>
              </a:rPr>
              <a:t>different</a:t>
            </a:r>
            <a:r>
              <a:rPr sz="2400" spc="100" dirty="0">
                <a:latin typeface="Calibri"/>
                <a:cs typeface="Calibri"/>
              </a:rPr>
              <a:t> </a:t>
            </a:r>
            <a:r>
              <a:rPr sz="2400" spc="204" dirty="0">
                <a:latin typeface="Calibri"/>
                <a:cs typeface="Calibri"/>
              </a:rPr>
              <a:t>interventions </a:t>
            </a:r>
            <a:r>
              <a:rPr sz="2400" spc="320" dirty="0">
                <a:latin typeface="Calibri"/>
                <a:cs typeface="Calibri"/>
              </a:rPr>
              <a:t>and</a:t>
            </a:r>
            <a:r>
              <a:rPr sz="2400" spc="95" dirty="0">
                <a:latin typeface="Calibri"/>
                <a:cs typeface="Calibri"/>
              </a:rPr>
              <a:t> </a:t>
            </a:r>
            <a:r>
              <a:rPr sz="2400" spc="260" dirty="0">
                <a:latin typeface="Calibri"/>
                <a:cs typeface="Calibri"/>
              </a:rPr>
              <a:t>support</a:t>
            </a:r>
            <a:r>
              <a:rPr sz="2400" spc="95" dirty="0">
                <a:latin typeface="Calibri"/>
                <a:cs typeface="Calibri"/>
              </a:rPr>
              <a:t> </a:t>
            </a:r>
            <a:r>
              <a:rPr sz="2400" spc="265" dirty="0">
                <a:latin typeface="Calibri"/>
                <a:cs typeface="Calibri"/>
              </a:rPr>
              <a:t>systems</a:t>
            </a:r>
            <a:r>
              <a:rPr sz="2400" spc="100" dirty="0">
                <a:latin typeface="Calibri"/>
                <a:cs typeface="Calibri"/>
              </a:rPr>
              <a:t> </a:t>
            </a:r>
            <a:r>
              <a:rPr sz="2400" spc="315" dirty="0">
                <a:latin typeface="Calibri"/>
                <a:cs typeface="Calibri"/>
              </a:rPr>
              <a:t>can</a:t>
            </a:r>
            <a:r>
              <a:rPr sz="2400" spc="95" dirty="0">
                <a:latin typeface="Calibri"/>
                <a:cs typeface="Calibri"/>
              </a:rPr>
              <a:t> </a:t>
            </a:r>
            <a:r>
              <a:rPr sz="2400" spc="229" dirty="0">
                <a:latin typeface="Calibri"/>
                <a:cs typeface="Calibri"/>
              </a:rPr>
              <a:t>contribute</a:t>
            </a:r>
            <a:r>
              <a:rPr sz="2400" spc="95" dirty="0">
                <a:latin typeface="Calibri"/>
                <a:cs typeface="Calibri"/>
              </a:rPr>
              <a:t> </a:t>
            </a:r>
            <a:r>
              <a:rPr sz="2400" spc="150" dirty="0">
                <a:latin typeface="Calibri"/>
                <a:cs typeface="Calibri"/>
              </a:rPr>
              <a:t>to </a:t>
            </a:r>
            <a:r>
              <a:rPr sz="2400" spc="250" dirty="0">
                <a:latin typeface="Calibri"/>
                <a:cs typeface="Calibri"/>
              </a:rPr>
              <a:t>the</a:t>
            </a:r>
            <a:r>
              <a:rPr sz="2400" spc="100" dirty="0">
                <a:latin typeface="Calibri"/>
                <a:cs typeface="Calibri"/>
              </a:rPr>
              <a:t> </a:t>
            </a:r>
            <a:r>
              <a:rPr sz="2400" spc="275" dirty="0">
                <a:latin typeface="Calibri"/>
                <a:cs typeface="Calibri"/>
              </a:rPr>
              <a:t>development</a:t>
            </a:r>
            <a:r>
              <a:rPr sz="2400" spc="100" dirty="0">
                <a:latin typeface="Calibri"/>
                <a:cs typeface="Calibri"/>
              </a:rPr>
              <a:t> </a:t>
            </a:r>
            <a:r>
              <a:rPr sz="2400" spc="155" dirty="0">
                <a:latin typeface="Calibri"/>
                <a:cs typeface="Calibri"/>
              </a:rPr>
              <a:t>of</a:t>
            </a:r>
            <a:r>
              <a:rPr sz="2400" spc="105" dirty="0">
                <a:latin typeface="Calibri"/>
                <a:cs typeface="Calibri"/>
              </a:rPr>
              <a:t> </a:t>
            </a:r>
            <a:r>
              <a:rPr sz="2400" spc="245" dirty="0">
                <a:latin typeface="Calibri"/>
                <a:cs typeface="Calibri"/>
              </a:rPr>
              <a:t>targeted</a:t>
            </a:r>
            <a:r>
              <a:rPr sz="2400" spc="100" dirty="0">
                <a:latin typeface="Calibri"/>
                <a:cs typeface="Calibri"/>
              </a:rPr>
              <a:t> </a:t>
            </a:r>
            <a:r>
              <a:rPr sz="2400" spc="210" dirty="0">
                <a:latin typeface="Calibri"/>
                <a:cs typeface="Calibri"/>
              </a:rPr>
              <a:t>strategies </a:t>
            </a:r>
            <a:r>
              <a:rPr sz="2400" spc="135" dirty="0">
                <a:latin typeface="Calibri"/>
                <a:cs typeface="Calibri"/>
              </a:rPr>
              <a:t>for</a:t>
            </a:r>
            <a:r>
              <a:rPr sz="2400" spc="90" dirty="0">
                <a:latin typeface="Calibri"/>
                <a:cs typeface="Calibri"/>
              </a:rPr>
              <a:t> </a:t>
            </a:r>
            <a:r>
              <a:rPr sz="2400" spc="240" dirty="0">
                <a:latin typeface="Calibri"/>
                <a:cs typeface="Calibri"/>
              </a:rPr>
              <a:t>suicide</a:t>
            </a:r>
            <a:r>
              <a:rPr sz="2400" spc="90" dirty="0">
                <a:latin typeface="Calibri"/>
                <a:cs typeface="Calibri"/>
              </a:rPr>
              <a:t> </a:t>
            </a:r>
            <a:r>
              <a:rPr sz="2400" spc="185" dirty="0">
                <a:latin typeface="Calibri"/>
                <a:cs typeface="Calibri"/>
              </a:rPr>
              <a:t>prevention.</a:t>
            </a:r>
            <a:endParaRPr sz="24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E44B0E-E3A9-7F10-2C6C-9CDEE2BB1518}"/>
              </a:ext>
            </a:extLst>
          </p:cNvPr>
          <p:cNvSpPr>
            <a:spLocks noGrp="1"/>
          </p:cNvSpPr>
          <p:nvPr>
            <p:ph idx="1"/>
          </p:nvPr>
        </p:nvSpPr>
        <p:spPr>
          <a:xfrm>
            <a:off x="695295" y="3393156"/>
            <a:ext cx="9826655" cy="4836452"/>
          </a:xfrm>
        </p:spPr>
        <p:txBody>
          <a:bodyPr>
            <a:normAutofit/>
          </a:bodyPr>
          <a:lstStyle/>
          <a:p>
            <a:pPr marL="342900" indent="-342900">
              <a:buFont typeface="Arial" panose="020B0604020202020204" pitchFamily="34" charset="0"/>
              <a:buChar char="•"/>
            </a:pPr>
            <a:r>
              <a:rPr lang="en-IN" dirty="0"/>
              <a:t>The ﬁndings of this study have several implications for mental health professionals, policymakers, and online communities. </a:t>
            </a:r>
          </a:p>
          <a:p>
            <a:pPr marL="342900" indent="-342900">
              <a:buFont typeface="Arial" panose="020B0604020202020204" pitchFamily="34" charset="0"/>
              <a:buChar char="•"/>
            </a:pPr>
            <a:r>
              <a:rPr lang="en-IN" dirty="0"/>
              <a:t>Understanding the patterns and risk factors associated with suicidal ideation can aid in the early identiﬁcation of individuals at risk and the development of proactive interventions. It also emphasizes the importance of fostering supportive online environments to provide help and resources to those in need.</a:t>
            </a:r>
          </a:p>
          <a:p>
            <a:pPr marL="342900" indent="-34290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54E93327-E5FC-DCE5-F5D1-847868926758}"/>
              </a:ext>
            </a:extLst>
          </p:cNvPr>
          <p:cNvSpPr txBox="1"/>
          <p:nvPr/>
        </p:nvSpPr>
        <p:spPr>
          <a:xfrm>
            <a:off x="844550" y="2284730"/>
            <a:ext cx="8077200" cy="1015663"/>
          </a:xfrm>
          <a:prstGeom prst="rect">
            <a:avLst/>
          </a:prstGeom>
          <a:noFill/>
        </p:spPr>
        <p:txBody>
          <a:bodyPr wrap="square" rtlCol="0">
            <a:spAutoFit/>
          </a:bodyPr>
          <a:lstStyle/>
          <a:p>
            <a:r>
              <a:rPr lang="en-IN" sz="4400" dirty="0"/>
              <a:t>IMPLICATIONS</a:t>
            </a:r>
            <a:r>
              <a:rPr lang="en-IN" sz="6000" dirty="0"/>
              <a:t>:</a:t>
            </a:r>
          </a:p>
        </p:txBody>
      </p:sp>
    </p:spTree>
    <p:extLst>
      <p:ext uri="{BB962C8B-B14F-4D97-AF65-F5344CB8AC3E}">
        <p14:creationId xmlns:p14="http://schemas.microsoft.com/office/powerpoint/2010/main" val="127135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0050" y="915529"/>
            <a:ext cx="15590713" cy="1608963"/>
          </a:xfrm>
          <a:prstGeom prst="rect">
            <a:avLst/>
          </a:prstGeom>
        </p:spPr>
        <p:txBody>
          <a:bodyPr vert="horz" wrap="square" lIns="0" tIns="907602" rIns="0" bIns="0" rtlCol="0">
            <a:spAutoFit/>
          </a:bodyPr>
          <a:lstStyle/>
          <a:p>
            <a:pPr marL="3039110">
              <a:lnSpc>
                <a:spcPct val="100000"/>
              </a:lnSpc>
              <a:spcBef>
                <a:spcPts val="100"/>
              </a:spcBef>
            </a:pPr>
            <a:r>
              <a:rPr sz="4500" spc="-200" dirty="0">
                <a:solidFill>
                  <a:srgbClr val="000000"/>
                </a:solidFill>
              </a:rPr>
              <a:t>Key</a:t>
            </a:r>
            <a:r>
              <a:rPr sz="4500" spc="-295" dirty="0">
                <a:solidFill>
                  <a:srgbClr val="000000"/>
                </a:solidFill>
              </a:rPr>
              <a:t> </a:t>
            </a:r>
            <a:r>
              <a:rPr sz="4500" spc="-55" dirty="0">
                <a:solidFill>
                  <a:srgbClr val="000000"/>
                </a:solidFill>
              </a:rPr>
              <a:t>Takeaways</a:t>
            </a:r>
            <a:r>
              <a:rPr lang="en-US" sz="4500" spc="-55" dirty="0">
                <a:solidFill>
                  <a:srgbClr val="000000"/>
                </a:solidFill>
              </a:rPr>
              <a:t>:</a:t>
            </a:r>
            <a:endParaRPr sz="4500" dirty="0"/>
          </a:p>
        </p:txBody>
      </p:sp>
      <p:sp>
        <p:nvSpPr>
          <p:cNvPr id="3" name="object 3"/>
          <p:cNvSpPr txBox="1"/>
          <p:nvPr/>
        </p:nvSpPr>
        <p:spPr>
          <a:xfrm>
            <a:off x="1073150" y="2542210"/>
            <a:ext cx="14401800" cy="4052969"/>
          </a:xfrm>
          <a:prstGeom prst="rect">
            <a:avLst/>
          </a:prstGeom>
        </p:spPr>
        <p:txBody>
          <a:bodyPr vert="horz" wrap="square" lIns="0" tIns="9525" rIns="0" bIns="0" rtlCol="0">
            <a:spAutoFit/>
          </a:bodyPr>
          <a:lstStyle/>
          <a:p>
            <a:pPr marL="12700" marR="5080" indent="314325" algn="l">
              <a:lnSpc>
                <a:spcPct val="117900"/>
              </a:lnSpc>
              <a:spcBef>
                <a:spcPts val="75"/>
              </a:spcBef>
            </a:pPr>
            <a:endParaRPr lang="en-IN" sz="3200" spc="225" dirty="0">
              <a:latin typeface="Calibri"/>
              <a:cs typeface="Calibri"/>
            </a:endParaRPr>
          </a:p>
          <a:p>
            <a:pPr marL="12700" marR="5080" indent="314325" algn="l">
              <a:lnSpc>
                <a:spcPct val="117900"/>
              </a:lnSpc>
              <a:spcBef>
                <a:spcPts val="75"/>
              </a:spcBef>
            </a:pPr>
            <a:r>
              <a:rPr lang="en-IN" sz="3200" spc="225" dirty="0">
                <a:latin typeface="Calibri"/>
                <a:cs typeface="Calibri"/>
              </a:rPr>
              <a:t>The</a:t>
            </a:r>
            <a:r>
              <a:rPr sz="3200" spc="100" dirty="0">
                <a:latin typeface="Calibri"/>
                <a:cs typeface="Calibri"/>
              </a:rPr>
              <a:t> </a:t>
            </a:r>
            <a:r>
              <a:rPr sz="3200" spc="229" dirty="0">
                <a:latin typeface="Calibri"/>
                <a:cs typeface="Calibri"/>
              </a:rPr>
              <a:t>analysis</a:t>
            </a:r>
            <a:r>
              <a:rPr sz="3200" spc="95" dirty="0">
                <a:latin typeface="Calibri"/>
                <a:cs typeface="Calibri"/>
              </a:rPr>
              <a:t> </a:t>
            </a:r>
            <a:r>
              <a:rPr sz="3200" spc="170" dirty="0">
                <a:latin typeface="Calibri"/>
                <a:cs typeface="Calibri"/>
              </a:rPr>
              <a:t>of</a:t>
            </a:r>
            <a:r>
              <a:rPr sz="3200" spc="95" dirty="0">
                <a:latin typeface="Calibri"/>
                <a:cs typeface="Calibri"/>
              </a:rPr>
              <a:t> </a:t>
            </a:r>
            <a:r>
              <a:rPr sz="3200" spc="229" dirty="0">
                <a:latin typeface="Calibri"/>
                <a:cs typeface="Calibri"/>
              </a:rPr>
              <a:t>suicidal </a:t>
            </a:r>
            <a:r>
              <a:rPr sz="3200" spc="235" dirty="0">
                <a:latin typeface="Calibri"/>
                <a:cs typeface="Calibri"/>
              </a:rPr>
              <a:t>ideation</a:t>
            </a:r>
            <a:r>
              <a:rPr sz="3200" spc="105" dirty="0">
                <a:latin typeface="Calibri"/>
                <a:cs typeface="Calibri"/>
              </a:rPr>
              <a:t> </a:t>
            </a:r>
            <a:r>
              <a:rPr sz="3200" spc="320" dirty="0">
                <a:latin typeface="Calibri"/>
                <a:cs typeface="Calibri"/>
              </a:rPr>
              <a:t>on</a:t>
            </a:r>
            <a:r>
              <a:rPr sz="3200" spc="105" dirty="0">
                <a:latin typeface="Calibri"/>
                <a:cs typeface="Calibri"/>
              </a:rPr>
              <a:t> </a:t>
            </a:r>
            <a:r>
              <a:rPr sz="3200" spc="295" dirty="0">
                <a:latin typeface="Calibri"/>
                <a:cs typeface="Calibri"/>
              </a:rPr>
              <a:t>Reddit</a:t>
            </a:r>
            <a:r>
              <a:rPr sz="3200" spc="105" dirty="0">
                <a:latin typeface="Calibri"/>
                <a:cs typeface="Calibri"/>
              </a:rPr>
              <a:t> </a:t>
            </a:r>
            <a:r>
              <a:rPr sz="3200" spc="315" dirty="0">
                <a:latin typeface="Calibri"/>
                <a:cs typeface="Calibri"/>
              </a:rPr>
              <a:t>through</a:t>
            </a:r>
            <a:r>
              <a:rPr sz="3200" spc="105" dirty="0">
                <a:latin typeface="Calibri"/>
                <a:cs typeface="Calibri"/>
              </a:rPr>
              <a:t> </a:t>
            </a:r>
            <a:r>
              <a:rPr sz="3200" spc="235" dirty="0">
                <a:latin typeface="Calibri"/>
                <a:cs typeface="Calibri"/>
              </a:rPr>
              <a:t>Natural </a:t>
            </a:r>
            <a:r>
              <a:rPr sz="3200" spc="385" dirty="0">
                <a:latin typeface="Calibri"/>
                <a:cs typeface="Calibri"/>
              </a:rPr>
              <a:t>Language</a:t>
            </a:r>
            <a:r>
              <a:rPr sz="3200" spc="100" dirty="0">
                <a:latin typeface="Calibri"/>
                <a:cs typeface="Calibri"/>
              </a:rPr>
              <a:t> </a:t>
            </a:r>
            <a:r>
              <a:rPr sz="3200" spc="290" dirty="0">
                <a:latin typeface="Calibri"/>
                <a:cs typeface="Calibri"/>
              </a:rPr>
              <a:t>Processing</a:t>
            </a:r>
            <a:r>
              <a:rPr sz="3200" spc="100" dirty="0">
                <a:latin typeface="Calibri"/>
                <a:cs typeface="Calibri"/>
              </a:rPr>
              <a:t> </a:t>
            </a:r>
            <a:r>
              <a:rPr sz="3200" spc="240" dirty="0">
                <a:latin typeface="Calibri"/>
                <a:cs typeface="Calibri"/>
              </a:rPr>
              <a:t>provides</a:t>
            </a:r>
            <a:r>
              <a:rPr sz="3200" spc="100" dirty="0">
                <a:latin typeface="Calibri"/>
                <a:cs typeface="Calibri"/>
              </a:rPr>
              <a:t> </a:t>
            </a:r>
            <a:r>
              <a:rPr lang="en-IN" sz="3200" spc="100" dirty="0">
                <a:latin typeface="Calibri"/>
                <a:cs typeface="Calibri"/>
              </a:rPr>
              <a:t>    </a:t>
            </a:r>
            <a:r>
              <a:rPr sz="3200" spc="235" dirty="0">
                <a:latin typeface="Calibri"/>
                <a:cs typeface="Calibri"/>
              </a:rPr>
              <a:t>valuable </a:t>
            </a:r>
            <a:r>
              <a:rPr sz="3200" spc="270" dirty="0">
                <a:latin typeface="Calibri"/>
                <a:cs typeface="Calibri"/>
              </a:rPr>
              <a:t>insights</a:t>
            </a:r>
            <a:r>
              <a:rPr sz="3200" spc="95" dirty="0">
                <a:latin typeface="Calibri"/>
                <a:cs typeface="Calibri"/>
              </a:rPr>
              <a:t> </a:t>
            </a:r>
            <a:r>
              <a:rPr sz="3200" spc="215" dirty="0">
                <a:latin typeface="Calibri"/>
                <a:cs typeface="Calibri"/>
              </a:rPr>
              <a:t>into</a:t>
            </a:r>
            <a:r>
              <a:rPr sz="3200" spc="95" dirty="0">
                <a:latin typeface="Calibri"/>
                <a:cs typeface="Calibri"/>
              </a:rPr>
              <a:t> </a:t>
            </a:r>
            <a:r>
              <a:rPr sz="3200" spc="275" dirty="0">
                <a:latin typeface="Calibri"/>
                <a:cs typeface="Calibri"/>
              </a:rPr>
              <a:t>the</a:t>
            </a:r>
            <a:r>
              <a:rPr sz="3200" spc="95" dirty="0">
                <a:latin typeface="Calibri"/>
                <a:cs typeface="Calibri"/>
              </a:rPr>
              <a:t> </a:t>
            </a:r>
            <a:r>
              <a:rPr sz="3200" spc="275" dirty="0">
                <a:latin typeface="Calibri"/>
                <a:cs typeface="Calibri"/>
              </a:rPr>
              <a:t>emotional</a:t>
            </a:r>
            <a:r>
              <a:rPr sz="3200" spc="95" dirty="0">
                <a:latin typeface="Calibri"/>
                <a:cs typeface="Calibri"/>
              </a:rPr>
              <a:t> </a:t>
            </a:r>
            <a:r>
              <a:rPr sz="3200" spc="155" dirty="0">
                <a:latin typeface="Calibri"/>
                <a:cs typeface="Calibri"/>
              </a:rPr>
              <a:t>state, </a:t>
            </a:r>
            <a:r>
              <a:rPr sz="3200" spc="270" dirty="0">
                <a:latin typeface="Calibri"/>
                <a:cs typeface="Calibri"/>
              </a:rPr>
              <a:t>themes,</a:t>
            </a:r>
            <a:r>
              <a:rPr sz="3200" spc="95" dirty="0">
                <a:latin typeface="Calibri"/>
                <a:cs typeface="Calibri"/>
              </a:rPr>
              <a:t> </a:t>
            </a:r>
            <a:r>
              <a:rPr sz="3200" spc="350" dirty="0">
                <a:latin typeface="Calibri"/>
                <a:cs typeface="Calibri"/>
              </a:rPr>
              <a:t>and</a:t>
            </a:r>
            <a:r>
              <a:rPr sz="3200" spc="100" dirty="0">
                <a:latin typeface="Calibri"/>
                <a:cs typeface="Calibri"/>
              </a:rPr>
              <a:t> </a:t>
            </a:r>
            <a:r>
              <a:rPr sz="3200" spc="204" dirty="0">
                <a:latin typeface="Calibri"/>
                <a:cs typeface="Calibri"/>
              </a:rPr>
              <a:t>risk</a:t>
            </a:r>
            <a:r>
              <a:rPr sz="3200" spc="100" dirty="0">
                <a:latin typeface="Calibri"/>
                <a:cs typeface="Calibri"/>
              </a:rPr>
              <a:t> </a:t>
            </a:r>
            <a:r>
              <a:rPr sz="3200" spc="204" dirty="0">
                <a:latin typeface="Calibri"/>
                <a:cs typeface="Calibri"/>
              </a:rPr>
              <a:t>factors</a:t>
            </a:r>
            <a:r>
              <a:rPr sz="3200" spc="95" dirty="0">
                <a:latin typeface="Calibri"/>
                <a:cs typeface="Calibri"/>
              </a:rPr>
              <a:t> </a:t>
            </a:r>
            <a:r>
              <a:rPr sz="3200" spc="240" dirty="0">
                <a:latin typeface="Calibri"/>
                <a:cs typeface="Calibri"/>
              </a:rPr>
              <a:t>associated</a:t>
            </a:r>
            <a:r>
              <a:rPr sz="3200" spc="610" dirty="0">
                <a:latin typeface="Calibri"/>
                <a:cs typeface="Calibri"/>
              </a:rPr>
              <a:t> </a:t>
            </a:r>
            <a:r>
              <a:rPr sz="3200" spc="270" dirty="0">
                <a:latin typeface="Calibri"/>
                <a:cs typeface="Calibri"/>
              </a:rPr>
              <a:t>with</a:t>
            </a:r>
            <a:r>
              <a:rPr sz="3200" spc="100" dirty="0">
                <a:latin typeface="Calibri"/>
                <a:cs typeface="Calibri"/>
              </a:rPr>
              <a:t> </a:t>
            </a:r>
            <a:r>
              <a:rPr sz="3200" spc="240" dirty="0">
                <a:latin typeface="Calibri"/>
                <a:cs typeface="Calibri"/>
              </a:rPr>
              <a:t>suicidal</a:t>
            </a:r>
            <a:r>
              <a:rPr sz="3200" spc="100" dirty="0">
                <a:latin typeface="Calibri"/>
                <a:cs typeface="Calibri"/>
              </a:rPr>
              <a:t> </a:t>
            </a:r>
            <a:r>
              <a:rPr sz="3200" spc="270" dirty="0">
                <a:latin typeface="Calibri"/>
                <a:cs typeface="Calibri"/>
              </a:rPr>
              <a:t>thoughts.</a:t>
            </a:r>
            <a:r>
              <a:rPr sz="3200" spc="100" dirty="0">
                <a:latin typeface="Calibri"/>
                <a:cs typeface="Calibri"/>
              </a:rPr>
              <a:t> </a:t>
            </a:r>
            <a:r>
              <a:rPr sz="3200" spc="370" dirty="0">
                <a:latin typeface="Calibri"/>
                <a:cs typeface="Calibri"/>
              </a:rPr>
              <a:t>By</a:t>
            </a:r>
            <a:r>
              <a:rPr sz="3200" spc="100" dirty="0">
                <a:latin typeface="Calibri"/>
                <a:cs typeface="Calibri"/>
              </a:rPr>
              <a:t> </a:t>
            </a:r>
            <a:r>
              <a:rPr sz="3200" spc="265" dirty="0">
                <a:latin typeface="Calibri"/>
                <a:cs typeface="Calibri"/>
              </a:rPr>
              <a:t>leveraging these</a:t>
            </a:r>
            <a:r>
              <a:rPr sz="3200" spc="100" dirty="0">
                <a:latin typeface="Calibri"/>
                <a:cs typeface="Calibri"/>
              </a:rPr>
              <a:t> </a:t>
            </a:r>
            <a:r>
              <a:rPr sz="3200" spc="290" dirty="0">
                <a:latin typeface="Calibri"/>
                <a:cs typeface="Calibri"/>
              </a:rPr>
              <a:t>ﬁndings,</a:t>
            </a:r>
            <a:r>
              <a:rPr sz="3200" spc="100" dirty="0">
                <a:latin typeface="Calibri"/>
                <a:cs typeface="Calibri"/>
              </a:rPr>
              <a:t> </a:t>
            </a:r>
            <a:r>
              <a:rPr sz="3200" spc="320" dirty="0">
                <a:latin typeface="Calibri"/>
                <a:cs typeface="Calibri"/>
              </a:rPr>
              <a:t>we</a:t>
            </a:r>
            <a:r>
              <a:rPr sz="3200" spc="100" dirty="0">
                <a:latin typeface="Calibri"/>
                <a:cs typeface="Calibri"/>
              </a:rPr>
              <a:t> </a:t>
            </a:r>
            <a:r>
              <a:rPr sz="3200" spc="340" dirty="0">
                <a:latin typeface="Calibri"/>
                <a:cs typeface="Calibri"/>
              </a:rPr>
              <a:t>can</a:t>
            </a:r>
            <a:r>
              <a:rPr sz="3200" spc="100" dirty="0">
                <a:latin typeface="Calibri"/>
                <a:cs typeface="Calibri"/>
              </a:rPr>
              <a:t> </a:t>
            </a:r>
            <a:r>
              <a:rPr sz="3200" spc="250" dirty="0">
                <a:latin typeface="Calibri"/>
                <a:cs typeface="Calibri"/>
              </a:rPr>
              <a:t>develop </a:t>
            </a:r>
            <a:r>
              <a:rPr sz="3200" spc="265" dirty="0">
                <a:latin typeface="Calibri"/>
                <a:cs typeface="Calibri"/>
              </a:rPr>
              <a:t>targeted</a:t>
            </a:r>
            <a:r>
              <a:rPr sz="3200" spc="105" dirty="0">
                <a:latin typeface="Calibri"/>
                <a:cs typeface="Calibri"/>
              </a:rPr>
              <a:t> </a:t>
            </a:r>
            <a:r>
              <a:rPr sz="3200" spc="210" dirty="0">
                <a:latin typeface="Calibri"/>
                <a:cs typeface="Calibri"/>
              </a:rPr>
              <a:t>interventions,</a:t>
            </a:r>
            <a:r>
              <a:rPr sz="3200" spc="110" dirty="0">
                <a:latin typeface="Calibri"/>
                <a:cs typeface="Calibri"/>
              </a:rPr>
              <a:t> </a:t>
            </a:r>
            <a:r>
              <a:rPr sz="3200" spc="210" dirty="0">
                <a:latin typeface="Calibri"/>
                <a:cs typeface="Calibri"/>
              </a:rPr>
              <a:t>allocate </a:t>
            </a:r>
            <a:r>
              <a:rPr sz="3200" spc="240" dirty="0">
                <a:latin typeface="Calibri"/>
                <a:cs typeface="Calibri"/>
              </a:rPr>
              <a:t>resources</a:t>
            </a:r>
            <a:r>
              <a:rPr sz="3200" spc="114" dirty="0">
                <a:latin typeface="Calibri"/>
                <a:cs typeface="Calibri"/>
              </a:rPr>
              <a:t> </a:t>
            </a:r>
            <a:r>
              <a:rPr sz="3200" spc="155" dirty="0">
                <a:latin typeface="Calibri"/>
                <a:cs typeface="Calibri"/>
              </a:rPr>
              <a:t>effectively,</a:t>
            </a:r>
            <a:r>
              <a:rPr sz="3200" spc="120" dirty="0">
                <a:latin typeface="Calibri"/>
                <a:cs typeface="Calibri"/>
              </a:rPr>
              <a:t> </a:t>
            </a:r>
            <a:r>
              <a:rPr sz="3200" spc="350" dirty="0">
                <a:latin typeface="Calibri"/>
                <a:cs typeface="Calibri"/>
              </a:rPr>
              <a:t>and</a:t>
            </a:r>
            <a:r>
              <a:rPr sz="3200" spc="114" dirty="0">
                <a:latin typeface="Calibri"/>
                <a:cs typeface="Calibri"/>
              </a:rPr>
              <a:t> </a:t>
            </a:r>
            <a:r>
              <a:rPr sz="3200" spc="170" dirty="0">
                <a:latin typeface="Calibri"/>
                <a:cs typeface="Calibri"/>
              </a:rPr>
              <a:t>foster </a:t>
            </a:r>
            <a:r>
              <a:rPr sz="3200" spc="250" dirty="0">
                <a:latin typeface="Calibri"/>
                <a:cs typeface="Calibri"/>
              </a:rPr>
              <a:t>supportive</a:t>
            </a:r>
            <a:r>
              <a:rPr sz="3200" spc="105" dirty="0">
                <a:latin typeface="Calibri"/>
                <a:cs typeface="Calibri"/>
              </a:rPr>
              <a:t> </a:t>
            </a:r>
            <a:r>
              <a:rPr sz="3200" spc="320" dirty="0">
                <a:latin typeface="Calibri"/>
                <a:cs typeface="Calibri"/>
              </a:rPr>
              <a:t>communities</a:t>
            </a:r>
            <a:r>
              <a:rPr sz="3200" spc="110" dirty="0">
                <a:latin typeface="Calibri"/>
                <a:cs typeface="Calibri"/>
              </a:rPr>
              <a:t> </a:t>
            </a:r>
            <a:r>
              <a:rPr sz="3200" spc="190" dirty="0">
                <a:latin typeface="Calibri"/>
                <a:cs typeface="Calibri"/>
              </a:rPr>
              <a:t>to</a:t>
            </a:r>
            <a:r>
              <a:rPr sz="3200" spc="105" dirty="0">
                <a:latin typeface="Calibri"/>
                <a:cs typeface="Calibri"/>
              </a:rPr>
              <a:t> </a:t>
            </a:r>
            <a:r>
              <a:rPr sz="3200" spc="235" dirty="0">
                <a:latin typeface="Calibri"/>
                <a:cs typeface="Calibri"/>
              </a:rPr>
              <a:t>prevent </a:t>
            </a:r>
            <a:r>
              <a:rPr sz="3200" spc="260" dirty="0">
                <a:latin typeface="Calibri"/>
                <a:cs typeface="Calibri"/>
              </a:rPr>
              <a:t>suicide</a:t>
            </a:r>
            <a:r>
              <a:rPr sz="3200" spc="100" dirty="0">
                <a:latin typeface="Calibri"/>
                <a:cs typeface="Calibri"/>
              </a:rPr>
              <a:t> </a:t>
            </a:r>
            <a:r>
              <a:rPr sz="3200" spc="350" dirty="0">
                <a:latin typeface="Calibri"/>
                <a:cs typeface="Calibri"/>
              </a:rPr>
              <a:t>and</a:t>
            </a:r>
            <a:r>
              <a:rPr sz="3200" spc="105" dirty="0">
                <a:latin typeface="Calibri"/>
                <a:cs typeface="Calibri"/>
              </a:rPr>
              <a:t> </a:t>
            </a:r>
            <a:r>
              <a:rPr sz="3200" spc="240" dirty="0">
                <a:latin typeface="Calibri"/>
                <a:cs typeface="Calibri"/>
              </a:rPr>
              <a:t>provide</a:t>
            </a:r>
            <a:r>
              <a:rPr sz="3200" spc="105" dirty="0">
                <a:latin typeface="Calibri"/>
                <a:cs typeface="Calibri"/>
              </a:rPr>
              <a:t> </a:t>
            </a:r>
            <a:r>
              <a:rPr sz="3200" spc="250" dirty="0">
                <a:latin typeface="Calibri"/>
                <a:cs typeface="Calibri"/>
              </a:rPr>
              <a:t>timely</a:t>
            </a:r>
            <a:r>
              <a:rPr sz="3200" spc="100" dirty="0">
                <a:latin typeface="Calibri"/>
                <a:cs typeface="Calibri"/>
              </a:rPr>
              <a:t> </a:t>
            </a:r>
            <a:r>
              <a:rPr sz="3200" spc="280" dirty="0">
                <a:latin typeface="Calibri"/>
                <a:cs typeface="Calibri"/>
              </a:rPr>
              <a:t>support</a:t>
            </a:r>
            <a:r>
              <a:rPr sz="3200" spc="105" dirty="0">
                <a:latin typeface="Calibri"/>
                <a:cs typeface="Calibri"/>
              </a:rPr>
              <a:t> </a:t>
            </a:r>
            <a:r>
              <a:rPr sz="3200" spc="165" dirty="0">
                <a:latin typeface="Calibri"/>
                <a:cs typeface="Calibri"/>
              </a:rPr>
              <a:t>to</a:t>
            </a:r>
            <a:r>
              <a:rPr lang="en-IN" sz="3200" dirty="0">
                <a:latin typeface="Calibri"/>
                <a:cs typeface="Calibri"/>
              </a:rPr>
              <a:t> </a:t>
            </a:r>
            <a:r>
              <a:rPr sz="3200" spc="240" dirty="0">
                <a:latin typeface="Calibri"/>
                <a:cs typeface="Calibri"/>
              </a:rPr>
              <a:t>individuals</a:t>
            </a:r>
            <a:r>
              <a:rPr sz="3200" spc="110" dirty="0">
                <a:latin typeface="Calibri"/>
                <a:cs typeface="Calibri"/>
              </a:rPr>
              <a:t> </a:t>
            </a:r>
            <a:r>
              <a:rPr sz="3200" spc="240" dirty="0">
                <a:latin typeface="Calibri"/>
                <a:cs typeface="Calibri"/>
              </a:rPr>
              <a:t>in</a:t>
            </a:r>
            <a:r>
              <a:rPr sz="3200" spc="114" dirty="0">
                <a:latin typeface="Calibri"/>
                <a:cs typeface="Calibri"/>
              </a:rPr>
              <a:t> </a:t>
            </a:r>
            <a:r>
              <a:rPr sz="3200" spc="170" dirty="0">
                <a:latin typeface="Calibri"/>
                <a:cs typeface="Calibri"/>
              </a:rPr>
              <a:t>distress.</a:t>
            </a:r>
            <a:endParaRPr sz="32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1436"/>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sp>
        <p:nvSpPr>
          <p:cNvPr id="4" name="object 4"/>
          <p:cNvSpPr/>
          <p:nvPr/>
        </p:nvSpPr>
        <p:spPr>
          <a:xfrm>
            <a:off x="0" y="-1436"/>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6135928" y="2654250"/>
            <a:ext cx="6006465" cy="1361440"/>
          </a:xfrm>
          <a:prstGeom prst="rect">
            <a:avLst/>
          </a:prstGeom>
        </p:spPr>
        <p:txBody>
          <a:bodyPr vert="horz" wrap="square" lIns="0" tIns="13970" rIns="0" bIns="0" rtlCol="0">
            <a:spAutoFit/>
          </a:bodyPr>
          <a:lstStyle/>
          <a:p>
            <a:pPr marL="12700">
              <a:lnSpc>
                <a:spcPct val="100000"/>
              </a:lnSpc>
              <a:spcBef>
                <a:spcPts val="110"/>
              </a:spcBef>
            </a:pPr>
            <a:r>
              <a:rPr sz="8750" spc="100" dirty="0">
                <a:solidFill>
                  <a:srgbClr val="000000"/>
                </a:solidFill>
              </a:rPr>
              <a:t>Conclusion</a:t>
            </a:r>
            <a:endParaRPr sz="8750"/>
          </a:p>
        </p:txBody>
      </p:sp>
      <p:sp>
        <p:nvSpPr>
          <p:cNvPr id="6" name="object 6"/>
          <p:cNvSpPr txBox="1"/>
          <p:nvPr/>
        </p:nvSpPr>
        <p:spPr>
          <a:xfrm>
            <a:off x="4313378" y="4726785"/>
            <a:ext cx="9651365" cy="2161938"/>
          </a:xfrm>
          <a:prstGeom prst="rect">
            <a:avLst/>
          </a:prstGeom>
        </p:spPr>
        <p:txBody>
          <a:bodyPr vert="horz" wrap="square" lIns="0" tIns="8255" rIns="0" bIns="0" rtlCol="0">
            <a:spAutoFit/>
          </a:bodyPr>
          <a:lstStyle/>
          <a:p>
            <a:pPr marL="12700" marR="5080" algn="l">
              <a:lnSpc>
                <a:spcPct val="102099"/>
              </a:lnSpc>
              <a:spcBef>
                <a:spcPts val="65"/>
              </a:spcBef>
            </a:pPr>
            <a:r>
              <a:rPr sz="2300" spc="95" dirty="0">
                <a:latin typeface="Calibri"/>
                <a:cs typeface="Calibri"/>
              </a:rPr>
              <a:t> </a:t>
            </a:r>
            <a:r>
              <a:rPr sz="2300" spc="330" dirty="0">
                <a:latin typeface="Calibri"/>
                <a:cs typeface="Calibri"/>
              </a:rPr>
              <a:t>By </a:t>
            </a:r>
            <a:r>
              <a:rPr sz="2300" spc="300" dirty="0">
                <a:latin typeface="Calibri"/>
                <a:cs typeface="Calibri"/>
              </a:rPr>
              <a:t>examining</a:t>
            </a:r>
            <a:r>
              <a:rPr sz="2300" spc="100" dirty="0">
                <a:latin typeface="Calibri"/>
                <a:cs typeface="Calibri"/>
              </a:rPr>
              <a:t> </a:t>
            </a:r>
            <a:r>
              <a:rPr sz="2300" spc="320" dirty="0">
                <a:latin typeface="Calibri"/>
                <a:cs typeface="Calibri"/>
              </a:rPr>
              <a:t>language</a:t>
            </a:r>
            <a:r>
              <a:rPr sz="2300" spc="100" dirty="0">
                <a:latin typeface="Calibri"/>
                <a:cs typeface="Calibri"/>
              </a:rPr>
              <a:t> </a:t>
            </a:r>
            <a:r>
              <a:rPr sz="2300" spc="190" dirty="0">
                <a:latin typeface="Calibri"/>
                <a:cs typeface="Calibri"/>
              </a:rPr>
              <a:t>patterns,</a:t>
            </a:r>
            <a:r>
              <a:rPr sz="2300" spc="100" dirty="0">
                <a:latin typeface="Calibri"/>
                <a:cs typeface="Calibri"/>
              </a:rPr>
              <a:t> </a:t>
            </a:r>
            <a:r>
              <a:rPr sz="2300" spc="240" dirty="0">
                <a:latin typeface="Calibri"/>
                <a:cs typeface="Calibri"/>
              </a:rPr>
              <a:t>sentiment,</a:t>
            </a:r>
            <a:r>
              <a:rPr sz="2300" spc="100" dirty="0">
                <a:latin typeface="Calibri"/>
                <a:cs typeface="Calibri"/>
              </a:rPr>
              <a:t> </a:t>
            </a:r>
            <a:r>
              <a:rPr sz="2300" spc="185" dirty="0">
                <a:latin typeface="Calibri"/>
                <a:cs typeface="Calibri"/>
              </a:rPr>
              <a:t>topics,</a:t>
            </a:r>
            <a:r>
              <a:rPr sz="2300" spc="100" dirty="0">
                <a:latin typeface="Calibri"/>
                <a:cs typeface="Calibri"/>
              </a:rPr>
              <a:t> </a:t>
            </a:r>
            <a:r>
              <a:rPr sz="2300" spc="325" dirty="0">
                <a:latin typeface="Calibri"/>
                <a:cs typeface="Calibri"/>
              </a:rPr>
              <a:t>and</a:t>
            </a:r>
            <a:r>
              <a:rPr sz="2300" spc="100" dirty="0">
                <a:latin typeface="Calibri"/>
                <a:cs typeface="Calibri"/>
              </a:rPr>
              <a:t> </a:t>
            </a:r>
            <a:r>
              <a:rPr sz="2300" spc="195" dirty="0">
                <a:latin typeface="Calibri"/>
                <a:cs typeface="Calibri"/>
              </a:rPr>
              <a:t>risk</a:t>
            </a:r>
            <a:r>
              <a:rPr sz="2300" spc="105" dirty="0">
                <a:latin typeface="Calibri"/>
                <a:cs typeface="Calibri"/>
              </a:rPr>
              <a:t> </a:t>
            </a:r>
            <a:r>
              <a:rPr sz="2300" spc="150" dirty="0">
                <a:latin typeface="Calibri"/>
                <a:cs typeface="Calibri"/>
              </a:rPr>
              <a:t>factors, </a:t>
            </a:r>
            <a:r>
              <a:rPr sz="2300" spc="295" dirty="0">
                <a:latin typeface="Calibri"/>
                <a:cs typeface="Calibri"/>
              </a:rPr>
              <a:t>we</a:t>
            </a:r>
            <a:r>
              <a:rPr sz="2300" spc="95" dirty="0">
                <a:latin typeface="Calibri"/>
                <a:cs typeface="Calibri"/>
              </a:rPr>
              <a:t> </a:t>
            </a:r>
            <a:r>
              <a:rPr sz="2300" spc="315" dirty="0">
                <a:latin typeface="Calibri"/>
                <a:cs typeface="Calibri"/>
              </a:rPr>
              <a:t>can</a:t>
            </a:r>
            <a:r>
              <a:rPr sz="2300" spc="100" dirty="0">
                <a:latin typeface="Calibri"/>
                <a:cs typeface="Calibri"/>
              </a:rPr>
              <a:t> </a:t>
            </a:r>
            <a:r>
              <a:rPr sz="2300" spc="300" dirty="0">
                <a:latin typeface="Calibri"/>
                <a:cs typeface="Calibri"/>
              </a:rPr>
              <a:t>gain</a:t>
            </a:r>
            <a:r>
              <a:rPr sz="2300" spc="100" dirty="0">
                <a:latin typeface="Calibri"/>
                <a:cs typeface="Calibri"/>
              </a:rPr>
              <a:t> </a:t>
            </a:r>
            <a:r>
              <a:rPr sz="2300" spc="229" dirty="0">
                <a:latin typeface="Calibri"/>
                <a:cs typeface="Calibri"/>
              </a:rPr>
              <a:t>valuable</a:t>
            </a:r>
            <a:r>
              <a:rPr sz="2300" spc="95" dirty="0">
                <a:latin typeface="Calibri"/>
                <a:cs typeface="Calibri"/>
              </a:rPr>
              <a:t> </a:t>
            </a:r>
            <a:r>
              <a:rPr sz="2300" spc="250" dirty="0">
                <a:latin typeface="Calibri"/>
                <a:cs typeface="Calibri"/>
              </a:rPr>
              <a:t>insights</a:t>
            </a:r>
            <a:r>
              <a:rPr sz="2300" spc="100" dirty="0">
                <a:latin typeface="Calibri"/>
                <a:cs typeface="Calibri"/>
              </a:rPr>
              <a:t> </a:t>
            </a:r>
            <a:r>
              <a:rPr sz="2300" spc="200" dirty="0">
                <a:latin typeface="Calibri"/>
                <a:cs typeface="Calibri"/>
              </a:rPr>
              <a:t>into</a:t>
            </a:r>
            <a:r>
              <a:rPr sz="2300" spc="100" dirty="0">
                <a:latin typeface="Calibri"/>
                <a:cs typeface="Calibri"/>
              </a:rPr>
              <a:t> </a:t>
            </a:r>
            <a:r>
              <a:rPr sz="2300" spc="254" dirty="0">
                <a:latin typeface="Calibri"/>
                <a:cs typeface="Calibri"/>
              </a:rPr>
              <a:t>the</a:t>
            </a:r>
            <a:r>
              <a:rPr sz="2300" spc="95" dirty="0">
                <a:latin typeface="Calibri"/>
                <a:cs typeface="Calibri"/>
              </a:rPr>
              <a:t> </a:t>
            </a:r>
            <a:r>
              <a:rPr sz="2300" spc="260" dirty="0">
                <a:latin typeface="Calibri"/>
                <a:cs typeface="Calibri"/>
              </a:rPr>
              <a:t>emotional</a:t>
            </a:r>
            <a:r>
              <a:rPr sz="2300" spc="100" dirty="0">
                <a:latin typeface="Calibri"/>
                <a:cs typeface="Calibri"/>
              </a:rPr>
              <a:t> </a:t>
            </a:r>
            <a:r>
              <a:rPr sz="2300" spc="260" dirty="0">
                <a:latin typeface="Calibri"/>
                <a:cs typeface="Calibri"/>
              </a:rPr>
              <a:t>struggles </a:t>
            </a:r>
            <a:r>
              <a:rPr sz="2300" spc="229" dirty="0">
                <a:latin typeface="Calibri"/>
                <a:cs typeface="Calibri"/>
              </a:rPr>
              <a:t>individuals</a:t>
            </a:r>
            <a:r>
              <a:rPr sz="2300" spc="95" dirty="0">
                <a:latin typeface="Calibri"/>
                <a:cs typeface="Calibri"/>
              </a:rPr>
              <a:t> </a:t>
            </a:r>
            <a:r>
              <a:rPr sz="2300" spc="155" dirty="0">
                <a:latin typeface="Calibri"/>
                <a:cs typeface="Calibri"/>
              </a:rPr>
              <a:t>face.</a:t>
            </a:r>
            <a:r>
              <a:rPr sz="2300" spc="100" dirty="0">
                <a:latin typeface="Calibri"/>
                <a:cs typeface="Calibri"/>
              </a:rPr>
              <a:t> </a:t>
            </a:r>
            <a:r>
              <a:rPr sz="2300" spc="220" dirty="0">
                <a:latin typeface="Calibri"/>
                <a:cs typeface="Calibri"/>
              </a:rPr>
              <a:t>This</a:t>
            </a:r>
            <a:r>
              <a:rPr sz="2300" spc="95" dirty="0">
                <a:latin typeface="Calibri"/>
                <a:cs typeface="Calibri"/>
              </a:rPr>
              <a:t> </a:t>
            </a:r>
            <a:r>
              <a:rPr sz="2300" spc="300" dirty="0">
                <a:latin typeface="Calibri"/>
                <a:cs typeface="Calibri"/>
              </a:rPr>
              <a:t>knowledge</a:t>
            </a:r>
            <a:r>
              <a:rPr sz="2300" spc="100" dirty="0">
                <a:latin typeface="Calibri"/>
                <a:cs typeface="Calibri"/>
              </a:rPr>
              <a:t> </a:t>
            </a:r>
            <a:r>
              <a:rPr sz="2300" spc="315" dirty="0">
                <a:latin typeface="Calibri"/>
                <a:cs typeface="Calibri"/>
              </a:rPr>
              <a:t>can</a:t>
            </a:r>
            <a:r>
              <a:rPr sz="2300" spc="95" dirty="0">
                <a:latin typeface="Calibri"/>
                <a:cs typeface="Calibri"/>
              </a:rPr>
              <a:t> </a:t>
            </a:r>
            <a:r>
              <a:rPr sz="2300" spc="235" dirty="0">
                <a:latin typeface="Calibri"/>
                <a:cs typeface="Calibri"/>
              </a:rPr>
              <a:t>contribute</a:t>
            </a:r>
            <a:r>
              <a:rPr sz="2300" spc="100" dirty="0">
                <a:latin typeface="Calibri"/>
                <a:cs typeface="Calibri"/>
              </a:rPr>
              <a:t> </a:t>
            </a:r>
            <a:r>
              <a:rPr sz="2300" spc="180" dirty="0">
                <a:latin typeface="Calibri"/>
                <a:cs typeface="Calibri"/>
              </a:rPr>
              <a:t>to</a:t>
            </a:r>
            <a:r>
              <a:rPr sz="2300" spc="95" dirty="0">
                <a:latin typeface="Calibri"/>
                <a:cs typeface="Calibri"/>
              </a:rPr>
              <a:t> </a:t>
            </a:r>
            <a:r>
              <a:rPr sz="2300" spc="229" dirty="0">
                <a:latin typeface="Calibri"/>
                <a:cs typeface="Calibri"/>
              </a:rPr>
              <a:t>the </a:t>
            </a:r>
            <a:r>
              <a:rPr sz="2300" spc="280" dirty="0">
                <a:latin typeface="Calibri"/>
                <a:cs typeface="Calibri"/>
              </a:rPr>
              <a:t>development</a:t>
            </a:r>
            <a:r>
              <a:rPr sz="2300" spc="110" dirty="0">
                <a:latin typeface="Calibri"/>
                <a:cs typeface="Calibri"/>
              </a:rPr>
              <a:t> </a:t>
            </a:r>
            <a:r>
              <a:rPr sz="2300" spc="160" dirty="0">
                <a:latin typeface="Calibri"/>
                <a:cs typeface="Calibri"/>
              </a:rPr>
              <a:t>of</a:t>
            </a:r>
            <a:r>
              <a:rPr sz="2300" spc="114" dirty="0">
                <a:latin typeface="Calibri"/>
                <a:cs typeface="Calibri"/>
              </a:rPr>
              <a:t> </a:t>
            </a:r>
            <a:r>
              <a:rPr sz="2300" spc="185" dirty="0">
                <a:latin typeface="Calibri"/>
                <a:cs typeface="Calibri"/>
              </a:rPr>
              <a:t>effective</a:t>
            </a:r>
            <a:r>
              <a:rPr sz="2300" spc="110" dirty="0">
                <a:latin typeface="Calibri"/>
                <a:cs typeface="Calibri"/>
              </a:rPr>
              <a:t> </a:t>
            </a:r>
            <a:r>
              <a:rPr sz="2300" spc="195" dirty="0">
                <a:latin typeface="Calibri"/>
                <a:cs typeface="Calibri"/>
              </a:rPr>
              <a:t>interventions,</a:t>
            </a:r>
            <a:r>
              <a:rPr sz="2300" spc="114" dirty="0">
                <a:latin typeface="Calibri"/>
                <a:cs typeface="Calibri"/>
              </a:rPr>
              <a:t> </a:t>
            </a:r>
            <a:r>
              <a:rPr sz="2300" spc="265" dirty="0">
                <a:latin typeface="Calibri"/>
                <a:cs typeface="Calibri"/>
              </a:rPr>
              <a:t>support</a:t>
            </a:r>
            <a:r>
              <a:rPr sz="2300" spc="114" dirty="0">
                <a:latin typeface="Calibri"/>
                <a:cs typeface="Calibri"/>
              </a:rPr>
              <a:t> </a:t>
            </a:r>
            <a:r>
              <a:rPr sz="2300" spc="220" dirty="0">
                <a:latin typeface="Calibri"/>
                <a:cs typeface="Calibri"/>
              </a:rPr>
              <a:t>systems,</a:t>
            </a:r>
            <a:r>
              <a:rPr sz="2300" spc="110" dirty="0">
                <a:latin typeface="Calibri"/>
                <a:cs typeface="Calibri"/>
              </a:rPr>
              <a:t> </a:t>
            </a:r>
            <a:r>
              <a:rPr sz="2300" spc="300" dirty="0">
                <a:latin typeface="Calibri"/>
                <a:cs typeface="Calibri"/>
              </a:rPr>
              <a:t>and </a:t>
            </a:r>
            <a:r>
              <a:rPr sz="2300" spc="215" dirty="0">
                <a:latin typeface="Calibri"/>
                <a:cs typeface="Calibri"/>
              </a:rPr>
              <a:t>preventive</a:t>
            </a:r>
            <a:r>
              <a:rPr sz="2300" spc="85" dirty="0">
                <a:latin typeface="Calibri"/>
                <a:cs typeface="Calibri"/>
              </a:rPr>
              <a:t> </a:t>
            </a:r>
            <a:r>
              <a:rPr sz="2300" spc="240" dirty="0">
                <a:latin typeface="Calibri"/>
                <a:cs typeface="Calibri"/>
              </a:rPr>
              <a:t>measures.</a:t>
            </a:r>
            <a:r>
              <a:rPr sz="2300" spc="95" dirty="0">
                <a:latin typeface="Calibri"/>
                <a:cs typeface="Calibri"/>
              </a:rPr>
              <a:t> </a:t>
            </a:r>
            <a:r>
              <a:rPr sz="2300" spc="195" dirty="0">
                <a:latin typeface="Calibri"/>
                <a:cs typeface="Calibri"/>
              </a:rPr>
              <a:t>Let's</a:t>
            </a:r>
            <a:r>
              <a:rPr sz="2300" spc="95" dirty="0">
                <a:latin typeface="Calibri"/>
                <a:cs typeface="Calibri"/>
              </a:rPr>
              <a:t> </a:t>
            </a:r>
            <a:r>
              <a:rPr sz="2300" spc="260" dirty="0">
                <a:latin typeface="Calibri"/>
                <a:cs typeface="Calibri"/>
              </a:rPr>
              <a:t>work</a:t>
            </a:r>
            <a:r>
              <a:rPr sz="2300" spc="95" dirty="0">
                <a:latin typeface="Calibri"/>
                <a:cs typeface="Calibri"/>
              </a:rPr>
              <a:t> </a:t>
            </a:r>
            <a:r>
              <a:rPr sz="2300" spc="250" dirty="0">
                <a:latin typeface="Calibri"/>
                <a:cs typeface="Calibri"/>
              </a:rPr>
              <a:t>together</a:t>
            </a:r>
            <a:r>
              <a:rPr sz="2300" spc="100" dirty="0">
                <a:latin typeface="Calibri"/>
                <a:cs typeface="Calibri"/>
              </a:rPr>
              <a:t> </a:t>
            </a:r>
            <a:r>
              <a:rPr sz="2300" spc="180" dirty="0">
                <a:latin typeface="Calibri"/>
                <a:cs typeface="Calibri"/>
              </a:rPr>
              <a:t>to</a:t>
            </a:r>
            <a:r>
              <a:rPr sz="2300" spc="95" dirty="0">
                <a:latin typeface="Calibri"/>
                <a:cs typeface="Calibri"/>
              </a:rPr>
              <a:t> </a:t>
            </a:r>
            <a:r>
              <a:rPr sz="2300" spc="210" dirty="0">
                <a:latin typeface="Calibri"/>
                <a:cs typeface="Calibri"/>
              </a:rPr>
              <a:t>create</a:t>
            </a:r>
            <a:r>
              <a:rPr sz="2300" spc="95" dirty="0">
                <a:latin typeface="Calibri"/>
                <a:cs typeface="Calibri"/>
              </a:rPr>
              <a:t> </a:t>
            </a:r>
            <a:r>
              <a:rPr sz="2300" spc="260" dirty="0">
                <a:latin typeface="Calibri"/>
                <a:cs typeface="Calibri"/>
              </a:rPr>
              <a:t>a</a:t>
            </a:r>
            <a:r>
              <a:rPr sz="2300" spc="95" dirty="0">
                <a:latin typeface="Calibri"/>
                <a:cs typeface="Calibri"/>
              </a:rPr>
              <a:t> </a:t>
            </a:r>
            <a:r>
              <a:rPr sz="2300" spc="229" dirty="0">
                <a:latin typeface="Calibri"/>
                <a:cs typeface="Calibri"/>
              </a:rPr>
              <a:t>world</a:t>
            </a:r>
            <a:r>
              <a:rPr sz="2300" spc="100" dirty="0">
                <a:latin typeface="Calibri"/>
                <a:cs typeface="Calibri"/>
              </a:rPr>
              <a:t> </a:t>
            </a:r>
            <a:r>
              <a:rPr sz="2300" spc="254" dirty="0">
                <a:latin typeface="Calibri"/>
                <a:cs typeface="Calibri"/>
              </a:rPr>
              <a:t>where </a:t>
            </a:r>
            <a:r>
              <a:rPr sz="2300" spc="229" dirty="0">
                <a:latin typeface="Calibri"/>
                <a:cs typeface="Calibri"/>
              </a:rPr>
              <a:t>everyone</a:t>
            </a:r>
            <a:r>
              <a:rPr sz="2300" spc="95" dirty="0">
                <a:latin typeface="Calibri"/>
                <a:cs typeface="Calibri"/>
              </a:rPr>
              <a:t> </a:t>
            </a:r>
            <a:r>
              <a:rPr sz="2300" spc="175" dirty="0">
                <a:latin typeface="Calibri"/>
                <a:cs typeface="Calibri"/>
              </a:rPr>
              <a:t>feels</a:t>
            </a:r>
            <a:r>
              <a:rPr sz="2300" spc="100" dirty="0">
                <a:latin typeface="Calibri"/>
                <a:cs typeface="Calibri"/>
              </a:rPr>
              <a:t> </a:t>
            </a:r>
            <a:r>
              <a:rPr sz="2300" spc="270" dirty="0">
                <a:latin typeface="Calibri"/>
                <a:cs typeface="Calibri"/>
              </a:rPr>
              <a:t>supported</a:t>
            </a:r>
            <a:r>
              <a:rPr sz="2300" spc="100" dirty="0">
                <a:latin typeface="Calibri"/>
                <a:cs typeface="Calibri"/>
              </a:rPr>
              <a:t> </a:t>
            </a:r>
            <a:r>
              <a:rPr sz="2300" spc="325" dirty="0">
                <a:latin typeface="Calibri"/>
                <a:cs typeface="Calibri"/>
              </a:rPr>
              <a:t>and</a:t>
            </a:r>
            <a:r>
              <a:rPr sz="2300" spc="100" dirty="0">
                <a:latin typeface="Calibri"/>
                <a:cs typeface="Calibri"/>
              </a:rPr>
              <a:t> </a:t>
            </a:r>
            <a:r>
              <a:rPr sz="2300" spc="190" dirty="0">
                <a:latin typeface="Calibri"/>
                <a:cs typeface="Calibri"/>
              </a:rPr>
              <a:t>valued.</a:t>
            </a:r>
            <a:endParaRPr sz="23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28E6-3B4F-40C9-E542-52FB06B8EA7A}"/>
              </a:ext>
            </a:extLst>
          </p:cNvPr>
          <p:cNvSpPr>
            <a:spLocks noGrp="1"/>
          </p:cNvSpPr>
          <p:nvPr>
            <p:ph type="title"/>
          </p:nvPr>
        </p:nvSpPr>
        <p:spPr>
          <a:xfrm>
            <a:off x="695295" y="724992"/>
            <a:ext cx="16910108" cy="661720"/>
          </a:xfrm>
        </p:spPr>
        <p:txBody>
          <a:bodyPr>
            <a:normAutofit fontScale="90000"/>
          </a:bodyPr>
          <a:lstStyle/>
          <a:p>
            <a:r>
              <a:rPr lang="en-IN" dirty="0"/>
              <a:t> </a:t>
            </a:r>
          </a:p>
        </p:txBody>
      </p:sp>
      <p:sp>
        <p:nvSpPr>
          <p:cNvPr id="4" name="TextBox 3">
            <a:extLst>
              <a:ext uri="{FF2B5EF4-FFF2-40B4-BE49-F238E27FC236}">
                <a16:creationId xmlns:a16="http://schemas.microsoft.com/office/drawing/2014/main" id="{D621A964-F0DE-5DAD-4F79-B5770E877FC9}"/>
              </a:ext>
            </a:extLst>
          </p:cNvPr>
          <p:cNvSpPr txBox="1"/>
          <p:nvPr/>
        </p:nvSpPr>
        <p:spPr>
          <a:xfrm>
            <a:off x="539750" y="1403074"/>
            <a:ext cx="9598055" cy="1015663"/>
          </a:xfrm>
          <a:prstGeom prst="rect">
            <a:avLst/>
          </a:prstGeom>
          <a:noFill/>
        </p:spPr>
        <p:txBody>
          <a:bodyPr wrap="square" rtlCol="0">
            <a:spAutoFit/>
          </a:bodyPr>
          <a:lstStyle/>
          <a:p>
            <a:r>
              <a:rPr lang="en-IN" sz="6000" dirty="0">
                <a:latin typeface="+mn-lt"/>
              </a:rPr>
              <a:t>CONTENTS</a:t>
            </a:r>
          </a:p>
        </p:txBody>
      </p:sp>
      <p:sp>
        <p:nvSpPr>
          <p:cNvPr id="5" name="TextBox 4">
            <a:extLst>
              <a:ext uri="{FF2B5EF4-FFF2-40B4-BE49-F238E27FC236}">
                <a16:creationId xmlns:a16="http://schemas.microsoft.com/office/drawing/2014/main" id="{A6A52B1E-72A4-DAC3-ABE8-6C835C341804}"/>
              </a:ext>
            </a:extLst>
          </p:cNvPr>
          <p:cNvSpPr txBox="1"/>
          <p:nvPr/>
        </p:nvSpPr>
        <p:spPr>
          <a:xfrm>
            <a:off x="311150" y="2559050"/>
            <a:ext cx="6934200" cy="6063198"/>
          </a:xfrm>
          <a:prstGeom prst="rect">
            <a:avLst/>
          </a:prstGeom>
          <a:noFill/>
        </p:spPr>
        <p:txBody>
          <a:bodyPr wrap="square" rtlCol="0">
            <a:spAutoFit/>
          </a:bodyPr>
          <a:lstStyle/>
          <a:p>
            <a:pPr marL="571500" indent="-571500">
              <a:buClr>
                <a:schemeClr val="tx1"/>
              </a:buClr>
              <a:buFont typeface="Arial" panose="020B0604020202020204" pitchFamily="34" charset="0"/>
              <a:buChar char="•"/>
            </a:pPr>
            <a:r>
              <a:rPr lang="en-IN" sz="2800" cap="small" dirty="0">
                <a:latin typeface="+mn-lt"/>
              </a:rPr>
              <a:t>Introduction</a:t>
            </a:r>
          </a:p>
          <a:p>
            <a:pPr marL="571500" indent="-571500">
              <a:buClr>
                <a:schemeClr val="tx1"/>
              </a:buClr>
              <a:buFont typeface="Arial" panose="020B0604020202020204" pitchFamily="34" charset="0"/>
              <a:buChar char="•"/>
            </a:pPr>
            <a:r>
              <a:rPr lang="en-IN" sz="2800" cap="small" dirty="0">
                <a:latin typeface="+mn-lt"/>
              </a:rPr>
              <a:t>Research objective</a:t>
            </a:r>
          </a:p>
          <a:p>
            <a:pPr marL="571500" indent="-571500">
              <a:buClr>
                <a:schemeClr val="tx1"/>
              </a:buClr>
              <a:buFont typeface="Arial" panose="020B0604020202020204" pitchFamily="34" charset="0"/>
              <a:buChar char="•"/>
            </a:pPr>
            <a:r>
              <a:rPr lang="en-IN" sz="2800" cap="small" dirty="0">
                <a:latin typeface="+mn-lt"/>
              </a:rPr>
              <a:t>Data collection</a:t>
            </a:r>
          </a:p>
          <a:p>
            <a:pPr marL="571500" indent="-571500">
              <a:buClr>
                <a:schemeClr val="tx1"/>
              </a:buClr>
              <a:buFont typeface="Arial" panose="020B0604020202020204" pitchFamily="34" charset="0"/>
              <a:buChar char="•"/>
            </a:pPr>
            <a:r>
              <a:rPr lang="en-IN" sz="2800" cap="small" dirty="0">
                <a:latin typeface="+mn-lt"/>
              </a:rPr>
              <a:t>Data preprocessing</a:t>
            </a:r>
          </a:p>
          <a:p>
            <a:pPr marL="571500" indent="-571500">
              <a:buClr>
                <a:schemeClr val="tx1"/>
              </a:buClr>
              <a:buFont typeface="Arial" panose="020B0604020202020204" pitchFamily="34" charset="0"/>
              <a:buChar char="•"/>
            </a:pPr>
            <a:r>
              <a:rPr lang="en-IN" sz="2800" cap="small" dirty="0">
                <a:latin typeface="+mn-lt"/>
              </a:rPr>
              <a:t>Progression between subreddits</a:t>
            </a:r>
          </a:p>
          <a:p>
            <a:pPr marL="342900" indent="-342900">
              <a:buClr>
                <a:schemeClr val="tx1"/>
              </a:buClr>
              <a:buFont typeface="Arial" panose="020B0604020202020204" pitchFamily="34" charset="0"/>
              <a:buChar char="•"/>
            </a:pPr>
            <a:r>
              <a:rPr lang="en-IN" sz="2800" cap="small" dirty="0">
                <a:latin typeface="+mn-lt"/>
              </a:rPr>
              <a:t>  Changes in user behaviour over  time</a:t>
            </a:r>
          </a:p>
          <a:p>
            <a:pPr marL="342900" indent="-342900">
              <a:buClr>
                <a:schemeClr val="tx1"/>
              </a:buClr>
              <a:buFont typeface="Arial" panose="020B0604020202020204" pitchFamily="34" charset="0"/>
              <a:buChar char="•"/>
            </a:pPr>
            <a:r>
              <a:rPr lang="en-IN" sz="2800" cap="small" dirty="0">
                <a:latin typeface="+mn-lt"/>
              </a:rPr>
              <a:t>  Sentiment analysis</a:t>
            </a:r>
          </a:p>
          <a:p>
            <a:pPr marL="571500" indent="-571500">
              <a:buClr>
                <a:schemeClr val="tx1"/>
              </a:buClr>
              <a:buFont typeface="Arial" panose="020B0604020202020204" pitchFamily="34" charset="0"/>
              <a:buChar char="•"/>
            </a:pPr>
            <a:r>
              <a:rPr lang="en-IN" sz="2800" cap="small" dirty="0">
                <a:latin typeface="+mn-lt"/>
              </a:rPr>
              <a:t>Topic modelling</a:t>
            </a:r>
          </a:p>
          <a:p>
            <a:pPr marL="571500" indent="-571500">
              <a:buClr>
                <a:schemeClr val="tx1"/>
              </a:buClr>
              <a:buFont typeface="Arial" panose="020B0604020202020204" pitchFamily="34" charset="0"/>
              <a:buChar char="•"/>
            </a:pPr>
            <a:r>
              <a:rPr lang="en-IN" sz="2800" cap="small" dirty="0">
                <a:latin typeface="+mn-lt"/>
              </a:rPr>
              <a:t>LIMITATIONS</a:t>
            </a:r>
          </a:p>
          <a:p>
            <a:pPr marL="571500" indent="-571500">
              <a:buClr>
                <a:schemeClr val="tx1"/>
              </a:buClr>
              <a:buFont typeface="Arial" panose="020B0604020202020204" pitchFamily="34" charset="0"/>
              <a:buChar char="•"/>
            </a:pPr>
            <a:r>
              <a:rPr lang="en-IN" sz="2800" cap="small" dirty="0">
                <a:latin typeface="+mn-lt"/>
              </a:rPr>
              <a:t>CONCLUSION</a:t>
            </a:r>
          </a:p>
          <a:p>
            <a:pPr>
              <a:buClr>
                <a:schemeClr val="tx1"/>
              </a:buClr>
            </a:pPr>
            <a:endParaRPr lang="en-IN" sz="3600" dirty="0">
              <a:latin typeface="+mn-lt"/>
            </a:endParaRPr>
          </a:p>
          <a:p>
            <a:pPr marL="571500" indent="-571500">
              <a:buClr>
                <a:schemeClr val="tx1"/>
              </a:buClr>
              <a:buFont typeface="Arial" panose="020B0604020202020204" pitchFamily="34" charset="0"/>
              <a:buChar char="•"/>
            </a:pPr>
            <a:endParaRPr lang="en-IN" sz="3600" dirty="0">
              <a:latin typeface="+mn-lt"/>
            </a:endParaRPr>
          </a:p>
          <a:p>
            <a:pPr marL="571500" indent="-571500">
              <a:buClr>
                <a:schemeClr val="tx1"/>
              </a:buClr>
              <a:buFont typeface="Arial" panose="020B0604020202020204" pitchFamily="34" charset="0"/>
              <a:buChar char="•"/>
            </a:pPr>
            <a:endParaRPr lang="en-IN" sz="3600" dirty="0">
              <a:latin typeface="+mn-lt"/>
            </a:endParaRPr>
          </a:p>
        </p:txBody>
      </p:sp>
    </p:spTree>
    <p:extLst>
      <p:ext uri="{BB962C8B-B14F-4D97-AF65-F5344CB8AC3E}">
        <p14:creationId xmlns:p14="http://schemas.microsoft.com/office/powerpoint/2010/main" val="203725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 y="317935"/>
            <a:ext cx="17754600" cy="9981765"/>
          </a:xfrm>
          <a:custGeom>
            <a:avLst/>
            <a:gdLst/>
            <a:ahLst/>
            <a:cxnLst/>
            <a:rect l="l" t="t" r="r" b="b"/>
            <a:pathLst>
              <a:path w="18288000" h="10287000">
                <a:moveTo>
                  <a:pt x="0" y="0"/>
                </a:moveTo>
                <a:lnTo>
                  <a:pt x="18287999" y="0"/>
                </a:lnTo>
                <a:lnTo>
                  <a:pt x="18287999" y="10286999"/>
                </a:lnTo>
                <a:lnTo>
                  <a:pt x="0" y="10286999"/>
                </a:lnTo>
                <a:lnTo>
                  <a:pt x="0" y="0"/>
                </a:lnTo>
                <a:close/>
              </a:path>
            </a:pathLst>
          </a:custGeom>
          <a:ln/>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pic>
        <p:nvPicPr>
          <p:cNvPr id="4" name="object 4"/>
          <p:cNvPicPr/>
          <p:nvPr/>
        </p:nvPicPr>
        <p:blipFill>
          <a:blip r:embed="rId2" cstate="print"/>
          <a:stretch>
            <a:fillRect/>
          </a:stretch>
        </p:blipFill>
        <p:spPr>
          <a:xfrm>
            <a:off x="0" y="0"/>
            <a:ext cx="9143999" cy="10286999"/>
          </a:xfrm>
          <a:prstGeom prst="rect">
            <a:avLst/>
          </a:prstGeom>
        </p:spPr>
      </p:pic>
      <p:sp>
        <p:nvSpPr>
          <p:cNvPr id="11" name="TextBox 10">
            <a:extLst>
              <a:ext uri="{FF2B5EF4-FFF2-40B4-BE49-F238E27FC236}">
                <a16:creationId xmlns:a16="http://schemas.microsoft.com/office/drawing/2014/main" id="{8105F26D-9464-A450-DA6D-AB2D6D246703}"/>
              </a:ext>
            </a:extLst>
          </p:cNvPr>
          <p:cNvSpPr txBox="1"/>
          <p:nvPr/>
        </p:nvSpPr>
        <p:spPr>
          <a:xfrm>
            <a:off x="9683750" y="1644650"/>
            <a:ext cx="7092952" cy="1292662"/>
          </a:xfrm>
          <a:prstGeom prst="rect">
            <a:avLst/>
          </a:prstGeom>
          <a:noFill/>
        </p:spPr>
        <p:txBody>
          <a:bodyPr wrap="square" rtlCol="0">
            <a:spAutoFit/>
          </a:bodyPr>
          <a:lstStyle/>
          <a:p>
            <a:endParaRPr lang="en-IN" dirty="0"/>
          </a:p>
          <a:p>
            <a:endParaRPr lang="en-IN" sz="6000" dirty="0"/>
          </a:p>
        </p:txBody>
      </p:sp>
      <p:sp>
        <p:nvSpPr>
          <p:cNvPr id="15" name="TextBox 14">
            <a:extLst>
              <a:ext uri="{FF2B5EF4-FFF2-40B4-BE49-F238E27FC236}">
                <a16:creationId xmlns:a16="http://schemas.microsoft.com/office/drawing/2014/main" id="{C6CDD781-ACC2-23F4-D1C2-D736FF14A25F}"/>
              </a:ext>
            </a:extLst>
          </p:cNvPr>
          <p:cNvSpPr txBox="1"/>
          <p:nvPr/>
        </p:nvSpPr>
        <p:spPr>
          <a:xfrm>
            <a:off x="9455150" y="2454532"/>
            <a:ext cx="7010400" cy="16004381"/>
          </a:xfrm>
          <a:prstGeom prst="rect">
            <a:avLst/>
          </a:prstGeom>
          <a:noFill/>
        </p:spPr>
        <p:txBody>
          <a:bodyPr wrap="square" rtlCol="0">
            <a:spAutoFit/>
          </a:bodyPr>
          <a:lstStyle/>
          <a:p>
            <a:endParaRPr lang="en-US" sz="2800" b="0" i="0" u="none" strike="noStrike" baseline="0" dirty="0">
              <a:latin typeface="LinLibertineT"/>
            </a:endParaRPr>
          </a:p>
          <a:p>
            <a:pPr marL="457200" indent="-457200">
              <a:buFont typeface="Arial" panose="020B0604020202020204" pitchFamily="34" charset="0"/>
              <a:buChar char="•"/>
            </a:pPr>
            <a:r>
              <a:rPr lang="en-US" sz="2800" b="0" i="0" u="none" strike="noStrike" baseline="0" dirty="0">
                <a:latin typeface="LinLibertineT"/>
              </a:rPr>
              <a:t>Social media has become another venue for those struggling with </a:t>
            </a:r>
            <a:r>
              <a:rPr lang="en-IN" sz="2800" b="0" i="0" u="none" strike="noStrike" baseline="0" dirty="0">
                <a:latin typeface="LinLibertineT"/>
              </a:rPr>
              <a:t>thoughts of suicide.</a:t>
            </a:r>
          </a:p>
          <a:p>
            <a:pPr marL="457200" indent="-457200">
              <a:buFont typeface="Arial" panose="020B0604020202020204" pitchFamily="34" charset="0"/>
              <a:buChar char="•"/>
            </a:pPr>
            <a:r>
              <a:rPr lang="en-US" sz="2800" b="0" i="0" u="none" strike="noStrike" baseline="0" dirty="0">
                <a:latin typeface="LinLibertineT"/>
              </a:rPr>
              <a:t>With the increase in popularity of social media, many individuals turn to social media looking for peer support with mental health conditions such as depression and suicide . This presents an opportunity for early detection or intervention on social media platforms when this behavior is observed.</a:t>
            </a:r>
            <a:endParaRPr lang="en-IN" sz="2800" b="0" i="0" u="none" strike="noStrike" baseline="0" dirty="0">
              <a:latin typeface="LinLibertineT"/>
            </a:endParaRPr>
          </a:p>
          <a:p>
            <a:pPr marL="457200" indent="-457200" algn="l">
              <a:buFont typeface="Arial" panose="020B0604020202020204" pitchFamily="34" charset="0"/>
              <a:buChar char="•"/>
            </a:pPr>
            <a:r>
              <a:rPr lang="en-US" sz="2800" b="0" i="0" u="none" strike="noStrike" baseline="0" dirty="0">
                <a:latin typeface="LinLibertineT"/>
              </a:rPr>
              <a:t>In our study we seek to better understand patterns in these users' behaviors, particularly on the Reddit social media platform. This study will explore how Reddit</a:t>
            </a:r>
            <a:r>
              <a:rPr lang="en-US" sz="2800" dirty="0">
                <a:latin typeface="LinLibertineT"/>
              </a:rPr>
              <a:t> </a:t>
            </a:r>
            <a:r>
              <a:rPr lang="en-US" sz="2800" b="0" i="0" u="none" strike="noStrike" baseline="0" dirty="0">
                <a:latin typeface="LinLibertineT"/>
              </a:rPr>
              <a:t>users move or progress between subreddits until they express active </a:t>
            </a:r>
            <a:r>
              <a:rPr lang="en-IN" sz="2800" b="0" i="0" u="none" strike="noStrike" baseline="0" dirty="0">
                <a:latin typeface="LinLibertineT"/>
              </a:rPr>
              <a:t>suicidal ideation</a:t>
            </a: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latin typeface="LinLibertineT"/>
            </a:endParaRPr>
          </a:p>
          <a:p>
            <a:endParaRPr lang="en-IN" dirty="0"/>
          </a:p>
        </p:txBody>
      </p:sp>
      <p:sp>
        <p:nvSpPr>
          <p:cNvPr id="17" name="TextBox 16">
            <a:extLst>
              <a:ext uri="{FF2B5EF4-FFF2-40B4-BE49-F238E27FC236}">
                <a16:creationId xmlns:a16="http://schemas.microsoft.com/office/drawing/2014/main" id="{07C6C0AE-4C55-F672-E5A3-5EC08F11676B}"/>
              </a:ext>
            </a:extLst>
          </p:cNvPr>
          <p:cNvSpPr txBox="1"/>
          <p:nvPr/>
        </p:nvSpPr>
        <p:spPr>
          <a:xfrm>
            <a:off x="9836150" y="1614597"/>
            <a:ext cx="4114800" cy="1323439"/>
          </a:xfrm>
          <a:prstGeom prst="rect">
            <a:avLst/>
          </a:prstGeom>
          <a:noFill/>
        </p:spPr>
        <p:txBody>
          <a:bodyPr wrap="square" rtlCol="0">
            <a:spAutoFit/>
          </a:bodyPr>
          <a:lstStyle/>
          <a:p>
            <a:endParaRPr lang="en-IN" sz="4000" dirty="0">
              <a:latin typeface="Calibri" panose="020F0502020204030204" pitchFamily="34" charset="0"/>
              <a:cs typeface="Calibri" panose="020F0502020204030204" pitchFamily="34" charset="0"/>
            </a:endParaRPr>
          </a:p>
          <a:p>
            <a:r>
              <a:rPr lang="en-IN" sz="4000" dirty="0">
                <a:latin typeface="Calibri" panose="020F0502020204030204" pitchFamily="34" charset="0"/>
                <a:cs typeface="Calibri" panose="020F0502020204030204" pitchFamily="34"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1427"/>
            <a:ext cx="8124824" cy="9947718"/>
          </a:xfrm>
          <a:prstGeom prst="rect">
            <a:avLst/>
          </a:prstGeom>
        </p:spPr>
      </p:pic>
      <p:sp>
        <p:nvSpPr>
          <p:cNvPr id="3" name="object 3"/>
          <p:cNvSpPr txBox="1">
            <a:spLocks noGrp="1"/>
          </p:cNvSpPr>
          <p:nvPr>
            <p:ph type="title"/>
          </p:nvPr>
        </p:nvSpPr>
        <p:spPr>
          <a:xfrm>
            <a:off x="8534187" y="724992"/>
            <a:ext cx="8648700" cy="1106713"/>
          </a:xfrm>
          <a:prstGeom prst="rect">
            <a:avLst/>
          </a:prstGeom>
          <a:solidFill>
            <a:srgbClr val="000000"/>
          </a:solidFill>
        </p:spPr>
        <p:txBody>
          <a:bodyPr vert="horz" wrap="square" lIns="0" tIns="425450" rIns="0" bIns="0" rtlCol="0">
            <a:spAutoFit/>
          </a:bodyPr>
          <a:lstStyle/>
          <a:p>
            <a:pPr marR="27940" algn="ctr">
              <a:lnSpc>
                <a:spcPct val="100000"/>
              </a:lnSpc>
              <a:spcBef>
                <a:spcPts val="3350"/>
              </a:spcBef>
            </a:pPr>
            <a:r>
              <a:rPr sz="4400" spc="-10" dirty="0">
                <a:latin typeface="Trebuchet MS"/>
                <a:cs typeface="Trebuchet MS"/>
              </a:rPr>
              <a:t>Research</a:t>
            </a:r>
            <a:r>
              <a:rPr sz="4400" spc="-305" dirty="0">
                <a:latin typeface="Trebuchet MS"/>
                <a:cs typeface="Trebuchet MS"/>
              </a:rPr>
              <a:t> </a:t>
            </a:r>
            <a:r>
              <a:rPr sz="4400" spc="-10" dirty="0">
                <a:latin typeface="Trebuchet MS"/>
                <a:cs typeface="Trebuchet MS"/>
              </a:rPr>
              <a:t>Objective</a:t>
            </a:r>
            <a:endParaRPr sz="4400" dirty="0">
              <a:latin typeface="Trebuchet MS"/>
              <a:cs typeface="Trebuchet MS"/>
            </a:endParaRPr>
          </a:p>
        </p:txBody>
      </p:sp>
      <p:sp>
        <p:nvSpPr>
          <p:cNvPr id="4" name="object 4"/>
          <p:cNvSpPr txBox="1"/>
          <p:nvPr/>
        </p:nvSpPr>
        <p:spPr>
          <a:xfrm>
            <a:off x="8571017" y="2635250"/>
            <a:ext cx="7529830" cy="4425950"/>
          </a:xfrm>
          <a:prstGeom prst="rect">
            <a:avLst/>
          </a:prstGeom>
        </p:spPr>
        <p:txBody>
          <a:bodyPr vert="horz" wrap="square" lIns="0" tIns="9525" rIns="0" bIns="0" rtlCol="0">
            <a:spAutoFit/>
          </a:bodyPr>
          <a:lstStyle/>
          <a:p>
            <a:pPr marL="354965" marR="5080" indent="-342900" algn="ctr">
              <a:lnSpc>
                <a:spcPct val="117900"/>
              </a:lnSpc>
              <a:spcBef>
                <a:spcPts val="75"/>
              </a:spcBef>
              <a:buFont typeface="Arial" panose="020B0604020202020204" pitchFamily="34" charset="0"/>
              <a:buChar char="•"/>
            </a:pPr>
            <a:r>
              <a:rPr sz="2450" spc="290" dirty="0">
                <a:latin typeface="Calibri"/>
                <a:cs typeface="Calibri"/>
              </a:rPr>
              <a:t>The</a:t>
            </a:r>
            <a:r>
              <a:rPr sz="2450" spc="100" dirty="0">
                <a:latin typeface="Calibri"/>
                <a:cs typeface="Calibri"/>
              </a:rPr>
              <a:t> </a:t>
            </a:r>
            <a:r>
              <a:rPr sz="2450" b="1" spc="280" dirty="0">
                <a:latin typeface="Calibri"/>
                <a:cs typeface="Calibri"/>
              </a:rPr>
              <a:t>objective</a:t>
            </a:r>
            <a:r>
              <a:rPr sz="2450" b="1" spc="105" dirty="0">
                <a:latin typeface="Calibri"/>
                <a:cs typeface="Calibri"/>
              </a:rPr>
              <a:t> </a:t>
            </a:r>
            <a:r>
              <a:rPr sz="2450" spc="170" dirty="0">
                <a:latin typeface="Calibri"/>
                <a:cs typeface="Calibri"/>
              </a:rPr>
              <a:t>of</a:t>
            </a:r>
            <a:r>
              <a:rPr sz="2450" spc="100" dirty="0">
                <a:latin typeface="Calibri"/>
                <a:cs typeface="Calibri"/>
              </a:rPr>
              <a:t> </a:t>
            </a:r>
            <a:r>
              <a:rPr sz="2450" spc="225" dirty="0">
                <a:latin typeface="Calibri"/>
                <a:cs typeface="Calibri"/>
              </a:rPr>
              <a:t>this</a:t>
            </a:r>
            <a:r>
              <a:rPr sz="2450" spc="100" dirty="0">
                <a:latin typeface="Calibri"/>
                <a:cs typeface="Calibri"/>
              </a:rPr>
              <a:t> </a:t>
            </a:r>
            <a:r>
              <a:rPr sz="2450" spc="240" dirty="0">
                <a:latin typeface="Calibri"/>
                <a:cs typeface="Calibri"/>
              </a:rPr>
              <a:t>research</a:t>
            </a:r>
            <a:r>
              <a:rPr sz="2450" spc="100" dirty="0">
                <a:latin typeface="Calibri"/>
                <a:cs typeface="Calibri"/>
              </a:rPr>
              <a:t> </a:t>
            </a:r>
            <a:r>
              <a:rPr sz="2450" spc="170" dirty="0">
                <a:latin typeface="Calibri"/>
                <a:cs typeface="Calibri"/>
              </a:rPr>
              <a:t>is</a:t>
            </a:r>
            <a:r>
              <a:rPr sz="2450" spc="95" dirty="0">
                <a:latin typeface="Calibri"/>
                <a:cs typeface="Calibri"/>
              </a:rPr>
              <a:t> </a:t>
            </a:r>
            <a:r>
              <a:rPr sz="2450" spc="190" dirty="0">
                <a:latin typeface="Calibri"/>
                <a:cs typeface="Calibri"/>
              </a:rPr>
              <a:t>to</a:t>
            </a:r>
            <a:r>
              <a:rPr sz="2450" spc="100" dirty="0">
                <a:latin typeface="Calibri"/>
                <a:cs typeface="Calibri"/>
              </a:rPr>
              <a:t> </a:t>
            </a:r>
            <a:r>
              <a:rPr sz="2450" spc="245" dirty="0">
                <a:latin typeface="Calibri"/>
                <a:cs typeface="Calibri"/>
              </a:rPr>
              <a:t>analyze </a:t>
            </a:r>
            <a:r>
              <a:rPr sz="2450" spc="240" dirty="0">
                <a:latin typeface="Calibri"/>
                <a:cs typeface="Calibri"/>
              </a:rPr>
              <a:t>suicidal</a:t>
            </a:r>
            <a:r>
              <a:rPr sz="2450" spc="105" dirty="0">
                <a:latin typeface="Calibri"/>
                <a:cs typeface="Calibri"/>
              </a:rPr>
              <a:t> </a:t>
            </a:r>
            <a:r>
              <a:rPr sz="2450" spc="235" dirty="0">
                <a:latin typeface="Calibri"/>
                <a:cs typeface="Calibri"/>
              </a:rPr>
              <a:t>ideation</a:t>
            </a:r>
            <a:r>
              <a:rPr sz="2450" spc="110" dirty="0">
                <a:latin typeface="Calibri"/>
                <a:cs typeface="Calibri"/>
              </a:rPr>
              <a:t> </a:t>
            </a:r>
            <a:r>
              <a:rPr sz="2450" spc="320" dirty="0">
                <a:latin typeface="Calibri"/>
                <a:cs typeface="Calibri"/>
              </a:rPr>
              <a:t>on</a:t>
            </a:r>
            <a:r>
              <a:rPr sz="2450" spc="110" dirty="0">
                <a:latin typeface="Calibri"/>
                <a:cs typeface="Calibri"/>
              </a:rPr>
              <a:t> </a:t>
            </a:r>
            <a:r>
              <a:rPr sz="2450" spc="295" dirty="0">
                <a:latin typeface="Calibri"/>
                <a:cs typeface="Calibri"/>
              </a:rPr>
              <a:t>Reddit</a:t>
            </a:r>
            <a:r>
              <a:rPr sz="2450" spc="110" dirty="0">
                <a:latin typeface="Calibri"/>
                <a:cs typeface="Calibri"/>
              </a:rPr>
              <a:t> </a:t>
            </a:r>
            <a:r>
              <a:rPr sz="2450" spc="325" dirty="0">
                <a:latin typeface="Calibri"/>
                <a:cs typeface="Calibri"/>
              </a:rPr>
              <a:t>using</a:t>
            </a:r>
            <a:r>
              <a:rPr sz="2450" spc="114" dirty="0">
                <a:latin typeface="Calibri"/>
                <a:cs typeface="Calibri"/>
              </a:rPr>
              <a:t> </a:t>
            </a:r>
            <a:r>
              <a:rPr sz="2450" b="1" spc="260" dirty="0">
                <a:latin typeface="Calibri"/>
                <a:cs typeface="Calibri"/>
              </a:rPr>
              <a:t>Natural </a:t>
            </a:r>
            <a:r>
              <a:rPr sz="2450" b="1" spc="415" dirty="0">
                <a:latin typeface="Calibri"/>
                <a:cs typeface="Calibri"/>
              </a:rPr>
              <a:t>Language</a:t>
            </a:r>
            <a:r>
              <a:rPr sz="2450" b="1" spc="155" dirty="0">
                <a:latin typeface="Calibri"/>
                <a:cs typeface="Calibri"/>
              </a:rPr>
              <a:t> </a:t>
            </a:r>
            <a:r>
              <a:rPr sz="2450" b="1" spc="305" dirty="0">
                <a:latin typeface="Calibri"/>
                <a:cs typeface="Calibri"/>
              </a:rPr>
              <a:t>Processing</a:t>
            </a:r>
            <a:r>
              <a:rPr sz="2450" spc="305" dirty="0">
                <a:latin typeface="Calibri"/>
                <a:cs typeface="Calibri"/>
              </a:rPr>
              <a:t>.</a:t>
            </a:r>
            <a:r>
              <a:rPr sz="2450" spc="100" dirty="0">
                <a:latin typeface="Calibri"/>
                <a:cs typeface="Calibri"/>
              </a:rPr>
              <a:t> </a:t>
            </a:r>
            <a:r>
              <a:rPr sz="2450" spc="370" dirty="0">
                <a:latin typeface="Calibri"/>
                <a:cs typeface="Calibri"/>
              </a:rPr>
              <a:t>By</a:t>
            </a:r>
            <a:r>
              <a:rPr sz="2450" spc="100" dirty="0">
                <a:latin typeface="Calibri"/>
                <a:cs typeface="Calibri"/>
              </a:rPr>
              <a:t> </a:t>
            </a:r>
            <a:r>
              <a:rPr sz="2450" spc="320" dirty="0">
                <a:latin typeface="Calibri"/>
                <a:cs typeface="Calibri"/>
              </a:rPr>
              <a:t>examining</a:t>
            </a:r>
            <a:r>
              <a:rPr sz="2450" spc="105" dirty="0">
                <a:latin typeface="Calibri"/>
                <a:cs typeface="Calibri"/>
              </a:rPr>
              <a:t> </a:t>
            </a:r>
            <a:r>
              <a:rPr sz="2450" spc="250" dirty="0">
                <a:latin typeface="Calibri"/>
                <a:cs typeface="Calibri"/>
              </a:rPr>
              <a:t>the </a:t>
            </a:r>
            <a:r>
              <a:rPr sz="2450" spc="345" dirty="0">
                <a:latin typeface="Calibri"/>
                <a:cs typeface="Calibri"/>
              </a:rPr>
              <a:t>language</a:t>
            </a:r>
            <a:r>
              <a:rPr sz="2450" spc="100" dirty="0">
                <a:latin typeface="Calibri"/>
                <a:cs typeface="Calibri"/>
              </a:rPr>
              <a:t> </a:t>
            </a:r>
            <a:r>
              <a:rPr sz="2450" spc="240" dirty="0">
                <a:latin typeface="Calibri"/>
                <a:cs typeface="Calibri"/>
              </a:rPr>
              <a:t>patterns</a:t>
            </a:r>
            <a:r>
              <a:rPr sz="2450" spc="105" dirty="0">
                <a:latin typeface="Calibri"/>
                <a:cs typeface="Calibri"/>
              </a:rPr>
              <a:t> </a:t>
            </a:r>
            <a:r>
              <a:rPr sz="2450" spc="240" dirty="0">
                <a:latin typeface="Calibri"/>
                <a:cs typeface="Calibri"/>
              </a:rPr>
              <a:t>in</a:t>
            </a:r>
            <a:r>
              <a:rPr sz="2450" spc="100" dirty="0">
                <a:latin typeface="Calibri"/>
                <a:cs typeface="Calibri"/>
              </a:rPr>
              <a:t> </a:t>
            </a:r>
            <a:r>
              <a:rPr sz="2450" spc="254" dirty="0">
                <a:latin typeface="Calibri"/>
                <a:cs typeface="Calibri"/>
              </a:rPr>
              <a:t>posts</a:t>
            </a:r>
            <a:r>
              <a:rPr sz="2450" spc="105" dirty="0">
                <a:latin typeface="Calibri"/>
                <a:cs typeface="Calibri"/>
              </a:rPr>
              <a:t> </a:t>
            </a:r>
            <a:r>
              <a:rPr sz="2450" spc="350" dirty="0">
                <a:latin typeface="Calibri"/>
                <a:cs typeface="Calibri"/>
              </a:rPr>
              <a:t>and</a:t>
            </a:r>
            <a:r>
              <a:rPr sz="2450" spc="105" dirty="0">
                <a:latin typeface="Calibri"/>
                <a:cs typeface="Calibri"/>
              </a:rPr>
              <a:t> </a:t>
            </a:r>
            <a:r>
              <a:rPr sz="2450" spc="315" dirty="0">
                <a:latin typeface="Calibri"/>
                <a:cs typeface="Calibri"/>
              </a:rPr>
              <a:t>comments,</a:t>
            </a:r>
            <a:r>
              <a:rPr sz="2450" spc="100" dirty="0">
                <a:latin typeface="Calibri"/>
                <a:cs typeface="Calibri"/>
              </a:rPr>
              <a:t> </a:t>
            </a:r>
            <a:r>
              <a:rPr sz="2450" spc="295" dirty="0">
                <a:latin typeface="Calibri"/>
                <a:cs typeface="Calibri"/>
              </a:rPr>
              <a:t>we </a:t>
            </a:r>
            <a:r>
              <a:rPr sz="2450" spc="340" dirty="0">
                <a:latin typeface="Calibri"/>
                <a:cs typeface="Calibri"/>
              </a:rPr>
              <a:t>aim</a:t>
            </a:r>
            <a:r>
              <a:rPr sz="2450" spc="105" dirty="0">
                <a:latin typeface="Calibri"/>
                <a:cs typeface="Calibri"/>
              </a:rPr>
              <a:t> </a:t>
            </a:r>
            <a:r>
              <a:rPr sz="2450" spc="190" dirty="0">
                <a:latin typeface="Calibri"/>
                <a:cs typeface="Calibri"/>
              </a:rPr>
              <a:t>to</a:t>
            </a:r>
            <a:r>
              <a:rPr sz="2450" spc="110" dirty="0">
                <a:latin typeface="Calibri"/>
                <a:cs typeface="Calibri"/>
              </a:rPr>
              <a:t> </a:t>
            </a:r>
            <a:r>
              <a:rPr sz="2450" spc="295" dirty="0">
                <a:latin typeface="Calibri"/>
                <a:cs typeface="Calibri"/>
              </a:rPr>
              <a:t>understand</a:t>
            </a:r>
            <a:r>
              <a:rPr sz="2450" spc="110" dirty="0">
                <a:latin typeface="Calibri"/>
                <a:cs typeface="Calibri"/>
              </a:rPr>
              <a:t> </a:t>
            </a:r>
            <a:r>
              <a:rPr sz="2450" spc="275" dirty="0">
                <a:latin typeface="Calibri"/>
                <a:cs typeface="Calibri"/>
              </a:rPr>
              <a:t>the</a:t>
            </a:r>
            <a:r>
              <a:rPr sz="2450" spc="110" dirty="0">
                <a:latin typeface="Calibri"/>
                <a:cs typeface="Calibri"/>
              </a:rPr>
              <a:t> </a:t>
            </a:r>
            <a:r>
              <a:rPr sz="2450" spc="285" dirty="0">
                <a:latin typeface="Calibri"/>
                <a:cs typeface="Calibri"/>
              </a:rPr>
              <a:t>underlying</a:t>
            </a:r>
            <a:r>
              <a:rPr sz="2450" spc="110" dirty="0">
                <a:latin typeface="Calibri"/>
                <a:cs typeface="Calibri"/>
              </a:rPr>
              <a:t> </a:t>
            </a:r>
            <a:r>
              <a:rPr sz="2450" spc="235" dirty="0">
                <a:latin typeface="Calibri"/>
                <a:cs typeface="Calibri"/>
              </a:rPr>
              <a:t>emotions, </a:t>
            </a:r>
            <a:r>
              <a:rPr sz="2450" spc="270" dirty="0">
                <a:latin typeface="Calibri"/>
                <a:cs typeface="Calibri"/>
              </a:rPr>
              <a:t>themes,</a:t>
            </a:r>
            <a:r>
              <a:rPr sz="2450" spc="100" dirty="0">
                <a:latin typeface="Calibri"/>
                <a:cs typeface="Calibri"/>
              </a:rPr>
              <a:t> </a:t>
            </a:r>
            <a:r>
              <a:rPr sz="2450" spc="350" dirty="0">
                <a:latin typeface="Calibri"/>
                <a:cs typeface="Calibri"/>
              </a:rPr>
              <a:t>and</a:t>
            </a:r>
            <a:r>
              <a:rPr sz="2450" spc="100" dirty="0">
                <a:latin typeface="Calibri"/>
                <a:cs typeface="Calibri"/>
              </a:rPr>
              <a:t> </a:t>
            </a:r>
            <a:r>
              <a:rPr sz="2450" spc="229" dirty="0">
                <a:latin typeface="Calibri"/>
                <a:cs typeface="Calibri"/>
              </a:rPr>
              <a:t>potential</a:t>
            </a:r>
            <a:r>
              <a:rPr sz="2450" spc="100" dirty="0">
                <a:latin typeface="Calibri"/>
                <a:cs typeface="Calibri"/>
              </a:rPr>
              <a:t> </a:t>
            </a:r>
            <a:r>
              <a:rPr sz="2450" spc="310" dirty="0">
                <a:latin typeface="Calibri"/>
                <a:cs typeface="Calibri"/>
              </a:rPr>
              <a:t>warning</a:t>
            </a:r>
            <a:r>
              <a:rPr sz="2450" spc="100" dirty="0">
                <a:latin typeface="Calibri"/>
                <a:cs typeface="Calibri"/>
              </a:rPr>
              <a:t> </a:t>
            </a:r>
            <a:r>
              <a:rPr sz="2450" spc="300" dirty="0">
                <a:latin typeface="Calibri"/>
                <a:cs typeface="Calibri"/>
              </a:rPr>
              <a:t>signs</a:t>
            </a:r>
            <a:r>
              <a:rPr sz="2450" spc="100" dirty="0">
                <a:latin typeface="Calibri"/>
                <a:cs typeface="Calibri"/>
              </a:rPr>
              <a:t> </a:t>
            </a:r>
            <a:r>
              <a:rPr sz="2450" spc="240" dirty="0">
                <a:latin typeface="Calibri"/>
                <a:cs typeface="Calibri"/>
              </a:rPr>
              <a:t>associated </a:t>
            </a:r>
            <a:r>
              <a:rPr sz="2450" spc="270" dirty="0">
                <a:latin typeface="Calibri"/>
                <a:cs typeface="Calibri"/>
              </a:rPr>
              <a:t>with</a:t>
            </a:r>
            <a:r>
              <a:rPr sz="2450" spc="95" dirty="0">
                <a:latin typeface="Calibri"/>
                <a:cs typeface="Calibri"/>
              </a:rPr>
              <a:t> </a:t>
            </a:r>
            <a:r>
              <a:rPr sz="2450" spc="240" dirty="0">
                <a:latin typeface="Calibri"/>
                <a:cs typeface="Calibri"/>
              </a:rPr>
              <a:t>suicidal</a:t>
            </a:r>
            <a:r>
              <a:rPr sz="2450" spc="100" dirty="0">
                <a:latin typeface="Calibri"/>
                <a:cs typeface="Calibri"/>
              </a:rPr>
              <a:t> </a:t>
            </a:r>
            <a:r>
              <a:rPr sz="2450" spc="270" dirty="0">
                <a:latin typeface="Calibri"/>
                <a:cs typeface="Calibri"/>
              </a:rPr>
              <a:t>thoughts.</a:t>
            </a:r>
            <a:r>
              <a:rPr sz="2450" spc="100" dirty="0">
                <a:latin typeface="Calibri"/>
                <a:cs typeface="Calibri"/>
              </a:rPr>
              <a:t> </a:t>
            </a:r>
            <a:r>
              <a:rPr sz="2450" spc="235" dirty="0">
                <a:latin typeface="Calibri"/>
                <a:cs typeface="Calibri"/>
              </a:rPr>
              <a:t>This</a:t>
            </a:r>
            <a:r>
              <a:rPr sz="2450" spc="100" dirty="0">
                <a:latin typeface="Calibri"/>
                <a:cs typeface="Calibri"/>
              </a:rPr>
              <a:t> </a:t>
            </a:r>
            <a:r>
              <a:rPr sz="2450" spc="229" dirty="0">
                <a:latin typeface="Calibri"/>
                <a:cs typeface="Calibri"/>
              </a:rPr>
              <a:t>analysis</a:t>
            </a:r>
            <a:r>
              <a:rPr sz="2450" spc="95" dirty="0">
                <a:latin typeface="Calibri"/>
                <a:cs typeface="Calibri"/>
              </a:rPr>
              <a:t> </a:t>
            </a:r>
            <a:r>
              <a:rPr sz="2450" spc="315" dirty="0">
                <a:latin typeface="Calibri"/>
                <a:cs typeface="Calibri"/>
              </a:rPr>
              <a:t>can </a:t>
            </a:r>
            <a:r>
              <a:rPr sz="2450" spc="250" dirty="0">
                <a:latin typeface="Calibri"/>
                <a:cs typeface="Calibri"/>
              </a:rPr>
              <a:t>contribute</a:t>
            </a:r>
            <a:r>
              <a:rPr sz="2450" spc="95" dirty="0">
                <a:latin typeface="Calibri"/>
                <a:cs typeface="Calibri"/>
              </a:rPr>
              <a:t> </a:t>
            </a:r>
            <a:r>
              <a:rPr sz="2450" spc="190" dirty="0">
                <a:latin typeface="Calibri"/>
                <a:cs typeface="Calibri"/>
              </a:rPr>
              <a:t>to</a:t>
            </a:r>
            <a:r>
              <a:rPr sz="2450" spc="95" dirty="0">
                <a:latin typeface="Calibri"/>
                <a:cs typeface="Calibri"/>
              </a:rPr>
              <a:t> </a:t>
            </a:r>
            <a:r>
              <a:rPr sz="2450" spc="275" dirty="0">
                <a:latin typeface="Calibri"/>
                <a:cs typeface="Calibri"/>
              </a:rPr>
              <a:t>the</a:t>
            </a:r>
            <a:r>
              <a:rPr sz="2450" spc="95" dirty="0">
                <a:latin typeface="Calibri"/>
                <a:cs typeface="Calibri"/>
              </a:rPr>
              <a:t> </a:t>
            </a:r>
            <a:r>
              <a:rPr sz="2450" spc="300" dirty="0">
                <a:latin typeface="Calibri"/>
                <a:cs typeface="Calibri"/>
              </a:rPr>
              <a:t>development</a:t>
            </a:r>
            <a:r>
              <a:rPr sz="2450" spc="95" dirty="0">
                <a:latin typeface="Calibri"/>
                <a:cs typeface="Calibri"/>
              </a:rPr>
              <a:t> </a:t>
            </a:r>
            <a:r>
              <a:rPr sz="2450" spc="170" dirty="0">
                <a:latin typeface="Calibri"/>
                <a:cs typeface="Calibri"/>
              </a:rPr>
              <a:t>of</a:t>
            </a:r>
            <a:r>
              <a:rPr sz="2450" spc="95" dirty="0">
                <a:latin typeface="Calibri"/>
                <a:cs typeface="Calibri"/>
              </a:rPr>
              <a:t> </a:t>
            </a:r>
            <a:r>
              <a:rPr sz="2450" spc="185" dirty="0">
                <a:latin typeface="Calibri"/>
                <a:cs typeface="Calibri"/>
              </a:rPr>
              <a:t>effective </a:t>
            </a:r>
            <a:r>
              <a:rPr sz="2450" spc="225" dirty="0">
                <a:latin typeface="Calibri"/>
                <a:cs typeface="Calibri"/>
              </a:rPr>
              <a:t>preventive</a:t>
            </a:r>
            <a:r>
              <a:rPr sz="2450" spc="110" dirty="0">
                <a:latin typeface="Calibri"/>
                <a:cs typeface="Calibri"/>
              </a:rPr>
              <a:t> </a:t>
            </a:r>
            <a:r>
              <a:rPr sz="2450" spc="295" dirty="0">
                <a:latin typeface="Calibri"/>
                <a:cs typeface="Calibri"/>
              </a:rPr>
              <a:t>measures</a:t>
            </a:r>
            <a:r>
              <a:rPr sz="2450" spc="110" dirty="0">
                <a:latin typeface="Calibri"/>
                <a:cs typeface="Calibri"/>
              </a:rPr>
              <a:t> </a:t>
            </a:r>
            <a:r>
              <a:rPr sz="2450" spc="350" dirty="0">
                <a:latin typeface="Calibri"/>
                <a:cs typeface="Calibri"/>
              </a:rPr>
              <a:t>and</a:t>
            </a:r>
            <a:r>
              <a:rPr sz="2450" spc="110" dirty="0">
                <a:latin typeface="Calibri"/>
                <a:cs typeface="Calibri"/>
              </a:rPr>
              <a:t> </a:t>
            </a:r>
            <a:r>
              <a:rPr sz="2450" spc="280" dirty="0">
                <a:latin typeface="Calibri"/>
                <a:cs typeface="Calibri"/>
              </a:rPr>
              <a:t>support</a:t>
            </a:r>
            <a:r>
              <a:rPr sz="2450" spc="114" dirty="0">
                <a:latin typeface="Calibri"/>
                <a:cs typeface="Calibri"/>
              </a:rPr>
              <a:t> </a:t>
            </a:r>
            <a:r>
              <a:rPr sz="2450" spc="280" dirty="0">
                <a:latin typeface="Calibri"/>
                <a:cs typeface="Calibri"/>
              </a:rPr>
              <a:t>systems</a:t>
            </a:r>
            <a:r>
              <a:rPr sz="2450" spc="110" dirty="0">
                <a:latin typeface="Calibri"/>
                <a:cs typeface="Calibri"/>
              </a:rPr>
              <a:t> </a:t>
            </a:r>
            <a:r>
              <a:rPr sz="2450" spc="125" dirty="0">
                <a:latin typeface="Calibri"/>
                <a:cs typeface="Calibri"/>
              </a:rPr>
              <a:t>for </a:t>
            </a:r>
            <a:r>
              <a:rPr sz="2450" spc="240" dirty="0">
                <a:latin typeface="Calibri"/>
                <a:cs typeface="Calibri"/>
              </a:rPr>
              <a:t>individuals</a:t>
            </a:r>
            <a:r>
              <a:rPr sz="2450" spc="110" dirty="0">
                <a:latin typeface="Calibri"/>
                <a:cs typeface="Calibri"/>
              </a:rPr>
              <a:t> </a:t>
            </a:r>
            <a:r>
              <a:rPr sz="2450" spc="240" dirty="0">
                <a:latin typeface="Calibri"/>
                <a:cs typeface="Calibri"/>
              </a:rPr>
              <a:t>in</a:t>
            </a:r>
            <a:r>
              <a:rPr sz="2450" spc="114" dirty="0">
                <a:latin typeface="Calibri"/>
                <a:cs typeface="Calibri"/>
              </a:rPr>
              <a:t> </a:t>
            </a:r>
            <a:r>
              <a:rPr sz="2450" spc="170" dirty="0">
                <a:latin typeface="Calibri"/>
                <a:cs typeface="Calibri"/>
              </a:rPr>
              <a:t>distress.</a:t>
            </a:r>
            <a:endParaRPr sz="245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0"/>
                  </a:moveTo>
                  <a:lnTo>
                    <a:pt x="9143999" y="0"/>
                  </a:lnTo>
                  <a:lnTo>
                    <a:pt x="9143999" y="10286999"/>
                  </a:lnTo>
                  <a:lnTo>
                    <a:pt x="0" y="10286999"/>
                  </a:lnTo>
                  <a:lnTo>
                    <a:pt x="0"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34999" y="1142999"/>
              <a:ext cx="6467474" cy="8000999"/>
            </a:xfrm>
            <a:prstGeom prst="rect">
              <a:avLst/>
            </a:prstGeom>
          </p:spPr>
        </p:pic>
      </p:grpSp>
      <p:sp>
        <p:nvSpPr>
          <p:cNvPr id="5" name="object 5"/>
          <p:cNvSpPr txBox="1">
            <a:spLocks noGrp="1"/>
          </p:cNvSpPr>
          <p:nvPr>
            <p:ph type="title"/>
          </p:nvPr>
        </p:nvSpPr>
        <p:spPr>
          <a:xfrm>
            <a:off x="10553191" y="1675168"/>
            <a:ext cx="4088765" cy="705321"/>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000000"/>
                </a:solidFill>
              </a:rPr>
              <a:t>Data</a:t>
            </a:r>
            <a:r>
              <a:rPr sz="4500" spc="-190" dirty="0">
                <a:solidFill>
                  <a:srgbClr val="000000"/>
                </a:solidFill>
              </a:rPr>
              <a:t> </a:t>
            </a:r>
            <a:r>
              <a:rPr sz="4500" spc="-10" dirty="0">
                <a:solidFill>
                  <a:srgbClr val="000000"/>
                </a:solidFill>
              </a:rPr>
              <a:t>Collection</a:t>
            </a:r>
            <a:endParaRPr sz="4500" dirty="0"/>
          </a:p>
        </p:txBody>
      </p:sp>
      <p:sp>
        <p:nvSpPr>
          <p:cNvPr id="6" name="object 6"/>
          <p:cNvSpPr txBox="1"/>
          <p:nvPr/>
        </p:nvSpPr>
        <p:spPr>
          <a:xfrm>
            <a:off x="10553191" y="2864745"/>
            <a:ext cx="5988050" cy="4224362"/>
          </a:xfrm>
          <a:prstGeom prst="rect">
            <a:avLst/>
          </a:prstGeom>
        </p:spPr>
        <p:txBody>
          <a:bodyPr vert="horz" wrap="square" lIns="0" tIns="6985" rIns="0" bIns="0" rtlCol="0">
            <a:spAutoFit/>
          </a:bodyPr>
          <a:lstStyle/>
          <a:p>
            <a:pPr marL="355600" marR="5080" indent="-342900">
              <a:lnSpc>
                <a:spcPct val="102299"/>
              </a:lnSpc>
              <a:spcBef>
                <a:spcPts val="55"/>
              </a:spcBef>
              <a:buFont typeface="Arial" panose="020B0604020202020204" pitchFamily="34" charset="0"/>
              <a:buChar char="•"/>
            </a:pPr>
            <a:r>
              <a:rPr sz="2450" spc="260" dirty="0">
                <a:latin typeface="Calibri"/>
                <a:cs typeface="Calibri"/>
              </a:rPr>
              <a:t>In</a:t>
            </a:r>
            <a:r>
              <a:rPr sz="2450" spc="100" dirty="0">
                <a:latin typeface="Calibri"/>
                <a:cs typeface="Calibri"/>
              </a:rPr>
              <a:t> </a:t>
            </a:r>
            <a:r>
              <a:rPr sz="2450" spc="229" dirty="0">
                <a:latin typeface="Calibri"/>
                <a:cs typeface="Calibri"/>
              </a:rPr>
              <a:t>order</a:t>
            </a:r>
            <a:r>
              <a:rPr sz="2450" spc="100" dirty="0">
                <a:latin typeface="Calibri"/>
                <a:cs typeface="Calibri"/>
              </a:rPr>
              <a:t> </a:t>
            </a:r>
            <a:r>
              <a:rPr sz="2450" spc="190" dirty="0">
                <a:latin typeface="Calibri"/>
                <a:cs typeface="Calibri"/>
              </a:rPr>
              <a:t>to</a:t>
            </a:r>
            <a:r>
              <a:rPr sz="2450" spc="105" dirty="0">
                <a:latin typeface="Calibri"/>
                <a:cs typeface="Calibri"/>
              </a:rPr>
              <a:t> </a:t>
            </a:r>
            <a:r>
              <a:rPr sz="2450" spc="320" dirty="0">
                <a:latin typeface="Calibri"/>
                <a:cs typeface="Calibri"/>
              </a:rPr>
              <a:t>conduct</a:t>
            </a:r>
            <a:r>
              <a:rPr sz="2450" spc="100" dirty="0">
                <a:latin typeface="Calibri"/>
                <a:cs typeface="Calibri"/>
              </a:rPr>
              <a:t> </a:t>
            </a:r>
            <a:r>
              <a:rPr sz="2450" spc="225" dirty="0">
                <a:latin typeface="Calibri"/>
                <a:cs typeface="Calibri"/>
              </a:rPr>
              <a:t>this</a:t>
            </a:r>
            <a:r>
              <a:rPr sz="2450" spc="100" dirty="0">
                <a:latin typeface="Calibri"/>
                <a:cs typeface="Calibri"/>
              </a:rPr>
              <a:t> </a:t>
            </a:r>
            <a:r>
              <a:rPr sz="2450" spc="190" dirty="0">
                <a:latin typeface="Calibri"/>
                <a:cs typeface="Calibri"/>
              </a:rPr>
              <a:t>analysis,</a:t>
            </a:r>
            <a:r>
              <a:rPr sz="2450" spc="105" dirty="0">
                <a:latin typeface="Calibri"/>
                <a:cs typeface="Calibri"/>
              </a:rPr>
              <a:t> </a:t>
            </a:r>
            <a:r>
              <a:rPr sz="2450" spc="229" dirty="0">
                <a:latin typeface="Calibri"/>
                <a:cs typeface="Calibri"/>
              </a:rPr>
              <a:t>a </a:t>
            </a:r>
            <a:r>
              <a:rPr sz="2450" b="1" spc="295" dirty="0">
                <a:latin typeface="Calibri"/>
                <a:cs typeface="Calibri"/>
              </a:rPr>
              <a:t>dataset</a:t>
            </a:r>
            <a:r>
              <a:rPr sz="2450" b="1" spc="110" dirty="0">
                <a:latin typeface="Calibri"/>
                <a:cs typeface="Calibri"/>
              </a:rPr>
              <a:t> </a:t>
            </a:r>
            <a:r>
              <a:rPr sz="2450" spc="170" dirty="0">
                <a:latin typeface="Calibri"/>
                <a:cs typeface="Calibri"/>
              </a:rPr>
              <a:t>of</a:t>
            </a:r>
            <a:r>
              <a:rPr sz="2450" spc="105" dirty="0">
                <a:latin typeface="Calibri"/>
                <a:cs typeface="Calibri"/>
              </a:rPr>
              <a:t> </a:t>
            </a:r>
            <a:r>
              <a:rPr sz="2450" spc="295" dirty="0">
                <a:latin typeface="Calibri"/>
                <a:cs typeface="Calibri"/>
              </a:rPr>
              <a:t>Reddit</a:t>
            </a:r>
            <a:r>
              <a:rPr sz="2450" spc="105" dirty="0">
                <a:latin typeface="Calibri"/>
                <a:cs typeface="Calibri"/>
              </a:rPr>
              <a:t> </a:t>
            </a:r>
            <a:r>
              <a:rPr sz="2450" spc="254" dirty="0">
                <a:latin typeface="Calibri"/>
                <a:cs typeface="Calibri"/>
              </a:rPr>
              <a:t>posts</a:t>
            </a:r>
            <a:r>
              <a:rPr sz="2450" spc="105" dirty="0">
                <a:latin typeface="Calibri"/>
                <a:cs typeface="Calibri"/>
              </a:rPr>
              <a:t> </a:t>
            </a:r>
            <a:r>
              <a:rPr sz="2450" spc="325" dirty="0">
                <a:latin typeface="Calibri"/>
                <a:cs typeface="Calibri"/>
              </a:rPr>
              <a:t>and </a:t>
            </a:r>
            <a:r>
              <a:rPr sz="2450" spc="365" dirty="0">
                <a:latin typeface="Calibri"/>
                <a:cs typeface="Calibri"/>
              </a:rPr>
              <a:t>comments</a:t>
            </a:r>
            <a:r>
              <a:rPr sz="2450" spc="105" dirty="0">
                <a:latin typeface="Calibri"/>
                <a:cs typeface="Calibri"/>
              </a:rPr>
              <a:t> </a:t>
            </a:r>
            <a:r>
              <a:rPr sz="2450" spc="215" dirty="0">
                <a:latin typeface="Calibri"/>
                <a:cs typeface="Calibri"/>
              </a:rPr>
              <a:t>related</a:t>
            </a:r>
            <a:r>
              <a:rPr sz="2450" spc="110" dirty="0">
                <a:latin typeface="Calibri"/>
                <a:cs typeface="Calibri"/>
              </a:rPr>
              <a:t> </a:t>
            </a:r>
            <a:r>
              <a:rPr sz="2450" spc="190" dirty="0">
                <a:latin typeface="Calibri"/>
                <a:cs typeface="Calibri"/>
              </a:rPr>
              <a:t>to</a:t>
            </a:r>
            <a:r>
              <a:rPr sz="2450" spc="110" dirty="0">
                <a:latin typeface="Calibri"/>
                <a:cs typeface="Calibri"/>
              </a:rPr>
              <a:t> </a:t>
            </a:r>
            <a:r>
              <a:rPr sz="2450" spc="240" dirty="0">
                <a:latin typeface="Calibri"/>
                <a:cs typeface="Calibri"/>
              </a:rPr>
              <a:t>suicidal</a:t>
            </a:r>
            <a:r>
              <a:rPr sz="2450" spc="110" dirty="0">
                <a:latin typeface="Calibri"/>
                <a:cs typeface="Calibri"/>
              </a:rPr>
              <a:t> </a:t>
            </a:r>
            <a:r>
              <a:rPr sz="2450" spc="225" dirty="0">
                <a:latin typeface="Calibri"/>
                <a:cs typeface="Calibri"/>
              </a:rPr>
              <a:t>ideation </a:t>
            </a:r>
            <a:r>
              <a:rPr sz="2450" spc="300" dirty="0">
                <a:latin typeface="Calibri"/>
                <a:cs typeface="Calibri"/>
              </a:rPr>
              <a:t>was</a:t>
            </a:r>
            <a:r>
              <a:rPr sz="2450" spc="95" dirty="0">
                <a:latin typeface="Calibri"/>
                <a:cs typeface="Calibri"/>
              </a:rPr>
              <a:t> </a:t>
            </a:r>
            <a:r>
              <a:rPr sz="2450" spc="210" dirty="0">
                <a:latin typeface="Calibri"/>
                <a:cs typeface="Calibri"/>
              </a:rPr>
              <a:t>collected.</a:t>
            </a:r>
            <a:r>
              <a:rPr sz="2450" spc="100" dirty="0">
                <a:latin typeface="Calibri"/>
                <a:cs typeface="Calibri"/>
              </a:rPr>
              <a:t> </a:t>
            </a:r>
            <a:r>
              <a:rPr sz="2450" spc="290" dirty="0">
                <a:latin typeface="Calibri"/>
                <a:cs typeface="Calibri"/>
              </a:rPr>
              <a:t>The</a:t>
            </a:r>
            <a:r>
              <a:rPr sz="2450" spc="100" dirty="0">
                <a:latin typeface="Calibri"/>
                <a:cs typeface="Calibri"/>
              </a:rPr>
              <a:t> </a:t>
            </a:r>
            <a:r>
              <a:rPr sz="2450" spc="254" dirty="0">
                <a:latin typeface="Calibri"/>
                <a:cs typeface="Calibri"/>
              </a:rPr>
              <a:t>dataset</a:t>
            </a:r>
            <a:r>
              <a:rPr sz="2450" spc="95" dirty="0">
                <a:latin typeface="Calibri"/>
                <a:cs typeface="Calibri"/>
              </a:rPr>
              <a:t> </a:t>
            </a:r>
            <a:r>
              <a:rPr sz="2450" spc="260" dirty="0">
                <a:latin typeface="Calibri"/>
                <a:cs typeface="Calibri"/>
              </a:rPr>
              <a:t>includes </a:t>
            </a:r>
            <a:r>
              <a:rPr sz="2450" spc="315" dirty="0">
                <a:latin typeface="Calibri"/>
                <a:cs typeface="Calibri"/>
              </a:rPr>
              <a:t>anonymized</a:t>
            </a:r>
            <a:r>
              <a:rPr sz="2450" spc="100" dirty="0">
                <a:latin typeface="Calibri"/>
                <a:cs typeface="Calibri"/>
              </a:rPr>
              <a:t> </a:t>
            </a:r>
            <a:r>
              <a:rPr sz="2450" spc="195" dirty="0">
                <a:latin typeface="Calibri"/>
                <a:cs typeface="Calibri"/>
              </a:rPr>
              <a:t>text</a:t>
            </a:r>
            <a:r>
              <a:rPr sz="2450" spc="100" dirty="0">
                <a:latin typeface="Calibri"/>
                <a:cs typeface="Calibri"/>
              </a:rPr>
              <a:t> </a:t>
            </a:r>
            <a:r>
              <a:rPr sz="2450" spc="280" dirty="0">
                <a:latin typeface="Calibri"/>
                <a:cs typeface="Calibri"/>
              </a:rPr>
              <a:t>data</a:t>
            </a:r>
            <a:r>
              <a:rPr sz="2450" spc="100" dirty="0">
                <a:latin typeface="Calibri"/>
                <a:cs typeface="Calibri"/>
              </a:rPr>
              <a:t> </a:t>
            </a:r>
            <a:r>
              <a:rPr sz="2450" spc="320" dirty="0">
                <a:latin typeface="Calibri"/>
                <a:cs typeface="Calibri"/>
              </a:rPr>
              <a:t>from</a:t>
            </a:r>
            <a:r>
              <a:rPr sz="2450" spc="105" dirty="0">
                <a:latin typeface="Calibri"/>
                <a:cs typeface="Calibri"/>
              </a:rPr>
              <a:t> </a:t>
            </a:r>
            <a:r>
              <a:rPr sz="2450" spc="210" dirty="0">
                <a:latin typeface="Calibri"/>
                <a:cs typeface="Calibri"/>
              </a:rPr>
              <a:t>various </a:t>
            </a:r>
            <a:r>
              <a:rPr sz="2450" spc="260" dirty="0">
                <a:latin typeface="Calibri"/>
                <a:cs typeface="Calibri"/>
              </a:rPr>
              <a:t>subreddits</a:t>
            </a:r>
            <a:r>
              <a:rPr sz="2450" spc="125" dirty="0">
                <a:latin typeface="Calibri"/>
                <a:cs typeface="Calibri"/>
              </a:rPr>
              <a:t> </a:t>
            </a:r>
            <a:r>
              <a:rPr sz="2450" spc="285" dirty="0">
                <a:latin typeface="Calibri"/>
                <a:cs typeface="Calibri"/>
              </a:rPr>
              <a:t>where</a:t>
            </a:r>
            <a:r>
              <a:rPr sz="2450" spc="125" dirty="0">
                <a:latin typeface="Calibri"/>
                <a:cs typeface="Calibri"/>
              </a:rPr>
              <a:t> </a:t>
            </a:r>
            <a:r>
              <a:rPr sz="2450" spc="240" dirty="0">
                <a:latin typeface="Calibri"/>
                <a:cs typeface="Calibri"/>
              </a:rPr>
              <a:t>individuals</a:t>
            </a:r>
            <a:r>
              <a:rPr sz="2450" spc="125" dirty="0">
                <a:latin typeface="Calibri"/>
                <a:cs typeface="Calibri"/>
              </a:rPr>
              <a:t> </a:t>
            </a:r>
            <a:r>
              <a:rPr sz="2450" spc="265" dirty="0">
                <a:latin typeface="Calibri"/>
                <a:cs typeface="Calibri"/>
              </a:rPr>
              <a:t>discuss </a:t>
            </a:r>
            <a:r>
              <a:rPr sz="2450" spc="210" dirty="0">
                <a:latin typeface="Calibri"/>
                <a:cs typeface="Calibri"/>
              </a:rPr>
              <a:t>their</a:t>
            </a:r>
            <a:r>
              <a:rPr sz="2450" spc="110" dirty="0">
                <a:latin typeface="Calibri"/>
                <a:cs typeface="Calibri"/>
              </a:rPr>
              <a:t> </a:t>
            </a:r>
            <a:r>
              <a:rPr sz="2450" spc="315" dirty="0">
                <a:latin typeface="Calibri"/>
                <a:cs typeface="Calibri"/>
              </a:rPr>
              <a:t>thoughts</a:t>
            </a:r>
            <a:r>
              <a:rPr sz="2450" spc="114" dirty="0">
                <a:latin typeface="Calibri"/>
                <a:cs typeface="Calibri"/>
              </a:rPr>
              <a:t> </a:t>
            </a:r>
            <a:r>
              <a:rPr sz="2450" spc="350" dirty="0">
                <a:latin typeface="Calibri"/>
                <a:cs typeface="Calibri"/>
              </a:rPr>
              <a:t>and</a:t>
            </a:r>
            <a:r>
              <a:rPr sz="2450" spc="114" dirty="0">
                <a:latin typeface="Calibri"/>
                <a:cs typeface="Calibri"/>
              </a:rPr>
              <a:t> </a:t>
            </a:r>
            <a:r>
              <a:rPr sz="2450" spc="225" dirty="0">
                <a:latin typeface="Calibri"/>
                <a:cs typeface="Calibri"/>
              </a:rPr>
              <a:t>experiences.</a:t>
            </a:r>
            <a:r>
              <a:rPr sz="2450" spc="110" dirty="0">
                <a:latin typeface="Calibri"/>
                <a:cs typeface="Calibri"/>
              </a:rPr>
              <a:t> </a:t>
            </a:r>
            <a:r>
              <a:rPr sz="2450" spc="265" dirty="0">
                <a:latin typeface="Calibri"/>
                <a:cs typeface="Calibri"/>
              </a:rPr>
              <a:t>The </a:t>
            </a:r>
            <a:r>
              <a:rPr sz="2450" spc="240" dirty="0">
                <a:latin typeface="Calibri"/>
                <a:cs typeface="Calibri"/>
              </a:rPr>
              <a:t>collected</a:t>
            </a:r>
            <a:r>
              <a:rPr sz="2450" spc="100" dirty="0">
                <a:latin typeface="Calibri"/>
                <a:cs typeface="Calibri"/>
              </a:rPr>
              <a:t> </a:t>
            </a:r>
            <a:r>
              <a:rPr sz="2450" spc="280" dirty="0">
                <a:latin typeface="Calibri"/>
                <a:cs typeface="Calibri"/>
              </a:rPr>
              <a:t>data</a:t>
            </a:r>
            <a:r>
              <a:rPr sz="2450" spc="105" dirty="0">
                <a:latin typeface="Calibri"/>
                <a:cs typeface="Calibri"/>
              </a:rPr>
              <a:t> </a:t>
            </a:r>
            <a:r>
              <a:rPr sz="2450" spc="225" dirty="0">
                <a:latin typeface="Calibri"/>
                <a:cs typeface="Calibri"/>
              </a:rPr>
              <a:t>covers</a:t>
            </a:r>
            <a:r>
              <a:rPr sz="2450" spc="105" dirty="0">
                <a:latin typeface="Calibri"/>
                <a:cs typeface="Calibri"/>
              </a:rPr>
              <a:t> </a:t>
            </a:r>
            <a:r>
              <a:rPr sz="2450" spc="280" dirty="0">
                <a:latin typeface="Calibri"/>
                <a:cs typeface="Calibri"/>
              </a:rPr>
              <a:t>a</a:t>
            </a:r>
            <a:r>
              <a:rPr sz="2450" spc="105" dirty="0">
                <a:latin typeface="Calibri"/>
                <a:cs typeface="Calibri"/>
              </a:rPr>
              <a:t> </a:t>
            </a:r>
            <a:r>
              <a:rPr sz="2450" spc="290" dirty="0">
                <a:latin typeface="Calibri"/>
                <a:cs typeface="Calibri"/>
              </a:rPr>
              <a:t>wide</a:t>
            </a:r>
            <a:r>
              <a:rPr sz="2450" spc="105" dirty="0">
                <a:latin typeface="Calibri"/>
                <a:cs typeface="Calibri"/>
              </a:rPr>
              <a:t> </a:t>
            </a:r>
            <a:r>
              <a:rPr sz="2450" spc="315" dirty="0">
                <a:latin typeface="Calibri"/>
                <a:cs typeface="Calibri"/>
              </a:rPr>
              <a:t>range</a:t>
            </a:r>
            <a:r>
              <a:rPr sz="2450" spc="105" dirty="0">
                <a:latin typeface="Calibri"/>
                <a:cs typeface="Calibri"/>
              </a:rPr>
              <a:t> </a:t>
            </a:r>
            <a:r>
              <a:rPr sz="2450" spc="145" dirty="0">
                <a:latin typeface="Calibri"/>
                <a:cs typeface="Calibri"/>
              </a:rPr>
              <a:t>of </a:t>
            </a:r>
            <a:r>
              <a:rPr sz="2450" spc="295" dirty="0">
                <a:latin typeface="Calibri"/>
                <a:cs typeface="Calibri"/>
              </a:rPr>
              <a:t>demographics,</a:t>
            </a:r>
            <a:r>
              <a:rPr sz="2450" spc="105" dirty="0">
                <a:latin typeface="Calibri"/>
                <a:cs typeface="Calibri"/>
              </a:rPr>
              <a:t> </a:t>
            </a:r>
            <a:r>
              <a:rPr sz="2450" spc="270" dirty="0">
                <a:latin typeface="Calibri"/>
                <a:cs typeface="Calibri"/>
              </a:rPr>
              <a:t>providing</a:t>
            </a:r>
            <a:r>
              <a:rPr sz="2450" spc="110" dirty="0">
                <a:latin typeface="Calibri"/>
                <a:cs typeface="Calibri"/>
              </a:rPr>
              <a:t> </a:t>
            </a:r>
            <a:r>
              <a:rPr sz="2450" spc="280" dirty="0">
                <a:latin typeface="Calibri"/>
                <a:cs typeface="Calibri"/>
              </a:rPr>
              <a:t>a</a:t>
            </a:r>
            <a:r>
              <a:rPr sz="2450" spc="105" dirty="0">
                <a:latin typeface="Calibri"/>
                <a:cs typeface="Calibri"/>
              </a:rPr>
              <a:t> </a:t>
            </a:r>
            <a:r>
              <a:rPr sz="2450" spc="215" dirty="0">
                <a:latin typeface="Calibri"/>
                <a:cs typeface="Calibri"/>
              </a:rPr>
              <a:t>diverse </a:t>
            </a:r>
            <a:r>
              <a:rPr sz="2450" spc="250" dirty="0">
                <a:latin typeface="Calibri"/>
                <a:cs typeface="Calibri"/>
              </a:rPr>
              <a:t>perspective</a:t>
            </a:r>
            <a:r>
              <a:rPr sz="2450" spc="95" dirty="0">
                <a:latin typeface="Calibri"/>
                <a:cs typeface="Calibri"/>
              </a:rPr>
              <a:t> </a:t>
            </a:r>
            <a:r>
              <a:rPr sz="2450" spc="320" dirty="0">
                <a:latin typeface="Calibri"/>
                <a:cs typeface="Calibri"/>
              </a:rPr>
              <a:t>on</a:t>
            </a:r>
            <a:r>
              <a:rPr sz="2450" spc="100" dirty="0">
                <a:latin typeface="Calibri"/>
                <a:cs typeface="Calibri"/>
              </a:rPr>
              <a:t> </a:t>
            </a:r>
            <a:r>
              <a:rPr sz="2450" spc="275" dirty="0">
                <a:latin typeface="Calibri"/>
                <a:cs typeface="Calibri"/>
              </a:rPr>
              <a:t>the</a:t>
            </a:r>
            <a:r>
              <a:rPr sz="2450" spc="100" dirty="0">
                <a:latin typeface="Calibri"/>
                <a:cs typeface="Calibri"/>
              </a:rPr>
              <a:t> </a:t>
            </a:r>
            <a:r>
              <a:rPr sz="2450" spc="185" dirty="0">
                <a:latin typeface="Calibri"/>
                <a:cs typeface="Calibri"/>
              </a:rPr>
              <a:t>topic.</a:t>
            </a:r>
            <a:endParaRPr sz="245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250" y="915529"/>
            <a:ext cx="15285913" cy="1608963"/>
          </a:xfrm>
          <a:prstGeom prst="rect">
            <a:avLst/>
          </a:prstGeom>
        </p:spPr>
        <p:txBody>
          <a:bodyPr vert="horz" wrap="square" lIns="0" tIns="907602" rIns="0" bIns="0" rtlCol="0">
            <a:spAutoFit/>
          </a:bodyPr>
          <a:lstStyle/>
          <a:p>
            <a:pPr marL="1826895">
              <a:lnSpc>
                <a:spcPct val="100000"/>
              </a:lnSpc>
              <a:spcBef>
                <a:spcPts val="100"/>
              </a:spcBef>
            </a:pPr>
            <a:r>
              <a:rPr sz="4500" dirty="0">
                <a:solidFill>
                  <a:srgbClr val="000000"/>
                </a:solidFill>
              </a:rPr>
              <a:t>Data</a:t>
            </a:r>
            <a:r>
              <a:rPr sz="4500" spc="-190" dirty="0">
                <a:solidFill>
                  <a:srgbClr val="000000"/>
                </a:solidFill>
              </a:rPr>
              <a:t> </a:t>
            </a:r>
            <a:r>
              <a:rPr sz="4500" spc="50" dirty="0">
                <a:solidFill>
                  <a:srgbClr val="000000"/>
                </a:solidFill>
              </a:rPr>
              <a:t>Preprocessing</a:t>
            </a:r>
            <a:endParaRPr sz="4500" dirty="0"/>
          </a:p>
        </p:txBody>
      </p:sp>
      <p:sp>
        <p:nvSpPr>
          <p:cNvPr id="3" name="object 3"/>
          <p:cNvSpPr txBox="1"/>
          <p:nvPr/>
        </p:nvSpPr>
        <p:spPr>
          <a:xfrm>
            <a:off x="158750" y="2711450"/>
            <a:ext cx="7519923" cy="4009687"/>
          </a:xfrm>
          <a:prstGeom prst="rect">
            <a:avLst/>
          </a:prstGeom>
        </p:spPr>
        <p:txBody>
          <a:bodyPr vert="horz" wrap="square" lIns="0" tIns="9525" rIns="0" bIns="0" rtlCol="0">
            <a:spAutoFit/>
          </a:bodyPr>
          <a:lstStyle/>
          <a:p>
            <a:pPr marL="355600" marR="5080" indent="-342900">
              <a:lnSpc>
                <a:spcPct val="118000"/>
              </a:lnSpc>
              <a:spcBef>
                <a:spcPts val="75"/>
              </a:spcBef>
              <a:buFont typeface="Arial" panose="020B0604020202020204" pitchFamily="34" charset="0"/>
              <a:buChar char="•"/>
            </a:pPr>
            <a:r>
              <a:rPr sz="2450" spc="245" dirty="0">
                <a:latin typeface="Calibri"/>
                <a:cs typeface="Calibri"/>
              </a:rPr>
              <a:t>Before</a:t>
            </a:r>
            <a:r>
              <a:rPr sz="2450" spc="95" dirty="0">
                <a:latin typeface="Calibri"/>
                <a:cs typeface="Calibri"/>
              </a:rPr>
              <a:t> </a:t>
            </a:r>
            <a:r>
              <a:rPr sz="2450" spc="285" dirty="0">
                <a:latin typeface="Calibri"/>
                <a:cs typeface="Calibri"/>
              </a:rPr>
              <a:t>analyzing</a:t>
            </a:r>
            <a:r>
              <a:rPr sz="2450" spc="95" dirty="0">
                <a:latin typeface="Calibri"/>
                <a:cs typeface="Calibri"/>
              </a:rPr>
              <a:t> </a:t>
            </a:r>
            <a:r>
              <a:rPr sz="2450" spc="275" dirty="0">
                <a:latin typeface="Calibri"/>
                <a:cs typeface="Calibri"/>
              </a:rPr>
              <a:t>the</a:t>
            </a:r>
            <a:r>
              <a:rPr sz="2450" spc="100" dirty="0">
                <a:latin typeface="Calibri"/>
                <a:cs typeface="Calibri"/>
              </a:rPr>
              <a:t> </a:t>
            </a:r>
            <a:r>
              <a:rPr sz="2450" spc="204" dirty="0">
                <a:latin typeface="Calibri"/>
                <a:cs typeface="Calibri"/>
              </a:rPr>
              <a:t>data,</a:t>
            </a:r>
            <a:r>
              <a:rPr sz="2450" spc="95" dirty="0">
                <a:latin typeface="Calibri"/>
                <a:cs typeface="Calibri"/>
              </a:rPr>
              <a:t> </a:t>
            </a:r>
            <a:r>
              <a:rPr sz="2450" spc="190" dirty="0">
                <a:latin typeface="Calibri"/>
                <a:cs typeface="Calibri"/>
              </a:rPr>
              <a:t>several </a:t>
            </a:r>
            <a:r>
              <a:rPr sz="2450" b="1" spc="325" dirty="0">
                <a:latin typeface="Calibri"/>
                <a:cs typeface="Calibri"/>
              </a:rPr>
              <a:t>preprocessing</a:t>
            </a:r>
            <a:r>
              <a:rPr sz="2450" b="1" spc="100" dirty="0">
                <a:latin typeface="Calibri"/>
                <a:cs typeface="Calibri"/>
              </a:rPr>
              <a:t> </a:t>
            </a:r>
            <a:r>
              <a:rPr sz="2450" spc="250" dirty="0">
                <a:latin typeface="Calibri"/>
                <a:cs typeface="Calibri"/>
              </a:rPr>
              <a:t>steps</a:t>
            </a:r>
            <a:r>
              <a:rPr sz="2450" spc="100" dirty="0">
                <a:latin typeface="Calibri"/>
                <a:cs typeface="Calibri"/>
              </a:rPr>
              <a:t> </a:t>
            </a:r>
            <a:r>
              <a:rPr sz="2450" spc="254" dirty="0">
                <a:latin typeface="Calibri"/>
                <a:cs typeface="Calibri"/>
              </a:rPr>
              <a:t>were</a:t>
            </a:r>
            <a:r>
              <a:rPr sz="2450" spc="100" dirty="0">
                <a:latin typeface="Calibri"/>
                <a:cs typeface="Calibri"/>
              </a:rPr>
              <a:t> </a:t>
            </a:r>
            <a:r>
              <a:rPr sz="2450" spc="229" dirty="0">
                <a:latin typeface="Calibri"/>
                <a:cs typeface="Calibri"/>
              </a:rPr>
              <a:t>performed. </a:t>
            </a:r>
            <a:r>
              <a:rPr sz="2450" spc="275" dirty="0">
                <a:latin typeface="Calibri"/>
                <a:cs typeface="Calibri"/>
              </a:rPr>
              <a:t>These</a:t>
            </a:r>
            <a:r>
              <a:rPr sz="2450" spc="95" dirty="0">
                <a:latin typeface="Calibri"/>
                <a:cs typeface="Calibri"/>
              </a:rPr>
              <a:t> </a:t>
            </a:r>
            <a:r>
              <a:rPr sz="2450" spc="275" dirty="0">
                <a:latin typeface="Calibri"/>
                <a:cs typeface="Calibri"/>
              </a:rPr>
              <a:t>include</a:t>
            </a:r>
            <a:r>
              <a:rPr sz="2450" spc="100" dirty="0">
                <a:latin typeface="Calibri"/>
                <a:cs typeface="Calibri"/>
              </a:rPr>
              <a:t> </a:t>
            </a:r>
            <a:r>
              <a:rPr sz="2450" spc="310" dirty="0">
                <a:latin typeface="Calibri"/>
                <a:cs typeface="Calibri"/>
              </a:rPr>
              <a:t>removing</a:t>
            </a:r>
            <a:r>
              <a:rPr sz="2450" spc="100" dirty="0">
                <a:latin typeface="Calibri"/>
                <a:cs typeface="Calibri"/>
              </a:rPr>
              <a:t> </a:t>
            </a:r>
            <a:r>
              <a:rPr sz="2450" spc="185" dirty="0">
                <a:latin typeface="Calibri"/>
                <a:cs typeface="Calibri"/>
              </a:rPr>
              <a:t>irrelevant </a:t>
            </a:r>
            <a:r>
              <a:rPr sz="2450" spc="220" dirty="0">
                <a:latin typeface="Calibri"/>
                <a:cs typeface="Calibri"/>
              </a:rPr>
              <a:t>information,</a:t>
            </a:r>
            <a:r>
              <a:rPr sz="2450" spc="100" dirty="0">
                <a:latin typeface="Calibri"/>
                <a:cs typeface="Calibri"/>
              </a:rPr>
              <a:t> </a:t>
            </a:r>
            <a:r>
              <a:rPr sz="2450" spc="330" dirty="0">
                <a:latin typeface="Calibri"/>
                <a:cs typeface="Calibri"/>
              </a:rPr>
              <a:t>such</a:t>
            </a:r>
            <a:r>
              <a:rPr sz="2450" spc="105" dirty="0">
                <a:latin typeface="Calibri"/>
                <a:cs typeface="Calibri"/>
              </a:rPr>
              <a:t> </a:t>
            </a:r>
            <a:r>
              <a:rPr sz="2450" spc="260" dirty="0">
                <a:latin typeface="Calibri"/>
                <a:cs typeface="Calibri"/>
              </a:rPr>
              <a:t>as</a:t>
            </a:r>
            <a:r>
              <a:rPr sz="2450" spc="105" dirty="0">
                <a:latin typeface="Calibri"/>
                <a:cs typeface="Calibri"/>
              </a:rPr>
              <a:t> </a:t>
            </a:r>
            <a:r>
              <a:rPr sz="2450" spc="375" dirty="0">
                <a:latin typeface="Calibri"/>
                <a:cs typeface="Calibri"/>
              </a:rPr>
              <a:t>URLs</a:t>
            </a:r>
            <a:r>
              <a:rPr sz="2450" spc="105" dirty="0">
                <a:latin typeface="Calibri"/>
                <a:cs typeface="Calibri"/>
              </a:rPr>
              <a:t> </a:t>
            </a:r>
            <a:r>
              <a:rPr sz="2450" spc="325" dirty="0">
                <a:latin typeface="Calibri"/>
                <a:cs typeface="Calibri"/>
              </a:rPr>
              <a:t>and </a:t>
            </a:r>
            <a:r>
              <a:rPr sz="2450" spc="270" dirty="0">
                <a:latin typeface="Calibri"/>
                <a:cs typeface="Calibri"/>
              </a:rPr>
              <a:t>usernames,</a:t>
            </a:r>
            <a:r>
              <a:rPr sz="2450" spc="100" dirty="0">
                <a:latin typeface="Calibri"/>
                <a:cs typeface="Calibri"/>
              </a:rPr>
              <a:t> </a:t>
            </a:r>
            <a:r>
              <a:rPr sz="2450" spc="260" dirty="0">
                <a:latin typeface="Calibri"/>
                <a:cs typeface="Calibri"/>
              </a:rPr>
              <a:t>as</a:t>
            </a:r>
            <a:r>
              <a:rPr sz="2450" spc="100" dirty="0">
                <a:latin typeface="Calibri"/>
                <a:cs typeface="Calibri"/>
              </a:rPr>
              <a:t> </a:t>
            </a:r>
            <a:r>
              <a:rPr sz="2450" spc="210" dirty="0">
                <a:latin typeface="Calibri"/>
                <a:cs typeface="Calibri"/>
              </a:rPr>
              <a:t>well</a:t>
            </a:r>
            <a:r>
              <a:rPr sz="2450" spc="100" dirty="0">
                <a:latin typeface="Calibri"/>
                <a:cs typeface="Calibri"/>
              </a:rPr>
              <a:t> </a:t>
            </a:r>
            <a:r>
              <a:rPr sz="2450" spc="260" dirty="0">
                <a:latin typeface="Calibri"/>
                <a:cs typeface="Calibri"/>
              </a:rPr>
              <a:t>as</a:t>
            </a:r>
            <a:r>
              <a:rPr sz="2450" spc="100" dirty="0">
                <a:latin typeface="Calibri"/>
                <a:cs typeface="Calibri"/>
              </a:rPr>
              <a:t> </a:t>
            </a:r>
            <a:r>
              <a:rPr sz="2450" spc="270" dirty="0">
                <a:latin typeface="Calibri"/>
                <a:cs typeface="Calibri"/>
              </a:rPr>
              <a:t>standardizing</a:t>
            </a:r>
            <a:r>
              <a:rPr sz="2450" spc="610" dirty="0">
                <a:latin typeface="Calibri"/>
                <a:cs typeface="Calibri"/>
              </a:rPr>
              <a:t> </a:t>
            </a:r>
            <a:r>
              <a:rPr sz="2450" spc="275" dirty="0">
                <a:latin typeface="Calibri"/>
                <a:cs typeface="Calibri"/>
              </a:rPr>
              <a:t>the</a:t>
            </a:r>
            <a:r>
              <a:rPr sz="2450" spc="95" dirty="0">
                <a:latin typeface="Calibri"/>
                <a:cs typeface="Calibri"/>
              </a:rPr>
              <a:t> </a:t>
            </a:r>
            <a:r>
              <a:rPr sz="2450" spc="195" dirty="0">
                <a:latin typeface="Calibri"/>
                <a:cs typeface="Calibri"/>
              </a:rPr>
              <a:t>text</a:t>
            </a:r>
            <a:r>
              <a:rPr sz="2450" spc="95" dirty="0">
                <a:latin typeface="Calibri"/>
                <a:cs typeface="Calibri"/>
              </a:rPr>
              <a:t> </a:t>
            </a:r>
            <a:r>
              <a:rPr sz="2450" spc="280" dirty="0">
                <a:latin typeface="Calibri"/>
                <a:cs typeface="Calibri"/>
              </a:rPr>
              <a:t>by</a:t>
            </a:r>
            <a:r>
              <a:rPr sz="2450" spc="100" dirty="0">
                <a:latin typeface="Calibri"/>
                <a:cs typeface="Calibri"/>
              </a:rPr>
              <a:t> </a:t>
            </a:r>
            <a:r>
              <a:rPr sz="2450" spc="275" dirty="0">
                <a:latin typeface="Calibri"/>
                <a:cs typeface="Calibri"/>
              </a:rPr>
              <a:t>converting</a:t>
            </a:r>
            <a:r>
              <a:rPr sz="2450" spc="95" dirty="0">
                <a:latin typeface="Calibri"/>
                <a:cs typeface="Calibri"/>
              </a:rPr>
              <a:t> </a:t>
            </a:r>
            <a:r>
              <a:rPr sz="2450" spc="190" dirty="0">
                <a:latin typeface="Calibri"/>
                <a:cs typeface="Calibri"/>
              </a:rPr>
              <a:t>to</a:t>
            </a:r>
            <a:r>
              <a:rPr sz="2450" spc="100" dirty="0">
                <a:latin typeface="Calibri"/>
                <a:cs typeface="Calibri"/>
              </a:rPr>
              <a:t> </a:t>
            </a:r>
            <a:r>
              <a:rPr sz="2450" spc="245" dirty="0">
                <a:latin typeface="Calibri"/>
                <a:cs typeface="Calibri"/>
              </a:rPr>
              <a:t>lowercase</a:t>
            </a:r>
            <a:r>
              <a:rPr sz="2450" spc="95" dirty="0">
                <a:latin typeface="Calibri"/>
                <a:cs typeface="Calibri"/>
              </a:rPr>
              <a:t> </a:t>
            </a:r>
            <a:r>
              <a:rPr sz="2450" spc="325" dirty="0">
                <a:latin typeface="Calibri"/>
                <a:cs typeface="Calibri"/>
              </a:rPr>
              <a:t>and </a:t>
            </a:r>
            <a:r>
              <a:rPr sz="2450" spc="310" dirty="0">
                <a:latin typeface="Calibri"/>
                <a:cs typeface="Calibri"/>
              </a:rPr>
              <a:t>removing</a:t>
            </a:r>
            <a:r>
              <a:rPr sz="2450" spc="105" dirty="0">
                <a:latin typeface="Calibri"/>
                <a:cs typeface="Calibri"/>
              </a:rPr>
              <a:t> </a:t>
            </a:r>
            <a:r>
              <a:rPr sz="2450" spc="260" dirty="0">
                <a:latin typeface="Calibri"/>
                <a:cs typeface="Calibri"/>
              </a:rPr>
              <a:t>punctuation.</a:t>
            </a:r>
            <a:r>
              <a:rPr sz="2450" spc="110" dirty="0">
                <a:latin typeface="Calibri"/>
                <a:cs typeface="Calibri"/>
              </a:rPr>
              <a:t> </a:t>
            </a:r>
            <a:r>
              <a:rPr sz="2450" spc="190" dirty="0">
                <a:latin typeface="Calibri"/>
                <a:cs typeface="Calibri"/>
              </a:rPr>
              <a:t>Additionally, </a:t>
            </a:r>
            <a:r>
              <a:rPr sz="2450" spc="250" dirty="0">
                <a:latin typeface="Calibri"/>
                <a:cs typeface="Calibri"/>
              </a:rPr>
              <a:t>stop</a:t>
            </a:r>
            <a:r>
              <a:rPr sz="2450" spc="95" dirty="0">
                <a:latin typeface="Calibri"/>
                <a:cs typeface="Calibri"/>
              </a:rPr>
              <a:t> </a:t>
            </a:r>
            <a:r>
              <a:rPr sz="2450" spc="270" dirty="0">
                <a:latin typeface="Calibri"/>
                <a:cs typeface="Calibri"/>
              </a:rPr>
              <a:t>words</a:t>
            </a:r>
            <a:r>
              <a:rPr sz="2450" spc="100" dirty="0">
                <a:latin typeface="Calibri"/>
                <a:cs typeface="Calibri"/>
              </a:rPr>
              <a:t> </a:t>
            </a:r>
            <a:r>
              <a:rPr sz="2450" spc="350" dirty="0">
                <a:latin typeface="Calibri"/>
                <a:cs typeface="Calibri"/>
              </a:rPr>
              <a:t>and</a:t>
            </a:r>
            <a:r>
              <a:rPr sz="2450" spc="100" dirty="0">
                <a:latin typeface="Calibri"/>
                <a:cs typeface="Calibri"/>
              </a:rPr>
              <a:t> </a:t>
            </a:r>
            <a:r>
              <a:rPr sz="2450" spc="420" dirty="0">
                <a:latin typeface="Calibri"/>
                <a:cs typeface="Calibri"/>
              </a:rPr>
              <a:t>common</a:t>
            </a:r>
            <a:r>
              <a:rPr sz="2450" spc="100" dirty="0">
                <a:latin typeface="Calibri"/>
                <a:cs typeface="Calibri"/>
              </a:rPr>
              <a:t> </a:t>
            </a:r>
            <a:r>
              <a:rPr sz="2450" spc="270" dirty="0">
                <a:latin typeface="Calibri"/>
                <a:cs typeface="Calibri"/>
              </a:rPr>
              <a:t>words</a:t>
            </a:r>
            <a:r>
              <a:rPr sz="2450" spc="100" dirty="0">
                <a:latin typeface="Calibri"/>
                <a:cs typeface="Calibri"/>
              </a:rPr>
              <a:t> </a:t>
            </a:r>
            <a:r>
              <a:rPr sz="2450" spc="235" dirty="0">
                <a:latin typeface="Calibri"/>
                <a:cs typeface="Calibri"/>
              </a:rPr>
              <a:t>were </a:t>
            </a:r>
            <a:r>
              <a:rPr sz="2450" spc="229" dirty="0">
                <a:latin typeface="Calibri"/>
                <a:cs typeface="Calibri"/>
              </a:rPr>
              <a:t>ﬁltered</a:t>
            </a:r>
            <a:r>
              <a:rPr sz="2450" spc="100" dirty="0">
                <a:latin typeface="Calibri"/>
                <a:cs typeface="Calibri"/>
              </a:rPr>
              <a:t> </a:t>
            </a:r>
            <a:r>
              <a:rPr sz="2450" spc="265" dirty="0">
                <a:latin typeface="Calibri"/>
                <a:cs typeface="Calibri"/>
              </a:rPr>
              <a:t>out</a:t>
            </a:r>
            <a:r>
              <a:rPr sz="2450" spc="100" dirty="0">
                <a:latin typeface="Calibri"/>
                <a:cs typeface="Calibri"/>
              </a:rPr>
              <a:t> </a:t>
            </a:r>
            <a:r>
              <a:rPr sz="2450" spc="190" dirty="0">
                <a:latin typeface="Calibri"/>
                <a:cs typeface="Calibri"/>
              </a:rPr>
              <a:t>to</a:t>
            </a:r>
            <a:r>
              <a:rPr sz="2450" spc="100" dirty="0">
                <a:latin typeface="Calibri"/>
                <a:cs typeface="Calibri"/>
              </a:rPr>
              <a:t> </a:t>
            </a:r>
            <a:r>
              <a:rPr sz="2450" spc="254" dirty="0">
                <a:latin typeface="Calibri"/>
                <a:cs typeface="Calibri"/>
              </a:rPr>
              <a:t>focus</a:t>
            </a:r>
            <a:r>
              <a:rPr sz="2450" spc="100" dirty="0">
                <a:latin typeface="Calibri"/>
                <a:cs typeface="Calibri"/>
              </a:rPr>
              <a:t> </a:t>
            </a:r>
            <a:r>
              <a:rPr sz="2450" spc="320" dirty="0">
                <a:latin typeface="Calibri"/>
                <a:cs typeface="Calibri"/>
              </a:rPr>
              <a:t>on</a:t>
            </a:r>
            <a:r>
              <a:rPr sz="2450" spc="100" dirty="0">
                <a:latin typeface="Calibri"/>
                <a:cs typeface="Calibri"/>
              </a:rPr>
              <a:t> </a:t>
            </a:r>
            <a:r>
              <a:rPr sz="2450" spc="300" dirty="0">
                <a:latin typeface="Calibri"/>
                <a:cs typeface="Calibri"/>
              </a:rPr>
              <a:t>meaningful</a:t>
            </a:r>
            <a:r>
              <a:rPr lang="en-US" sz="2450" dirty="0">
                <a:latin typeface="Calibri"/>
                <a:cs typeface="Calibri"/>
              </a:rPr>
              <a:t> </a:t>
            </a:r>
            <a:r>
              <a:rPr sz="2450" spc="270" dirty="0">
                <a:latin typeface="Calibri"/>
                <a:cs typeface="Calibri"/>
              </a:rPr>
              <a:t>content</a:t>
            </a:r>
            <a:r>
              <a:rPr sz="2450" spc="105" dirty="0">
                <a:latin typeface="Calibri"/>
                <a:cs typeface="Calibri"/>
              </a:rPr>
              <a:t> </a:t>
            </a:r>
            <a:r>
              <a:rPr sz="2450" spc="150" dirty="0">
                <a:latin typeface="Calibri"/>
                <a:cs typeface="Calibri"/>
              </a:rPr>
              <a:t>for</a:t>
            </a:r>
            <a:r>
              <a:rPr sz="2450" spc="105" dirty="0">
                <a:latin typeface="Calibri"/>
                <a:cs typeface="Calibri"/>
              </a:rPr>
              <a:t> </a:t>
            </a:r>
            <a:r>
              <a:rPr sz="2450" spc="180" dirty="0">
                <a:latin typeface="Calibri"/>
                <a:cs typeface="Calibri"/>
              </a:rPr>
              <a:t>analysis.</a:t>
            </a:r>
            <a:endParaRPr sz="2450" dirty="0">
              <a:latin typeface="Calibri"/>
              <a:cs typeface="Calibri"/>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7809D2-CF8D-A357-42EB-81A52CD00A77}"/>
              </a:ext>
            </a:extLst>
          </p:cNvPr>
          <p:cNvSpPr>
            <a:spLocks noGrp="1"/>
          </p:cNvSpPr>
          <p:nvPr>
            <p:ph idx="1"/>
          </p:nvPr>
        </p:nvSpPr>
        <p:spPr>
          <a:xfrm>
            <a:off x="387350" y="3393156"/>
            <a:ext cx="16635272" cy="2954655"/>
          </a:xfrm>
        </p:spPr>
        <p:txBody>
          <a:bodyPr>
            <a:normAutofit fontScale="92500" lnSpcReduction="20000"/>
          </a:bodyPr>
          <a:lstStyle/>
          <a:p>
            <a:r>
              <a:rPr lang="en-US" sz="3200" dirty="0"/>
              <a:t>The main objective of studying Progression Between Subreddits was to determine whether users who express suicidal ideation on the </a:t>
            </a:r>
            <a:r>
              <a:rPr lang="en-US" sz="3200" dirty="0" err="1"/>
              <a:t>SuicideWatch</a:t>
            </a:r>
            <a:r>
              <a:rPr lang="en-US" sz="3200" dirty="0"/>
              <a:t> subreddit typically start their online journey in other subreddits, such as those related to depression, and then gradually move towards expressing suicidal thoughts.</a:t>
            </a:r>
          </a:p>
          <a:p>
            <a:r>
              <a:rPr lang="en-US" sz="3200" dirty="0"/>
              <a:t>Understanding this progression is crucial because it can provide insights into the stages of emotional distress that users go through before they reach a point of expressing suicidal thoughts</a:t>
            </a:r>
            <a:endParaRPr lang="en-IN" sz="3200" dirty="0"/>
          </a:p>
        </p:txBody>
      </p:sp>
      <p:sp>
        <p:nvSpPr>
          <p:cNvPr id="8" name="TextBox 7">
            <a:extLst>
              <a:ext uri="{FF2B5EF4-FFF2-40B4-BE49-F238E27FC236}">
                <a16:creationId xmlns:a16="http://schemas.microsoft.com/office/drawing/2014/main" id="{033492FE-358C-4EE5-EA0C-888E9A95FB9E}"/>
              </a:ext>
            </a:extLst>
          </p:cNvPr>
          <p:cNvSpPr txBox="1"/>
          <p:nvPr/>
        </p:nvSpPr>
        <p:spPr>
          <a:xfrm>
            <a:off x="387350" y="1035050"/>
            <a:ext cx="8763000" cy="1323439"/>
          </a:xfrm>
          <a:prstGeom prst="rect">
            <a:avLst/>
          </a:prstGeom>
          <a:noFill/>
        </p:spPr>
        <p:txBody>
          <a:bodyPr wrap="square" rtlCol="0">
            <a:spAutoFit/>
          </a:bodyPr>
          <a:lstStyle/>
          <a:p>
            <a:endParaRPr lang="en-IN" sz="4000" dirty="0">
              <a:latin typeface="+mn-lt"/>
            </a:endParaRPr>
          </a:p>
          <a:p>
            <a:r>
              <a:rPr lang="en-IN" sz="4000" dirty="0">
                <a:latin typeface="+mn-lt"/>
              </a:rPr>
              <a:t>PROGRESSION BETWEEN SUBREDDITS</a:t>
            </a:r>
          </a:p>
        </p:txBody>
      </p:sp>
    </p:spTree>
    <p:extLst>
      <p:ext uri="{BB962C8B-B14F-4D97-AF65-F5344CB8AC3E}">
        <p14:creationId xmlns:p14="http://schemas.microsoft.com/office/powerpoint/2010/main" val="342355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EFBB96F-A247-E048-4C6B-71BE8390BCE6}"/>
              </a:ext>
            </a:extLst>
          </p:cNvPr>
          <p:cNvSpPr txBox="1"/>
          <p:nvPr/>
        </p:nvSpPr>
        <p:spPr>
          <a:xfrm flipH="1">
            <a:off x="711169" y="859743"/>
            <a:ext cx="9658380" cy="1938992"/>
          </a:xfrm>
          <a:prstGeom prst="rect">
            <a:avLst/>
          </a:prstGeom>
          <a:noFill/>
        </p:spPr>
        <p:txBody>
          <a:bodyPr wrap="square" rtlCol="0">
            <a:spAutoFit/>
          </a:bodyPr>
          <a:lstStyle/>
          <a:p>
            <a:endParaRPr lang="en-IN" sz="4000" dirty="0">
              <a:latin typeface="+mn-lt"/>
            </a:endParaRPr>
          </a:p>
          <a:p>
            <a:endParaRPr lang="en-IN" sz="4000" dirty="0">
              <a:latin typeface="+mn-lt"/>
            </a:endParaRPr>
          </a:p>
          <a:p>
            <a:r>
              <a:rPr lang="en-IN" sz="4000" dirty="0">
                <a:latin typeface="+mn-lt"/>
              </a:rPr>
              <a:t>CHANGES IN USER BEHAVIOUR OVER TIME</a:t>
            </a:r>
          </a:p>
        </p:txBody>
      </p:sp>
      <p:sp>
        <p:nvSpPr>
          <p:cNvPr id="8" name="Rectangle 1">
            <a:extLst>
              <a:ext uri="{FF2B5EF4-FFF2-40B4-BE49-F238E27FC236}">
                <a16:creationId xmlns:a16="http://schemas.microsoft.com/office/drawing/2014/main" id="{87D3D276-7D8F-8DE6-155B-248123629C08}"/>
              </a:ext>
            </a:extLst>
          </p:cNvPr>
          <p:cNvSpPr>
            <a:spLocks noGrp="1" noChangeArrowheads="1"/>
          </p:cNvSpPr>
          <p:nvPr>
            <p:ph idx="1"/>
          </p:nvPr>
        </p:nvSpPr>
        <p:spPr bwMode="auto">
          <a:xfrm>
            <a:off x="695325" y="3823724"/>
            <a:ext cx="1778724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en-US" altLang="en-US" sz="2800" b="0" i="0" u="none" strike="noStrike" cap="none" normalizeH="0" baseline="0" dirty="0">
                <a:ln>
                  <a:noFill/>
                </a:ln>
                <a:solidFill>
                  <a:srgbClr val="000000"/>
                </a:solidFill>
                <a:effectLst/>
                <a:latin typeface="+mn-lt"/>
              </a:rPr>
              <a:t>Changes in User Behavior Over Time in the study investigate how Reddit users' posting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mn-lt"/>
              </a:rPr>
              <a:t>patterns and sentiments evolve as they approach and experience their first expression of suicidal ideation.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mn-lt"/>
              </a:rPr>
              <a:t>This analysis provides valuable insights into the emotional trajectories of individuals in distress, aiding in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mn-lt"/>
              </a:rPr>
              <a:t>development of targeted interventions and support mechanisms.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000000"/>
                </a:solidFill>
                <a:effectLst/>
                <a:latin typeface="+mn-lt"/>
              </a:rPr>
            </a:br>
            <a:endParaRPr kumimoji="0" lang="en-US" altLang="en-US" sz="2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5066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42545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dirty="0"/>
          </a:p>
        </p:txBody>
      </p:sp>
      <p:sp>
        <p:nvSpPr>
          <p:cNvPr id="3" name="object 3"/>
          <p:cNvSpPr txBox="1">
            <a:spLocks noGrp="1"/>
          </p:cNvSpPr>
          <p:nvPr>
            <p:ph type="title"/>
          </p:nvPr>
        </p:nvSpPr>
        <p:spPr>
          <a:xfrm>
            <a:off x="158750" y="958850"/>
            <a:ext cx="17221200" cy="2293762"/>
          </a:xfrm>
          <a:prstGeom prst="rect">
            <a:avLst/>
          </a:prstGeom>
        </p:spPr>
        <p:txBody>
          <a:bodyPr vert="horz" wrap="square" lIns="0" tIns="1447984" rIns="0" bIns="0" rtlCol="0">
            <a:spAutoFit/>
          </a:bodyPr>
          <a:lstStyle/>
          <a:p>
            <a:pPr marL="10379710">
              <a:lnSpc>
                <a:spcPct val="100000"/>
              </a:lnSpc>
              <a:spcBef>
                <a:spcPts val="100"/>
              </a:spcBef>
            </a:pPr>
            <a:r>
              <a:rPr spc="-20" dirty="0"/>
              <a:t>Sentiment</a:t>
            </a:r>
            <a:r>
              <a:rPr spc="-225" dirty="0"/>
              <a:t> </a:t>
            </a:r>
            <a:r>
              <a:rPr spc="-60" dirty="0"/>
              <a:t>Analysis</a:t>
            </a:r>
          </a:p>
        </p:txBody>
      </p:sp>
      <p:sp>
        <p:nvSpPr>
          <p:cNvPr id="4" name="object 4"/>
          <p:cNvSpPr txBox="1"/>
          <p:nvPr/>
        </p:nvSpPr>
        <p:spPr>
          <a:xfrm>
            <a:off x="10598150" y="3778250"/>
            <a:ext cx="5809482" cy="3839834"/>
          </a:xfrm>
          <a:prstGeom prst="rect">
            <a:avLst/>
          </a:prstGeom>
        </p:spPr>
        <p:txBody>
          <a:bodyPr vert="horz" wrap="square" lIns="0" tIns="6985" rIns="0" bIns="0" rtlCol="0">
            <a:spAutoFit/>
          </a:bodyPr>
          <a:lstStyle/>
          <a:p>
            <a:pPr marL="355600" marR="5080" indent="-342900">
              <a:lnSpc>
                <a:spcPct val="102299"/>
              </a:lnSpc>
              <a:spcBef>
                <a:spcPts val="55"/>
              </a:spcBef>
              <a:buFont typeface="Arial" panose="020B0604020202020204" pitchFamily="34" charset="0"/>
              <a:buChar char="•"/>
            </a:pPr>
            <a:r>
              <a:rPr sz="2450" spc="310" dirty="0">
                <a:solidFill>
                  <a:srgbClr val="FFFFFF"/>
                </a:solidFill>
                <a:latin typeface="Calibri"/>
                <a:cs typeface="Calibri"/>
              </a:rPr>
              <a:t>Sentiment</a:t>
            </a:r>
            <a:r>
              <a:rPr sz="2450" spc="95" dirty="0">
                <a:solidFill>
                  <a:srgbClr val="FFFFFF"/>
                </a:solidFill>
                <a:latin typeface="Calibri"/>
                <a:cs typeface="Calibri"/>
              </a:rPr>
              <a:t> </a:t>
            </a:r>
            <a:r>
              <a:rPr sz="2450" spc="229" dirty="0">
                <a:solidFill>
                  <a:srgbClr val="FFFFFF"/>
                </a:solidFill>
                <a:latin typeface="Calibri"/>
                <a:cs typeface="Calibri"/>
              </a:rPr>
              <a:t>analysis</a:t>
            </a:r>
            <a:r>
              <a:rPr sz="2450" spc="95" dirty="0">
                <a:solidFill>
                  <a:srgbClr val="FFFFFF"/>
                </a:solidFill>
                <a:latin typeface="Calibri"/>
                <a:cs typeface="Calibri"/>
              </a:rPr>
              <a:t> </a:t>
            </a:r>
            <a:r>
              <a:rPr sz="2450" spc="170" dirty="0">
                <a:solidFill>
                  <a:srgbClr val="FFFFFF"/>
                </a:solidFill>
                <a:latin typeface="Calibri"/>
                <a:cs typeface="Calibri"/>
              </a:rPr>
              <a:t>is</a:t>
            </a:r>
            <a:r>
              <a:rPr sz="2450" spc="95" dirty="0">
                <a:solidFill>
                  <a:srgbClr val="FFFFFF"/>
                </a:solidFill>
                <a:latin typeface="Calibri"/>
                <a:cs typeface="Calibri"/>
              </a:rPr>
              <a:t> </a:t>
            </a:r>
            <a:r>
              <a:rPr sz="2450" spc="280" dirty="0">
                <a:solidFill>
                  <a:srgbClr val="FFFFFF"/>
                </a:solidFill>
                <a:latin typeface="Calibri"/>
                <a:cs typeface="Calibri"/>
              </a:rPr>
              <a:t>a</a:t>
            </a:r>
            <a:r>
              <a:rPr sz="2450" spc="95" dirty="0">
                <a:solidFill>
                  <a:srgbClr val="FFFFFF"/>
                </a:solidFill>
                <a:latin typeface="Calibri"/>
                <a:cs typeface="Calibri"/>
              </a:rPr>
              <a:t> </a:t>
            </a:r>
            <a:r>
              <a:rPr sz="2450" spc="254" dirty="0">
                <a:solidFill>
                  <a:srgbClr val="FFFFFF"/>
                </a:solidFill>
                <a:latin typeface="Calibri"/>
                <a:cs typeface="Calibri"/>
              </a:rPr>
              <a:t>key</a:t>
            </a:r>
            <a:r>
              <a:rPr sz="2450" spc="100" dirty="0">
                <a:solidFill>
                  <a:srgbClr val="FFFFFF"/>
                </a:solidFill>
                <a:latin typeface="Calibri"/>
                <a:cs typeface="Calibri"/>
              </a:rPr>
              <a:t> </a:t>
            </a:r>
            <a:r>
              <a:rPr sz="2450" spc="275" dirty="0">
                <a:solidFill>
                  <a:srgbClr val="FFFFFF"/>
                </a:solidFill>
                <a:latin typeface="Calibri"/>
                <a:cs typeface="Calibri"/>
              </a:rPr>
              <a:t>aspect </a:t>
            </a:r>
            <a:r>
              <a:rPr sz="2450" spc="170" dirty="0">
                <a:solidFill>
                  <a:srgbClr val="FFFFFF"/>
                </a:solidFill>
                <a:latin typeface="Calibri"/>
                <a:cs typeface="Calibri"/>
              </a:rPr>
              <a:t>of</a:t>
            </a:r>
            <a:r>
              <a:rPr sz="2450" spc="90" dirty="0">
                <a:solidFill>
                  <a:srgbClr val="FFFFFF"/>
                </a:solidFill>
                <a:latin typeface="Calibri"/>
                <a:cs typeface="Calibri"/>
              </a:rPr>
              <a:t> </a:t>
            </a:r>
            <a:r>
              <a:rPr sz="2450" spc="225" dirty="0">
                <a:solidFill>
                  <a:srgbClr val="FFFFFF"/>
                </a:solidFill>
                <a:latin typeface="Calibri"/>
                <a:cs typeface="Calibri"/>
              </a:rPr>
              <a:t>this</a:t>
            </a:r>
            <a:r>
              <a:rPr sz="2450" spc="95" dirty="0">
                <a:solidFill>
                  <a:srgbClr val="FFFFFF"/>
                </a:solidFill>
                <a:latin typeface="Calibri"/>
                <a:cs typeface="Calibri"/>
              </a:rPr>
              <a:t> </a:t>
            </a:r>
            <a:r>
              <a:rPr sz="2450" spc="200" dirty="0">
                <a:solidFill>
                  <a:srgbClr val="FFFFFF"/>
                </a:solidFill>
                <a:latin typeface="Calibri"/>
                <a:cs typeface="Calibri"/>
              </a:rPr>
              <a:t>study.</a:t>
            </a:r>
            <a:r>
              <a:rPr sz="2450" spc="95" dirty="0">
                <a:solidFill>
                  <a:srgbClr val="FFFFFF"/>
                </a:solidFill>
                <a:latin typeface="Calibri"/>
                <a:cs typeface="Calibri"/>
              </a:rPr>
              <a:t> </a:t>
            </a:r>
            <a:r>
              <a:rPr sz="2450" spc="370" dirty="0">
                <a:solidFill>
                  <a:srgbClr val="FFFFFF"/>
                </a:solidFill>
                <a:latin typeface="Calibri"/>
                <a:cs typeface="Calibri"/>
              </a:rPr>
              <a:t>By</a:t>
            </a:r>
            <a:r>
              <a:rPr sz="2450" spc="90" dirty="0">
                <a:solidFill>
                  <a:srgbClr val="FFFFFF"/>
                </a:solidFill>
                <a:latin typeface="Calibri"/>
                <a:cs typeface="Calibri"/>
              </a:rPr>
              <a:t> </a:t>
            </a:r>
            <a:r>
              <a:rPr sz="2450" spc="300" dirty="0">
                <a:solidFill>
                  <a:srgbClr val="FFFFFF"/>
                </a:solidFill>
                <a:latin typeface="Calibri"/>
                <a:cs typeface="Calibri"/>
              </a:rPr>
              <a:t>applying</a:t>
            </a:r>
            <a:r>
              <a:rPr sz="2450" spc="100" dirty="0">
                <a:solidFill>
                  <a:srgbClr val="FFFFFF"/>
                </a:solidFill>
                <a:latin typeface="Calibri"/>
                <a:cs typeface="Calibri"/>
              </a:rPr>
              <a:t> </a:t>
            </a:r>
            <a:r>
              <a:rPr sz="2450" b="1" spc="260" dirty="0">
                <a:solidFill>
                  <a:srgbClr val="FFFFFF"/>
                </a:solidFill>
                <a:latin typeface="Calibri"/>
                <a:cs typeface="Calibri"/>
              </a:rPr>
              <a:t>Natural </a:t>
            </a:r>
            <a:r>
              <a:rPr sz="2450" b="1" spc="415" dirty="0">
                <a:solidFill>
                  <a:srgbClr val="FFFFFF"/>
                </a:solidFill>
                <a:latin typeface="Calibri"/>
                <a:cs typeface="Calibri"/>
              </a:rPr>
              <a:t>Language</a:t>
            </a:r>
            <a:r>
              <a:rPr sz="2450" b="1" spc="150" dirty="0">
                <a:solidFill>
                  <a:srgbClr val="FFFFFF"/>
                </a:solidFill>
                <a:latin typeface="Calibri"/>
                <a:cs typeface="Calibri"/>
              </a:rPr>
              <a:t> </a:t>
            </a:r>
            <a:r>
              <a:rPr sz="2450" b="1" spc="345" dirty="0">
                <a:solidFill>
                  <a:srgbClr val="FFFFFF"/>
                </a:solidFill>
                <a:latin typeface="Calibri"/>
                <a:cs typeface="Calibri"/>
              </a:rPr>
              <a:t>Processing</a:t>
            </a:r>
            <a:r>
              <a:rPr sz="2450" b="1" spc="100" dirty="0">
                <a:solidFill>
                  <a:srgbClr val="FFFFFF"/>
                </a:solidFill>
                <a:latin typeface="Calibri"/>
                <a:cs typeface="Calibri"/>
              </a:rPr>
              <a:t> </a:t>
            </a:r>
            <a:r>
              <a:rPr sz="2450" spc="240" dirty="0">
                <a:solidFill>
                  <a:srgbClr val="FFFFFF"/>
                </a:solidFill>
                <a:latin typeface="Calibri"/>
                <a:cs typeface="Calibri"/>
              </a:rPr>
              <a:t>techniques, </a:t>
            </a:r>
            <a:r>
              <a:rPr sz="2450" spc="320" dirty="0">
                <a:solidFill>
                  <a:srgbClr val="FFFFFF"/>
                </a:solidFill>
                <a:latin typeface="Calibri"/>
                <a:cs typeface="Calibri"/>
              </a:rPr>
              <a:t>we</a:t>
            </a:r>
            <a:r>
              <a:rPr sz="2450" spc="90" dirty="0">
                <a:solidFill>
                  <a:srgbClr val="FFFFFF"/>
                </a:solidFill>
                <a:latin typeface="Calibri"/>
                <a:cs typeface="Calibri"/>
              </a:rPr>
              <a:t> </a:t>
            </a:r>
            <a:r>
              <a:rPr sz="2450" spc="340" dirty="0">
                <a:solidFill>
                  <a:srgbClr val="FFFFFF"/>
                </a:solidFill>
                <a:latin typeface="Calibri"/>
                <a:cs typeface="Calibri"/>
              </a:rPr>
              <a:t>can</a:t>
            </a:r>
            <a:r>
              <a:rPr sz="2450" spc="95" dirty="0">
                <a:solidFill>
                  <a:srgbClr val="FFFFFF"/>
                </a:solidFill>
                <a:latin typeface="Calibri"/>
                <a:cs typeface="Calibri"/>
              </a:rPr>
              <a:t> </a:t>
            </a:r>
            <a:r>
              <a:rPr sz="2450" spc="285" dirty="0">
                <a:solidFill>
                  <a:srgbClr val="FFFFFF"/>
                </a:solidFill>
                <a:latin typeface="Calibri"/>
                <a:cs typeface="Calibri"/>
              </a:rPr>
              <a:t>determine</a:t>
            </a:r>
            <a:r>
              <a:rPr sz="2450" spc="95" dirty="0">
                <a:solidFill>
                  <a:srgbClr val="FFFFFF"/>
                </a:solidFill>
                <a:latin typeface="Calibri"/>
                <a:cs typeface="Calibri"/>
              </a:rPr>
              <a:t> </a:t>
            </a:r>
            <a:r>
              <a:rPr sz="2450" spc="275" dirty="0">
                <a:solidFill>
                  <a:srgbClr val="FFFFFF"/>
                </a:solidFill>
                <a:latin typeface="Calibri"/>
                <a:cs typeface="Calibri"/>
              </a:rPr>
              <a:t>the</a:t>
            </a:r>
            <a:r>
              <a:rPr sz="2450" spc="100" dirty="0">
                <a:solidFill>
                  <a:srgbClr val="FFFFFF"/>
                </a:solidFill>
                <a:latin typeface="Calibri"/>
                <a:cs typeface="Calibri"/>
              </a:rPr>
              <a:t> </a:t>
            </a:r>
            <a:r>
              <a:rPr sz="2450" b="1" spc="315" dirty="0">
                <a:solidFill>
                  <a:srgbClr val="FFFFFF"/>
                </a:solidFill>
                <a:latin typeface="Calibri"/>
                <a:cs typeface="Calibri"/>
              </a:rPr>
              <a:t>sentiment </a:t>
            </a:r>
            <a:r>
              <a:rPr sz="2450" spc="260" dirty="0">
                <a:solidFill>
                  <a:srgbClr val="FFFFFF"/>
                </a:solidFill>
                <a:latin typeface="Calibri"/>
                <a:cs typeface="Calibri"/>
              </a:rPr>
              <a:t>expressed</a:t>
            </a:r>
            <a:r>
              <a:rPr sz="2450" spc="100" dirty="0">
                <a:solidFill>
                  <a:srgbClr val="FFFFFF"/>
                </a:solidFill>
                <a:latin typeface="Calibri"/>
                <a:cs typeface="Calibri"/>
              </a:rPr>
              <a:t> </a:t>
            </a:r>
            <a:r>
              <a:rPr sz="2450" spc="240" dirty="0">
                <a:solidFill>
                  <a:srgbClr val="FFFFFF"/>
                </a:solidFill>
                <a:latin typeface="Calibri"/>
                <a:cs typeface="Calibri"/>
              </a:rPr>
              <a:t>in</a:t>
            </a:r>
            <a:r>
              <a:rPr sz="2450" spc="100" dirty="0">
                <a:solidFill>
                  <a:srgbClr val="FFFFFF"/>
                </a:solidFill>
                <a:latin typeface="Calibri"/>
                <a:cs typeface="Calibri"/>
              </a:rPr>
              <a:t> </a:t>
            </a:r>
            <a:r>
              <a:rPr sz="2450" spc="275" dirty="0">
                <a:solidFill>
                  <a:srgbClr val="FFFFFF"/>
                </a:solidFill>
                <a:latin typeface="Calibri"/>
                <a:cs typeface="Calibri"/>
              </a:rPr>
              <a:t>the</a:t>
            </a:r>
            <a:r>
              <a:rPr sz="2450" spc="105" dirty="0">
                <a:solidFill>
                  <a:srgbClr val="FFFFFF"/>
                </a:solidFill>
                <a:latin typeface="Calibri"/>
                <a:cs typeface="Calibri"/>
              </a:rPr>
              <a:t> </a:t>
            </a:r>
            <a:r>
              <a:rPr sz="2450" spc="140" dirty="0">
                <a:solidFill>
                  <a:srgbClr val="FFFFFF"/>
                </a:solidFill>
                <a:latin typeface="Calibri"/>
                <a:cs typeface="Calibri"/>
              </a:rPr>
              <a:t>text,</a:t>
            </a:r>
            <a:r>
              <a:rPr sz="2450" spc="100" dirty="0">
                <a:solidFill>
                  <a:srgbClr val="FFFFFF"/>
                </a:solidFill>
                <a:latin typeface="Calibri"/>
                <a:cs typeface="Calibri"/>
              </a:rPr>
              <a:t> </a:t>
            </a:r>
            <a:r>
              <a:rPr sz="2450" spc="290" dirty="0">
                <a:solidFill>
                  <a:srgbClr val="FFFFFF"/>
                </a:solidFill>
                <a:latin typeface="Calibri"/>
                <a:cs typeface="Calibri"/>
              </a:rPr>
              <a:t>whether</a:t>
            </a:r>
            <a:r>
              <a:rPr sz="2450" spc="105" dirty="0">
                <a:solidFill>
                  <a:srgbClr val="FFFFFF"/>
                </a:solidFill>
                <a:latin typeface="Calibri"/>
                <a:cs typeface="Calibri"/>
              </a:rPr>
              <a:t> </a:t>
            </a:r>
            <a:r>
              <a:rPr sz="2450" spc="135" dirty="0">
                <a:solidFill>
                  <a:srgbClr val="FFFFFF"/>
                </a:solidFill>
                <a:latin typeface="Calibri"/>
                <a:cs typeface="Calibri"/>
              </a:rPr>
              <a:t>it</a:t>
            </a:r>
            <a:r>
              <a:rPr sz="2450" spc="100" dirty="0">
                <a:solidFill>
                  <a:srgbClr val="FFFFFF"/>
                </a:solidFill>
                <a:latin typeface="Calibri"/>
                <a:cs typeface="Calibri"/>
              </a:rPr>
              <a:t> </a:t>
            </a:r>
            <a:r>
              <a:rPr sz="2450" spc="145" dirty="0">
                <a:solidFill>
                  <a:srgbClr val="FFFFFF"/>
                </a:solidFill>
                <a:latin typeface="Calibri"/>
                <a:cs typeface="Calibri"/>
              </a:rPr>
              <a:t>is </a:t>
            </a:r>
            <a:r>
              <a:rPr sz="2450" spc="180" dirty="0">
                <a:solidFill>
                  <a:srgbClr val="FFFFFF"/>
                </a:solidFill>
                <a:latin typeface="Calibri"/>
                <a:cs typeface="Calibri"/>
              </a:rPr>
              <a:t>positive,</a:t>
            </a:r>
            <a:r>
              <a:rPr sz="2450" spc="90" dirty="0">
                <a:solidFill>
                  <a:srgbClr val="FFFFFF"/>
                </a:solidFill>
                <a:latin typeface="Calibri"/>
                <a:cs typeface="Calibri"/>
              </a:rPr>
              <a:t> </a:t>
            </a:r>
            <a:r>
              <a:rPr sz="2450" spc="235" dirty="0">
                <a:solidFill>
                  <a:srgbClr val="FFFFFF"/>
                </a:solidFill>
                <a:latin typeface="Calibri"/>
                <a:cs typeface="Calibri"/>
              </a:rPr>
              <a:t>negative,</a:t>
            </a:r>
            <a:r>
              <a:rPr sz="2450" spc="95" dirty="0">
                <a:solidFill>
                  <a:srgbClr val="FFFFFF"/>
                </a:solidFill>
                <a:latin typeface="Calibri"/>
                <a:cs typeface="Calibri"/>
              </a:rPr>
              <a:t> </a:t>
            </a:r>
            <a:r>
              <a:rPr sz="2450" spc="195" dirty="0">
                <a:solidFill>
                  <a:srgbClr val="FFFFFF"/>
                </a:solidFill>
                <a:latin typeface="Calibri"/>
                <a:cs typeface="Calibri"/>
              </a:rPr>
              <a:t>or</a:t>
            </a:r>
            <a:r>
              <a:rPr sz="2450" spc="95" dirty="0">
                <a:solidFill>
                  <a:srgbClr val="FFFFFF"/>
                </a:solidFill>
                <a:latin typeface="Calibri"/>
                <a:cs typeface="Calibri"/>
              </a:rPr>
              <a:t> </a:t>
            </a:r>
            <a:r>
              <a:rPr sz="2450" spc="200" dirty="0">
                <a:solidFill>
                  <a:srgbClr val="FFFFFF"/>
                </a:solidFill>
                <a:latin typeface="Calibri"/>
                <a:cs typeface="Calibri"/>
              </a:rPr>
              <a:t>neutral.</a:t>
            </a:r>
            <a:r>
              <a:rPr sz="2450" spc="95" dirty="0">
                <a:solidFill>
                  <a:srgbClr val="FFFFFF"/>
                </a:solidFill>
                <a:latin typeface="Calibri"/>
                <a:cs typeface="Calibri"/>
              </a:rPr>
              <a:t> </a:t>
            </a:r>
            <a:r>
              <a:rPr sz="2450" spc="215" dirty="0">
                <a:solidFill>
                  <a:srgbClr val="FFFFFF"/>
                </a:solidFill>
                <a:latin typeface="Calibri"/>
                <a:cs typeface="Calibri"/>
              </a:rPr>
              <a:t>This </a:t>
            </a:r>
            <a:r>
              <a:rPr sz="2450" spc="229" dirty="0">
                <a:solidFill>
                  <a:srgbClr val="FFFFFF"/>
                </a:solidFill>
                <a:latin typeface="Calibri"/>
                <a:cs typeface="Calibri"/>
              </a:rPr>
              <a:t>analysis</a:t>
            </a:r>
            <a:r>
              <a:rPr sz="2450" spc="95" dirty="0">
                <a:solidFill>
                  <a:srgbClr val="FFFFFF"/>
                </a:solidFill>
                <a:latin typeface="Calibri"/>
                <a:cs typeface="Calibri"/>
              </a:rPr>
              <a:t> </a:t>
            </a:r>
            <a:r>
              <a:rPr sz="2450" spc="275" dirty="0">
                <a:solidFill>
                  <a:srgbClr val="FFFFFF"/>
                </a:solidFill>
                <a:latin typeface="Calibri"/>
                <a:cs typeface="Calibri"/>
              </a:rPr>
              <a:t>helps</a:t>
            </a:r>
            <a:r>
              <a:rPr sz="2450" spc="95" dirty="0">
                <a:solidFill>
                  <a:srgbClr val="FFFFFF"/>
                </a:solidFill>
                <a:latin typeface="Calibri"/>
                <a:cs typeface="Calibri"/>
              </a:rPr>
              <a:t> </a:t>
            </a:r>
            <a:r>
              <a:rPr sz="2450" spc="305" dirty="0">
                <a:solidFill>
                  <a:srgbClr val="FFFFFF"/>
                </a:solidFill>
                <a:latin typeface="Calibri"/>
                <a:cs typeface="Calibri"/>
              </a:rPr>
              <a:t>us</a:t>
            </a:r>
            <a:r>
              <a:rPr sz="2450" spc="95" dirty="0">
                <a:solidFill>
                  <a:srgbClr val="FFFFFF"/>
                </a:solidFill>
                <a:latin typeface="Calibri"/>
                <a:cs typeface="Calibri"/>
              </a:rPr>
              <a:t> </a:t>
            </a:r>
            <a:r>
              <a:rPr sz="2450" spc="300" dirty="0">
                <a:solidFill>
                  <a:srgbClr val="FFFFFF"/>
                </a:solidFill>
                <a:latin typeface="Calibri"/>
                <a:cs typeface="Calibri"/>
              </a:rPr>
              <a:t>understand</a:t>
            </a:r>
            <a:r>
              <a:rPr sz="2450" spc="95" dirty="0">
                <a:solidFill>
                  <a:srgbClr val="FFFFFF"/>
                </a:solidFill>
                <a:latin typeface="Calibri"/>
                <a:cs typeface="Calibri"/>
              </a:rPr>
              <a:t> </a:t>
            </a:r>
            <a:r>
              <a:rPr sz="2450" spc="250" dirty="0">
                <a:solidFill>
                  <a:srgbClr val="FFFFFF"/>
                </a:solidFill>
                <a:latin typeface="Calibri"/>
                <a:cs typeface="Calibri"/>
              </a:rPr>
              <a:t>the </a:t>
            </a:r>
            <a:r>
              <a:rPr sz="2450" spc="275" dirty="0">
                <a:solidFill>
                  <a:srgbClr val="FFFFFF"/>
                </a:solidFill>
                <a:latin typeface="Calibri"/>
                <a:cs typeface="Calibri"/>
              </a:rPr>
              <a:t>emotional</a:t>
            </a:r>
            <a:r>
              <a:rPr sz="2450" spc="90" dirty="0">
                <a:solidFill>
                  <a:srgbClr val="FFFFFF"/>
                </a:solidFill>
                <a:latin typeface="Calibri"/>
                <a:cs typeface="Calibri"/>
              </a:rPr>
              <a:t> </a:t>
            </a:r>
            <a:r>
              <a:rPr sz="2450" spc="215" dirty="0">
                <a:solidFill>
                  <a:srgbClr val="FFFFFF"/>
                </a:solidFill>
                <a:latin typeface="Calibri"/>
                <a:cs typeface="Calibri"/>
              </a:rPr>
              <a:t>state</a:t>
            </a:r>
            <a:r>
              <a:rPr sz="2450" spc="95" dirty="0">
                <a:solidFill>
                  <a:srgbClr val="FFFFFF"/>
                </a:solidFill>
                <a:latin typeface="Calibri"/>
                <a:cs typeface="Calibri"/>
              </a:rPr>
              <a:t> </a:t>
            </a:r>
            <a:r>
              <a:rPr sz="2450" spc="170" dirty="0">
                <a:solidFill>
                  <a:srgbClr val="FFFFFF"/>
                </a:solidFill>
                <a:latin typeface="Calibri"/>
                <a:cs typeface="Calibri"/>
              </a:rPr>
              <a:t>of</a:t>
            </a:r>
            <a:r>
              <a:rPr sz="2450" spc="95" dirty="0">
                <a:solidFill>
                  <a:srgbClr val="FFFFFF"/>
                </a:solidFill>
                <a:latin typeface="Calibri"/>
                <a:cs typeface="Calibri"/>
              </a:rPr>
              <a:t> </a:t>
            </a:r>
            <a:r>
              <a:rPr sz="2450" spc="229" dirty="0">
                <a:solidFill>
                  <a:srgbClr val="FFFFFF"/>
                </a:solidFill>
                <a:latin typeface="Calibri"/>
                <a:cs typeface="Calibri"/>
              </a:rPr>
              <a:t>individuals </a:t>
            </a:r>
            <a:r>
              <a:rPr sz="2450" spc="295" dirty="0">
                <a:solidFill>
                  <a:srgbClr val="FFFFFF"/>
                </a:solidFill>
                <a:latin typeface="Calibri"/>
                <a:cs typeface="Calibri"/>
              </a:rPr>
              <a:t>discussing</a:t>
            </a:r>
            <a:r>
              <a:rPr sz="2450" spc="110" dirty="0">
                <a:solidFill>
                  <a:srgbClr val="FFFFFF"/>
                </a:solidFill>
                <a:latin typeface="Calibri"/>
                <a:cs typeface="Calibri"/>
              </a:rPr>
              <a:t> </a:t>
            </a:r>
            <a:r>
              <a:rPr sz="2450" spc="240" dirty="0">
                <a:solidFill>
                  <a:srgbClr val="FFFFFF"/>
                </a:solidFill>
                <a:latin typeface="Calibri"/>
                <a:cs typeface="Calibri"/>
              </a:rPr>
              <a:t>suicidal</a:t>
            </a:r>
            <a:r>
              <a:rPr sz="2450" spc="114" dirty="0">
                <a:solidFill>
                  <a:srgbClr val="FFFFFF"/>
                </a:solidFill>
                <a:latin typeface="Calibri"/>
                <a:cs typeface="Calibri"/>
              </a:rPr>
              <a:t> </a:t>
            </a:r>
            <a:r>
              <a:rPr sz="2450" spc="235" dirty="0">
                <a:solidFill>
                  <a:srgbClr val="FFFFFF"/>
                </a:solidFill>
                <a:latin typeface="Calibri"/>
                <a:cs typeface="Calibri"/>
              </a:rPr>
              <a:t>ideation</a:t>
            </a:r>
            <a:r>
              <a:rPr sz="2450" spc="114" dirty="0">
                <a:solidFill>
                  <a:srgbClr val="FFFFFF"/>
                </a:solidFill>
                <a:latin typeface="Calibri"/>
                <a:cs typeface="Calibri"/>
              </a:rPr>
              <a:t> </a:t>
            </a:r>
            <a:r>
              <a:rPr sz="2450" spc="325" dirty="0">
                <a:solidFill>
                  <a:srgbClr val="FFFFFF"/>
                </a:solidFill>
                <a:latin typeface="Calibri"/>
                <a:cs typeface="Calibri"/>
              </a:rPr>
              <a:t>and </a:t>
            </a:r>
            <a:r>
              <a:rPr sz="2450" spc="215" dirty="0">
                <a:solidFill>
                  <a:srgbClr val="FFFFFF"/>
                </a:solidFill>
                <a:latin typeface="Calibri"/>
                <a:cs typeface="Calibri"/>
              </a:rPr>
              <a:t>identify</a:t>
            </a:r>
            <a:r>
              <a:rPr sz="2450" spc="100" dirty="0">
                <a:solidFill>
                  <a:srgbClr val="FFFFFF"/>
                </a:solidFill>
                <a:latin typeface="Calibri"/>
                <a:cs typeface="Calibri"/>
              </a:rPr>
              <a:t> </a:t>
            </a:r>
            <a:r>
              <a:rPr sz="2450" spc="229" dirty="0">
                <a:solidFill>
                  <a:srgbClr val="FFFFFF"/>
                </a:solidFill>
                <a:latin typeface="Calibri"/>
                <a:cs typeface="Calibri"/>
              </a:rPr>
              <a:t>potential</a:t>
            </a:r>
            <a:r>
              <a:rPr sz="2450" spc="105" dirty="0">
                <a:solidFill>
                  <a:srgbClr val="FFFFFF"/>
                </a:solidFill>
                <a:latin typeface="Calibri"/>
                <a:cs typeface="Calibri"/>
              </a:rPr>
              <a:t> </a:t>
            </a:r>
            <a:r>
              <a:rPr sz="2450" spc="204" dirty="0">
                <a:solidFill>
                  <a:srgbClr val="FFFFFF"/>
                </a:solidFill>
                <a:latin typeface="Calibri"/>
                <a:cs typeface="Calibri"/>
              </a:rPr>
              <a:t>risk</a:t>
            </a:r>
            <a:r>
              <a:rPr sz="2450" spc="100" dirty="0">
                <a:solidFill>
                  <a:srgbClr val="FFFFFF"/>
                </a:solidFill>
                <a:latin typeface="Calibri"/>
                <a:cs typeface="Calibri"/>
              </a:rPr>
              <a:t> </a:t>
            </a:r>
            <a:r>
              <a:rPr sz="2450" spc="160" dirty="0">
                <a:solidFill>
                  <a:srgbClr val="FFFFFF"/>
                </a:solidFill>
                <a:latin typeface="Calibri"/>
                <a:cs typeface="Calibri"/>
              </a:rPr>
              <a:t>factors.</a:t>
            </a:r>
            <a:endParaRPr sz="2450" dirty="0">
              <a:latin typeface="Calibri"/>
              <a:cs typeface="Calibri"/>
            </a:endParaRPr>
          </a:p>
        </p:txBody>
      </p:sp>
      <p:pic>
        <p:nvPicPr>
          <p:cNvPr id="5" name="object 5"/>
          <p:cNvPicPr/>
          <p:nvPr/>
        </p:nvPicPr>
        <p:blipFill>
          <a:blip r:embed="rId2" cstate="print"/>
          <a:stretch>
            <a:fillRect/>
          </a:stretch>
        </p:blipFill>
        <p:spPr>
          <a:xfrm>
            <a:off x="0" y="0"/>
            <a:ext cx="9143999" cy="1028699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TotalTime>
  <Words>1107</Words>
  <Application>Microsoft Macintosh PowerPoint</Application>
  <PresentationFormat>Custom</PresentationFormat>
  <Paragraphs>99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LinBiolinumTB</vt:lpstr>
      <vt:lpstr>LinLibertineT</vt:lpstr>
      <vt:lpstr>Trebuchet MS</vt:lpstr>
      <vt:lpstr>Wingdings 3</vt:lpstr>
      <vt:lpstr>Facet</vt:lpstr>
      <vt:lpstr>PowerPoint Presentation</vt:lpstr>
      <vt:lpstr> </vt:lpstr>
      <vt:lpstr>PowerPoint Presentation</vt:lpstr>
      <vt:lpstr>Research Objective</vt:lpstr>
      <vt:lpstr>Data Collection</vt:lpstr>
      <vt:lpstr>Data Preprocessing</vt:lpstr>
      <vt:lpstr>PowerPoint Presentation</vt:lpstr>
      <vt:lpstr>PowerPoint Presentation</vt:lpstr>
      <vt:lpstr>Sentiment Analysis</vt:lpstr>
      <vt:lpstr>Topic Modeling</vt:lpstr>
      <vt:lpstr>Emotion Analysis</vt:lpstr>
      <vt:lpstr>Risk Factor Identiﬁcation</vt:lpstr>
      <vt:lpstr>Temporal Patterns</vt:lpstr>
      <vt:lpstr>PowerPoint Presentation</vt:lpstr>
      <vt:lpstr>Future Scope</vt:lpstr>
      <vt:lpstr>PowerPoint Presentation</vt:lpstr>
      <vt:lpstr>Key Takeaways: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dc:creator>
  <cp:lastModifiedBy>Yash DS</cp:lastModifiedBy>
  <cp:revision>7</cp:revision>
  <dcterms:created xsi:type="dcterms:W3CDTF">2023-10-10T15:25:15Z</dcterms:created>
  <dcterms:modified xsi:type="dcterms:W3CDTF">2024-08-11T23:58:40Z</dcterms:modified>
</cp:coreProperties>
</file>